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69" r:id="rId3"/>
    <p:sldId id="274" r:id="rId4"/>
    <p:sldId id="257" r:id="rId5"/>
    <p:sldId id="275" r:id="rId6"/>
    <p:sldId id="271" r:id="rId7"/>
    <p:sldId id="276" r:id="rId8"/>
    <p:sldId id="273" r:id="rId9"/>
    <p:sldId id="268" r:id="rId10"/>
    <p:sldId id="272" r:id="rId11"/>
    <p:sldId id="270" r:id="rId12"/>
    <p:sldId id="265" r:id="rId13"/>
    <p:sldId id="266"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667" y="-586"/>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3956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kkeerthireddy777/Conversational-Image-Recognition-Chatbo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sz="2400" dirty="0">
                <a:solidFill>
                  <a:schemeClr val="tx1"/>
                </a:solidFill>
                <a:latin typeface="Cambria" panose="02040503050406030204" pitchFamily="18" charset="0"/>
                <a:ea typeface="Cambria" panose="02040503050406030204" pitchFamily="18" charset="0"/>
              </a:rPr>
              <a:t>PROJECT TITLE: Conversational Image Recognition Chatbot</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dirty="0">
                <a:latin typeface="Cambria" panose="02040503050406030204" pitchFamily="18" charset="0"/>
                <a:ea typeface="Cambria" panose="02040503050406030204" pitchFamily="18" charset="0"/>
              </a:rPr>
              <a:t>Batch Number: ISE_15</a:t>
            </a:r>
            <a:endParaRPr sz="1800"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18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Mr. </a:t>
            </a:r>
            <a:r>
              <a:rPr lang="en-GB" sz="1700" b="1" dirty="0">
                <a:solidFill>
                  <a:srgbClr val="17365D"/>
                </a:solidFill>
                <a:latin typeface="Cambria" panose="02040503050406030204" pitchFamily="18" charset="0"/>
                <a:ea typeface="Cambria" panose="02040503050406030204" pitchFamily="18" charset="0"/>
                <a:cs typeface="Verdana"/>
                <a:sym typeface="Verdana"/>
              </a:rPr>
              <a:t>Jaikumar B</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Associate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89" name="Google Shape;89;p13"/>
          <p:cNvGraphicFramePr/>
          <p:nvPr>
            <p:extLst>
              <p:ext uri="{D42A27DB-BD31-4B8C-83A1-F6EECF244321}">
                <p14:modId xmlns:p14="http://schemas.microsoft.com/office/powerpoint/2010/main" val="3356706782"/>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b="1" u="none" strike="noStrike" cap="none" dirty="0">
                          <a:latin typeface="Cambria" panose="02040503050406030204" pitchFamily="18" charset="0"/>
                          <a:ea typeface="Cambria" panose="02040503050406030204" pitchFamily="18" charset="0"/>
                          <a:cs typeface="Arial" panose="020B0604020202020204" pitchFamily="34" charset="0"/>
                        </a:rPr>
                        <a:t>20221ISE0046</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b="1" u="none" strike="noStrike" cap="none" dirty="0">
                          <a:latin typeface="Cambria" panose="02040503050406030204" pitchFamily="18" charset="0"/>
                          <a:ea typeface="Cambria" panose="02040503050406030204" pitchFamily="18" charset="0"/>
                        </a:rPr>
                        <a:t>K KEERTHI</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IN" sz="1800" b="1" u="none" strike="noStrike" cap="none" dirty="0">
                          <a:latin typeface="Cambria" panose="02040503050406030204" pitchFamily="18" charset="0"/>
                          <a:ea typeface="Cambria" panose="02040503050406030204" pitchFamily="18" charset="0"/>
                        </a:rPr>
                        <a:t>20221ISE0085</a:t>
                      </a:r>
                      <a:endParaRPr sz="1800" b="1"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b="1" u="none" strike="noStrike" cap="none" dirty="0">
                          <a:latin typeface="Cambria" panose="02040503050406030204" pitchFamily="18" charset="0"/>
                          <a:ea typeface="Cambria" panose="02040503050406030204" pitchFamily="18" charset="0"/>
                        </a:rPr>
                        <a:t>ADITI N</a:t>
                      </a:r>
                      <a:endParaRPr sz="1800" b="1"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IN" sz="1800" b="1" u="none" strike="noStrike" cap="none" dirty="0">
                          <a:latin typeface="Cambria" panose="02040503050406030204" pitchFamily="18" charset="0"/>
                          <a:ea typeface="Cambria" panose="02040503050406030204" pitchFamily="18" charset="0"/>
                        </a:rPr>
                        <a:t>20221ISE0055</a:t>
                      </a:r>
                      <a:endParaRPr sz="1800" b="1"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b="1" u="none" strike="noStrike" cap="none" dirty="0">
                          <a:latin typeface="Cambria" panose="02040503050406030204" pitchFamily="18" charset="0"/>
                          <a:ea typeface="Cambria" panose="02040503050406030204" pitchFamily="18" charset="0"/>
                        </a:rPr>
                        <a:t>RAVI RAJ P MATH</a:t>
                      </a:r>
                      <a:endParaRPr sz="1800" b="1"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800" b="1" dirty="0">
                <a:solidFill>
                  <a:srgbClr val="17365D"/>
                </a:solidFill>
                <a:latin typeface="Cambria" panose="02040503050406030204" pitchFamily="18" charset="0"/>
                <a:ea typeface="Cambria" panose="02040503050406030204" pitchFamily="18" charset="0"/>
                <a:cs typeface="Verdana"/>
                <a:sym typeface="Verdana"/>
              </a:rPr>
              <a:t>CSE7101-</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1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Information Science and Engineering</a:t>
            </a:r>
          </a:p>
          <a:p>
            <a:pPr marL="0" marR="0" lvl="0" indent="0" rtl="0">
              <a:spcBef>
                <a:spcPts val="0"/>
              </a:spcBef>
              <a:spcAft>
                <a:spcPts val="0"/>
              </a:spcAft>
              <a:buClr>
                <a:srgbClr val="17365D"/>
              </a:buClr>
              <a:buSzPct val="100000"/>
              <a:buFont typeface="Arial"/>
              <a:buNone/>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1800" b="1" dirty="0">
                <a:solidFill>
                  <a:srgbClr val="FF0000"/>
                </a:solidFill>
                <a:latin typeface="Cambria" panose="02040503050406030204" pitchFamily="18" charset="0"/>
                <a:ea typeface="Cambria" panose="02040503050406030204" pitchFamily="18" charset="0"/>
                <a:cs typeface="Verdana"/>
                <a:sym typeface="Verdana"/>
              </a:rPr>
              <a:t>Dr. Zafar Ali Khan N</a:t>
            </a:r>
          </a:p>
          <a:p>
            <a:pPr lvl="0">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1800" b="1" i="0" u="none" strike="noStrike" cap="none" dirty="0">
                <a:solidFill>
                  <a:srgbClr val="FF0000"/>
                </a:solidFill>
                <a:latin typeface="Cambria" panose="02040503050406030204" pitchFamily="18" charset="0"/>
                <a:ea typeface="Cambria" panose="02040503050406030204" pitchFamily="18" charset="0"/>
                <a:cs typeface="Verdana"/>
                <a:sym typeface="Verdana"/>
              </a:rPr>
              <a:t> Ms. Suma N G</a:t>
            </a:r>
            <a:endParaRPr lang="en-US" sz="1800" b="1" dirty="0">
              <a:solidFill>
                <a:srgbClr val="FF0000"/>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Sampath</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K , 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Geetha</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Software Requirements: </a:t>
            </a:r>
          </a:p>
          <a:p>
            <a:pPr marL="342900" lvl="0" indent="-190500" algn="just" rtl="0">
              <a:lnSpc>
                <a:spcPct val="200000"/>
              </a:lnSpc>
              <a:spcBef>
                <a:spcPts val="0"/>
              </a:spcBef>
              <a:spcAft>
                <a:spcPts val="0"/>
              </a:spcAft>
              <a:buClr>
                <a:schemeClr val="dk1"/>
              </a:buClr>
              <a:buSzPct val="100000"/>
              <a:buNone/>
            </a:pPr>
            <a:endParaRPr lang="en-US" sz="2000" b="1"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FE8403DE-1C65-F78E-375C-B47E891AB7EB}"/>
              </a:ext>
            </a:extLst>
          </p:cNvPr>
          <p:cNvSpPr>
            <a:spLocks noChangeArrowheads="1"/>
          </p:cNvSpPr>
          <p:nvPr/>
        </p:nvSpPr>
        <p:spPr bwMode="auto">
          <a:xfrm>
            <a:off x="1273666" y="1972895"/>
            <a:ext cx="10105534"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Python 3.9 or higher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PyTorch</a:t>
            </a:r>
            <a:r>
              <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2.x</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HuggingFace</a:t>
            </a:r>
            <a:r>
              <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Transformers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OpenCV (for image preprocessing)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Gradio</a:t>
            </a:r>
            <a:r>
              <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(for web interface)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CUDA / GPU runtime (for faster inference on </a:t>
            </a:r>
            <a:r>
              <a:rPr kumimoji="0" lang="en-US" altLang="en-US" sz="16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Colab</a:t>
            </a:r>
            <a:r>
              <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Jupyter</a:t>
            </a:r>
            <a:r>
              <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Notebook / Google </a:t>
            </a:r>
            <a:r>
              <a:rPr kumimoji="0" lang="en-US" altLang="en-US" sz="16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Colab</a:t>
            </a:r>
            <a:r>
              <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environment</a:t>
            </a:r>
          </a:p>
        </p:txBody>
      </p:sp>
    </p:spTree>
    <p:extLst>
      <p:ext uri="{BB962C8B-B14F-4D97-AF65-F5344CB8AC3E}">
        <p14:creationId xmlns:p14="http://schemas.microsoft.com/office/powerpoint/2010/main" val="3338832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38473584-DDDA-AF8E-F33A-E5CA447FA17C}"/>
              </a:ext>
            </a:extLst>
          </p:cNvPr>
          <p:cNvPicPr>
            <a:picLocks noChangeAspect="1"/>
          </p:cNvPicPr>
          <p:nvPr/>
        </p:nvPicPr>
        <p:blipFill>
          <a:blip r:embed="rId3"/>
          <a:stretch>
            <a:fillRect/>
          </a:stretch>
        </p:blipFill>
        <p:spPr>
          <a:xfrm>
            <a:off x="608562" y="1083896"/>
            <a:ext cx="10872238" cy="4873762"/>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Times New Roman" panose="02020603050405020304" pitchFamily="18" charset="0"/>
                <a:ea typeface="Cambria" panose="02040503050406030204" pitchFamily="18" charset="0"/>
                <a:cs typeface="Times New Roman" panose="02020603050405020304" pitchFamily="18" charset="0"/>
              </a:rPr>
              <a:t>References (IEEE Paper format)</a:t>
            </a: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145" name="Google Shape;145;p22"/>
          <p:cNvSpPr txBox="1">
            <a:spLocks noGrp="1"/>
          </p:cNvSpPr>
          <p:nvPr>
            <p:ph type="body" idx="1"/>
          </p:nvPr>
        </p:nvSpPr>
        <p:spPr>
          <a:xfrm>
            <a:off x="762000" y="762138"/>
            <a:ext cx="11002652" cy="5821224"/>
          </a:xfrm>
          <a:prstGeom prst="rect">
            <a:avLst/>
          </a:prstGeom>
          <a:noFill/>
          <a:ln>
            <a:noFill/>
          </a:ln>
        </p:spPr>
        <p:txBody>
          <a:bodyPr spcFirstLastPara="1" wrap="square" lIns="91425" tIns="45700" rIns="91425" bIns="45700" anchor="t" anchorCtr="0">
            <a:normAutofit/>
          </a:bodyPr>
          <a:lstStyle/>
          <a:p>
            <a:pPr marL="152400" indent="0">
              <a:spcBef>
                <a:spcPts val="0"/>
              </a:spcBef>
              <a:buNone/>
            </a:pPr>
            <a:endParaRPr lang="en-US" sz="1000" dirty="0">
              <a:latin typeface="Times New Roman" panose="02020603050405020304" pitchFamily="18" charset="0"/>
              <a:ea typeface="Verdana" panose="020B0604030504040204" pitchFamily="34" charset="0"/>
              <a:cs typeface="Times New Roman" panose="02020603050405020304" pitchFamily="18" charset="0"/>
            </a:endParaRPr>
          </a:p>
          <a:p>
            <a:pPr marL="76200" indent="0">
              <a:buNone/>
            </a:pPr>
            <a:r>
              <a:rPr lang="en-IN" sz="1000" dirty="0">
                <a:latin typeface="Times New Roman" panose="02020603050405020304" pitchFamily="18" charset="0"/>
                <a:ea typeface="Verdana" panose="020B0604030504040204" pitchFamily="34" charset="0"/>
                <a:cs typeface="Times New Roman" panose="02020603050405020304" pitchFamily="18" charset="0"/>
              </a:rPr>
              <a:t>[1]. J. Li, K. Chen, and M. Singh, “BLIP — Bootstrapping Language-Image Pre-training,” </a:t>
            </a:r>
            <a:r>
              <a:rPr lang="en-IN" sz="1000" i="1" dirty="0">
                <a:latin typeface="Times New Roman" panose="02020603050405020304" pitchFamily="18" charset="0"/>
                <a:ea typeface="Verdana" panose="020B0604030504040204" pitchFamily="34" charset="0"/>
                <a:cs typeface="Times New Roman" panose="02020603050405020304" pitchFamily="18" charset="0"/>
              </a:rPr>
              <a:t>Proceedings of Machine Learning Research</a:t>
            </a:r>
            <a:r>
              <a:rPr lang="en-IN" sz="1000" dirty="0">
                <a:latin typeface="Times New Roman" panose="02020603050405020304" pitchFamily="18" charset="0"/>
                <a:ea typeface="Verdana" panose="020B0604030504040204" pitchFamily="34" charset="0"/>
                <a:cs typeface="Times New Roman" panose="02020603050405020304" pitchFamily="18" charset="0"/>
              </a:rPr>
              <a:t>, 2022.</a:t>
            </a:r>
          </a:p>
          <a:p>
            <a:pPr marL="76200" indent="0">
              <a:buNone/>
            </a:pPr>
            <a:r>
              <a:rPr lang="en-IN" sz="1000" dirty="0">
                <a:latin typeface="Times New Roman" panose="02020603050405020304" pitchFamily="18" charset="0"/>
                <a:ea typeface="Verdana" panose="020B0604030504040204" pitchFamily="34" charset="0"/>
                <a:cs typeface="Times New Roman" panose="02020603050405020304" pitchFamily="18" charset="0"/>
              </a:rPr>
              <a:t>[2]. J. Li, K. Chen, and M. Singh, “BLIP-2 — Bootstrapping with Frozen Image Encoders &amp; LLMs,” </a:t>
            </a:r>
            <a:r>
              <a:rPr lang="en-IN" sz="1000" i="1" dirty="0">
                <a:latin typeface="Times New Roman" panose="02020603050405020304" pitchFamily="18" charset="0"/>
                <a:ea typeface="Verdana" panose="020B0604030504040204" pitchFamily="34" charset="0"/>
                <a:cs typeface="Times New Roman" panose="02020603050405020304" pitchFamily="18" charset="0"/>
              </a:rPr>
              <a:t>Proceedings of Machine Learning Research</a:t>
            </a:r>
            <a:r>
              <a:rPr lang="en-IN" sz="1000" dirty="0">
                <a:latin typeface="Times New Roman" panose="02020603050405020304" pitchFamily="18" charset="0"/>
                <a:ea typeface="Verdana" panose="020B0604030504040204" pitchFamily="34" charset="0"/>
                <a:cs typeface="Times New Roman" panose="02020603050405020304" pitchFamily="18" charset="0"/>
              </a:rPr>
              <a:t>, </a:t>
            </a:r>
            <a:r>
              <a:rPr lang="en-IN" sz="1000" dirty="0" err="1">
                <a:latin typeface="Times New Roman" panose="02020603050405020304" pitchFamily="18" charset="0"/>
                <a:ea typeface="Verdana" panose="020B0604030504040204" pitchFamily="34" charset="0"/>
                <a:cs typeface="Times New Roman" panose="02020603050405020304" pitchFamily="18" charset="0"/>
              </a:rPr>
              <a:t>arXiv</a:t>
            </a:r>
            <a:r>
              <a:rPr lang="en-IN" sz="1000" dirty="0">
                <a:latin typeface="Times New Roman" panose="02020603050405020304" pitchFamily="18" charset="0"/>
                <a:ea typeface="Verdana" panose="020B0604030504040204" pitchFamily="34" charset="0"/>
                <a:cs typeface="Times New Roman" panose="02020603050405020304" pitchFamily="18" charset="0"/>
              </a:rPr>
              <a:t>, 2023.</a:t>
            </a:r>
          </a:p>
          <a:p>
            <a:pPr marL="76200" indent="0">
              <a:buNone/>
            </a:pPr>
            <a:r>
              <a:rPr lang="en-IN" sz="1000" dirty="0">
                <a:latin typeface="Times New Roman" panose="02020603050405020304" pitchFamily="18" charset="0"/>
                <a:ea typeface="Verdana" panose="020B0604030504040204" pitchFamily="34" charset="0"/>
                <a:cs typeface="Times New Roman" panose="02020603050405020304" pitchFamily="18" charset="0"/>
              </a:rPr>
              <a:t>[3]. J. Li, K. Chen, and M. Singh, “</a:t>
            </a:r>
            <a:r>
              <a:rPr lang="en-IN" sz="1000" dirty="0" err="1">
                <a:latin typeface="Times New Roman" panose="02020603050405020304" pitchFamily="18" charset="0"/>
                <a:ea typeface="Verdana" panose="020B0604030504040204" pitchFamily="34" charset="0"/>
                <a:cs typeface="Times New Roman" panose="02020603050405020304" pitchFamily="18" charset="0"/>
              </a:rPr>
              <a:t>InstructBLIP</a:t>
            </a:r>
            <a:r>
              <a:rPr lang="en-IN" sz="1000" dirty="0">
                <a:latin typeface="Times New Roman" panose="02020603050405020304" pitchFamily="18" charset="0"/>
                <a:ea typeface="Verdana" panose="020B0604030504040204" pitchFamily="34" charset="0"/>
                <a:cs typeface="Times New Roman" panose="02020603050405020304" pitchFamily="18" charset="0"/>
              </a:rPr>
              <a:t> — Instruction-tuning BLIP-2 for General-Purpose VLMs,” </a:t>
            </a:r>
            <a:r>
              <a:rPr lang="en-IN" sz="1000" i="1" dirty="0" err="1">
                <a:latin typeface="Times New Roman" panose="02020603050405020304" pitchFamily="18" charset="0"/>
                <a:ea typeface="Verdana" panose="020B0604030504040204" pitchFamily="34" charset="0"/>
                <a:cs typeface="Times New Roman" panose="02020603050405020304" pitchFamily="18" charset="0"/>
              </a:rPr>
              <a:t>NeurIPS</a:t>
            </a:r>
            <a:r>
              <a:rPr lang="en-IN" sz="1000" i="1" dirty="0">
                <a:latin typeface="Times New Roman" panose="02020603050405020304" pitchFamily="18" charset="0"/>
                <a:ea typeface="Verdana" panose="020B0604030504040204" pitchFamily="34" charset="0"/>
                <a:cs typeface="Times New Roman" panose="02020603050405020304" pitchFamily="18" charset="0"/>
              </a:rPr>
              <a:t> Proceedings</a:t>
            </a:r>
            <a:r>
              <a:rPr lang="en-IN" sz="1000" dirty="0">
                <a:latin typeface="Times New Roman" panose="02020603050405020304" pitchFamily="18" charset="0"/>
                <a:ea typeface="Verdana" panose="020B0604030504040204" pitchFamily="34" charset="0"/>
                <a:cs typeface="Times New Roman" panose="02020603050405020304" pitchFamily="18" charset="0"/>
              </a:rPr>
              <a:t>, 2023.</a:t>
            </a:r>
          </a:p>
          <a:p>
            <a:pPr marL="76200" indent="0">
              <a:buNone/>
            </a:pPr>
            <a:r>
              <a:rPr lang="en-IN" sz="1000" dirty="0">
                <a:latin typeface="Times New Roman" panose="02020603050405020304" pitchFamily="18" charset="0"/>
                <a:ea typeface="Verdana" panose="020B0604030504040204" pitchFamily="34" charset="0"/>
                <a:cs typeface="Times New Roman" panose="02020603050405020304" pitchFamily="18" charset="0"/>
              </a:rPr>
              <a:t>[4]. Z. Wang, X. Liu, and Y. Zhang, “MiniGPT-4: Practical Recipe for Conversational Multimodal Alignment,” </a:t>
            </a:r>
            <a:r>
              <a:rPr lang="en-IN" sz="1000" dirty="0" err="1">
                <a:latin typeface="Times New Roman" panose="02020603050405020304" pitchFamily="18" charset="0"/>
                <a:ea typeface="Verdana" panose="020B0604030504040204" pitchFamily="34" charset="0"/>
                <a:cs typeface="Times New Roman" panose="02020603050405020304" pitchFamily="18" charset="0"/>
              </a:rPr>
              <a:t>arXiv</a:t>
            </a:r>
            <a:r>
              <a:rPr lang="en-IN" sz="1000" dirty="0">
                <a:latin typeface="Times New Roman" panose="02020603050405020304" pitchFamily="18" charset="0"/>
                <a:ea typeface="Verdana" panose="020B0604030504040204" pitchFamily="34" charset="0"/>
                <a:cs typeface="Times New Roman" panose="02020603050405020304" pitchFamily="18" charset="0"/>
              </a:rPr>
              <a:t>, 2023.</a:t>
            </a:r>
          </a:p>
          <a:p>
            <a:pPr marL="76200" indent="0">
              <a:buNone/>
            </a:pPr>
            <a:r>
              <a:rPr lang="en-IN" sz="1000" dirty="0">
                <a:latin typeface="Times New Roman" panose="02020603050405020304" pitchFamily="18" charset="0"/>
                <a:ea typeface="Verdana" panose="020B0604030504040204" pitchFamily="34" charset="0"/>
                <a:cs typeface="Times New Roman" panose="02020603050405020304" pitchFamily="18" charset="0"/>
              </a:rPr>
              <a:t>[5]. H. Liu, J. Chen, and M. Zhou, “</a:t>
            </a:r>
            <a:r>
              <a:rPr lang="en-IN" sz="1000" dirty="0" err="1">
                <a:latin typeface="Times New Roman" panose="02020603050405020304" pitchFamily="18" charset="0"/>
                <a:ea typeface="Verdana" panose="020B0604030504040204" pitchFamily="34" charset="0"/>
                <a:cs typeface="Times New Roman" panose="02020603050405020304" pitchFamily="18" charset="0"/>
              </a:rPr>
              <a:t>LLaVA</a:t>
            </a:r>
            <a:r>
              <a:rPr lang="en-IN" sz="1000" dirty="0">
                <a:latin typeface="Times New Roman" panose="02020603050405020304" pitchFamily="18" charset="0"/>
                <a:ea typeface="Verdana" panose="020B0604030504040204" pitchFamily="34" charset="0"/>
                <a:cs typeface="Times New Roman" panose="02020603050405020304" pitchFamily="18" charset="0"/>
              </a:rPr>
              <a:t> — Large Language and Vision Assistant,” </a:t>
            </a:r>
            <a:r>
              <a:rPr lang="en-IN" sz="1000" dirty="0" err="1">
                <a:latin typeface="Times New Roman" panose="02020603050405020304" pitchFamily="18" charset="0"/>
                <a:ea typeface="Verdana" panose="020B0604030504040204" pitchFamily="34" charset="0"/>
                <a:cs typeface="Times New Roman" panose="02020603050405020304" pitchFamily="18" charset="0"/>
              </a:rPr>
              <a:t>arXiv</a:t>
            </a:r>
            <a:r>
              <a:rPr lang="en-IN" sz="1000" dirty="0">
                <a:latin typeface="Times New Roman" panose="02020603050405020304" pitchFamily="18" charset="0"/>
                <a:ea typeface="Verdana" panose="020B0604030504040204" pitchFamily="34" charset="0"/>
                <a:cs typeface="Times New Roman" panose="02020603050405020304" pitchFamily="18" charset="0"/>
              </a:rPr>
              <a:t>, 2023.</a:t>
            </a:r>
          </a:p>
          <a:p>
            <a:pPr marL="76200" indent="0">
              <a:buNone/>
            </a:pPr>
            <a:r>
              <a:rPr lang="en-IN" sz="1000" dirty="0">
                <a:latin typeface="Times New Roman" panose="02020603050405020304" pitchFamily="18" charset="0"/>
                <a:ea typeface="Verdana" panose="020B0604030504040204" pitchFamily="34" charset="0"/>
                <a:cs typeface="Times New Roman" panose="02020603050405020304" pitchFamily="18" charset="0"/>
              </a:rPr>
              <a:t>[6]. A. Radford, J. Kim, C. Hallacy et al., “CLIP: Learning Transferable Visual Models From Natural Language Supervision,” </a:t>
            </a:r>
            <a:r>
              <a:rPr lang="en-IN" sz="1000" i="1" dirty="0">
                <a:latin typeface="Times New Roman" panose="02020603050405020304" pitchFamily="18" charset="0"/>
                <a:ea typeface="Verdana" panose="020B0604030504040204" pitchFamily="34" charset="0"/>
                <a:cs typeface="Times New Roman" panose="02020603050405020304" pitchFamily="18" charset="0"/>
              </a:rPr>
              <a:t>Proceedings of Machine Learning Research</a:t>
            </a:r>
            <a:r>
              <a:rPr lang="en-IN" sz="1000" dirty="0">
                <a:latin typeface="Times New Roman" panose="02020603050405020304" pitchFamily="18" charset="0"/>
                <a:ea typeface="Verdana" panose="020B0604030504040204" pitchFamily="34" charset="0"/>
                <a:cs typeface="Times New Roman" panose="02020603050405020304" pitchFamily="18" charset="0"/>
              </a:rPr>
              <a:t>, 2021.</a:t>
            </a:r>
          </a:p>
          <a:p>
            <a:pPr marL="76200" indent="0">
              <a:buNone/>
            </a:pPr>
            <a:r>
              <a:rPr lang="en-IN" sz="1000" dirty="0">
                <a:latin typeface="Times New Roman" panose="02020603050405020304" pitchFamily="18" charset="0"/>
                <a:ea typeface="Verdana" panose="020B0604030504040204" pitchFamily="34" charset="0"/>
                <a:cs typeface="Times New Roman" panose="02020603050405020304" pitchFamily="18" charset="0"/>
              </a:rPr>
              <a:t>[7]. J. </a:t>
            </a:r>
            <a:r>
              <a:rPr lang="en-IN" sz="1000" dirty="0" err="1">
                <a:latin typeface="Times New Roman" panose="02020603050405020304" pitchFamily="18" charset="0"/>
                <a:ea typeface="Verdana" panose="020B0604030504040204" pitchFamily="34" charset="0"/>
                <a:cs typeface="Times New Roman" panose="02020603050405020304" pitchFamily="18" charset="0"/>
              </a:rPr>
              <a:t>Jocher</a:t>
            </a:r>
            <a:r>
              <a:rPr lang="en-IN" sz="1000" dirty="0">
                <a:latin typeface="Times New Roman" panose="02020603050405020304" pitchFamily="18" charset="0"/>
                <a:ea typeface="Verdana" panose="020B0604030504040204" pitchFamily="34" charset="0"/>
                <a:cs typeface="Times New Roman" panose="02020603050405020304" pitchFamily="18" charset="0"/>
              </a:rPr>
              <a:t>, A. Stoken, and Y. Wang, “YOLOv8: Real-Time Object Detection,” </a:t>
            </a:r>
            <a:r>
              <a:rPr lang="en-IN" sz="1000" dirty="0" err="1">
                <a:latin typeface="Times New Roman" panose="02020603050405020304" pitchFamily="18" charset="0"/>
                <a:ea typeface="Verdana" panose="020B0604030504040204" pitchFamily="34" charset="0"/>
                <a:cs typeface="Times New Roman" panose="02020603050405020304" pitchFamily="18" charset="0"/>
              </a:rPr>
              <a:t>Ultralytics</a:t>
            </a:r>
            <a:r>
              <a:rPr lang="en-IN" sz="1000" dirty="0">
                <a:latin typeface="Times New Roman" panose="02020603050405020304" pitchFamily="18" charset="0"/>
                <a:ea typeface="Verdana" panose="020B0604030504040204" pitchFamily="34" charset="0"/>
                <a:cs typeface="Times New Roman" panose="02020603050405020304" pitchFamily="18" charset="0"/>
              </a:rPr>
              <a:t> Docs / GitHub, 2023.</a:t>
            </a:r>
          </a:p>
          <a:p>
            <a:pPr marL="76200" indent="0">
              <a:buNone/>
            </a:pPr>
            <a:r>
              <a:rPr lang="en-IN" sz="1000" dirty="0">
                <a:latin typeface="Times New Roman" panose="02020603050405020304" pitchFamily="18" charset="0"/>
                <a:ea typeface="Verdana" panose="020B0604030504040204" pitchFamily="34" charset="0"/>
                <a:cs typeface="Times New Roman" panose="02020603050405020304" pitchFamily="18" charset="0"/>
              </a:rPr>
              <a:t>[8]. N. Carion, F. Massa, G. </a:t>
            </a:r>
            <a:r>
              <a:rPr lang="en-IN" sz="1000" dirty="0" err="1">
                <a:latin typeface="Times New Roman" panose="02020603050405020304" pitchFamily="18" charset="0"/>
                <a:ea typeface="Verdana" panose="020B0604030504040204" pitchFamily="34" charset="0"/>
                <a:cs typeface="Times New Roman" panose="02020603050405020304" pitchFamily="18" charset="0"/>
              </a:rPr>
              <a:t>Synnaeve</a:t>
            </a:r>
            <a:r>
              <a:rPr lang="en-IN" sz="1000" dirty="0">
                <a:latin typeface="Times New Roman" panose="02020603050405020304" pitchFamily="18" charset="0"/>
                <a:ea typeface="Verdana" panose="020B0604030504040204" pitchFamily="34" charset="0"/>
                <a:cs typeface="Times New Roman" panose="02020603050405020304" pitchFamily="18" charset="0"/>
              </a:rPr>
              <a:t> et al., “DETR: End-to-End Object Detection with Transformers,” 2020.</a:t>
            </a:r>
          </a:p>
          <a:p>
            <a:pPr marL="76200" indent="0">
              <a:buNone/>
            </a:pPr>
            <a:r>
              <a:rPr lang="en-IN" sz="1000" dirty="0">
                <a:latin typeface="Times New Roman" panose="02020603050405020304" pitchFamily="18" charset="0"/>
                <a:ea typeface="Verdana" panose="020B0604030504040204" pitchFamily="34" charset="0"/>
                <a:cs typeface="Times New Roman" panose="02020603050405020304" pitchFamily="18" charset="0"/>
              </a:rPr>
              <a:t>[9]. X. Zhu, W. Su, L. Lu et al., “Deformable DETR: Deformable Transformers for End-to-End Object Detection,” 2020.</a:t>
            </a:r>
          </a:p>
          <a:p>
            <a:pPr marL="76200" indent="0">
              <a:buNone/>
            </a:pPr>
            <a:r>
              <a:rPr lang="en-IN" sz="1000" dirty="0">
                <a:latin typeface="Times New Roman" panose="02020603050405020304" pitchFamily="18" charset="0"/>
                <a:ea typeface="Verdana" panose="020B0604030504040204" pitchFamily="34" charset="0"/>
                <a:cs typeface="Times New Roman" panose="02020603050405020304" pitchFamily="18" charset="0"/>
              </a:rPr>
              <a:t>[10]. A. Antol, A. Agrawal, J. Lu et al., “VQA: Visual Question Answering,” </a:t>
            </a:r>
            <a:r>
              <a:rPr lang="en-IN" sz="1000" i="1" dirty="0">
                <a:latin typeface="Times New Roman" panose="02020603050405020304" pitchFamily="18" charset="0"/>
                <a:ea typeface="Verdana" panose="020B0604030504040204" pitchFamily="34" charset="0"/>
                <a:cs typeface="Times New Roman" panose="02020603050405020304" pitchFamily="18" charset="0"/>
              </a:rPr>
              <a:t>IEEE International Conference on Computer Vision (ICCV)</a:t>
            </a:r>
            <a:r>
              <a:rPr lang="en-IN" sz="1000" dirty="0">
                <a:latin typeface="Times New Roman" panose="02020603050405020304" pitchFamily="18" charset="0"/>
                <a:ea typeface="Verdana" panose="020B0604030504040204" pitchFamily="34" charset="0"/>
                <a:cs typeface="Times New Roman" panose="02020603050405020304" pitchFamily="18" charset="0"/>
              </a:rPr>
              <a:t>, 2017, pp. 2425–2433.</a:t>
            </a:r>
          </a:p>
          <a:p>
            <a:pPr marL="76200" indent="0">
              <a:buNone/>
            </a:pPr>
            <a:r>
              <a:rPr lang="en-IN" sz="1000" dirty="0">
                <a:latin typeface="Times New Roman" panose="02020603050405020304" pitchFamily="18" charset="0"/>
                <a:ea typeface="Verdana" panose="020B0604030504040204" pitchFamily="34" charset="0"/>
                <a:cs typeface="Times New Roman" panose="02020603050405020304" pitchFamily="18" charset="0"/>
              </a:rPr>
              <a:t>[11]. D. Hudson and C. Manning, “GQA: A New Dataset for Real-World Visual Reasoning and Compositional Question Answering,” </a:t>
            </a:r>
            <a:r>
              <a:rPr lang="en-IN" sz="1000" i="1" dirty="0">
                <a:latin typeface="Times New Roman" panose="02020603050405020304" pitchFamily="18" charset="0"/>
                <a:ea typeface="Verdana" panose="020B0604030504040204" pitchFamily="34" charset="0"/>
                <a:cs typeface="Times New Roman" panose="02020603050405020304" pitchFamily="18" charset="0"/>
              </a:rPr>
              <a:t>CVPR</a:t>
            </a:r>
            <a:r>
              <a:rPr lang="en-IN" sz="1000" dirty="0">
                <a:latin typeface="Times New Roman" panose="02020603050405020304" pitchFamily="18" charset="0"/>
                <a:ea typeface="Verdana" panose="020B0604030504040204" pitchFamily="34" charset="0"/>
                <a:cs typeface="Times New Roman" panose="02020603050405020304" pitchFamily="18" charset="0"/>
              </a:rPr>
              <a:t>, 2019, pp. 6700–6709.</a:t>
            </a:r>
          </a:p>
          <a:p>
            <a:pPr marL="76200" indent="0">
              <a:buNone/>
            </a:pPr>
            <a:r>
              <a:rPr lang="en-IN" sz="1000" dirty="0">
                <a:latin typeface="Times New Roman" panose="02020603050405020304" pitchFamily="18" charset="0"/>
                <a:ea typeface="Verdana" panose="020B0604030504040204" pitchFamily="34" charset="0"/>
                <a:cs typeface="Times New Roman" panose="02020603050405020304" pitchFamily="18" charset="0"/>
              </a:rPr>
              <a:t>[12]. J. Li, X. Su, and M. Bansal, “ALBEF / ViLT / LXMERT: Cross-Modality Transformer Approaches for Vision-Language Fusion,” 2019–2021.</a:t>
            </a:r>
          </a:p>
          <a:p>
            <a:pPr marL="76200" indent="0">
              <a:buNone/>
            </a:pPr>
            <a:endParaRPr lang="en-IN" sz="1000" dirty="0">
              <a:latin typeface="Times New Roman" panose="02020603050405020304" pitchFamily="18" charset="0"/>
              <a:cs typeface="Times New Roman" panose="02020603050405020304" pitchFamily="18" charset="0"/>
            </a:endParaRPr>
          </a:p>
          <a:p>
            <a:pPr marL="76200" indent="0">
              <a:buNone/>
            </a:pPr>
            <a:endParaRPr lang="en-IN" sz="1000" dirty="0">
              <a:latin typeface="Times New Roman" panose="02020603050405020304" pitchFamily="18" charset="0"/>
              <a:ea typeface="Verdana" panose="020B0604030504040204" pitchFamily="34" charset="0"/>
              <a:cs typeface="Times New Roman" panose="02020603050405020304" pitchFamily="18" charset="0"/>
            </a:endParaRPr>
          </a:p>
          <a:p>
            <a:pPr marL="152400" indent="0">
              <a:spcBef>
                <a:spcPts val="0"/>
              </a:spcBef>
              <a:buNone/>
            </a:pPr>
            <a:endParaRPr lang="en-US" sz="1000" dirty="0">
              <a:latin typeface="Times New Roman" panose="02020603050405020304" pitchFamily="18" charset="0"/>
              <a:ea typeface="Cambria" panose="02040503050406030204" pitchFamily="18" charset="0"/>
              <a:cs typeface="Times New Roman" panose="02020603050405020304" pitchFamily="18" charset="0"/>
            </a:endParaRPr>
          </a:p>
          <a:p>
            <a:pPr marL="152400" indent="0">
              <a:spcBef>
                <a:spcPts val="0"/>
              </a:spcBef>
              <a:buNone/>
            </a:pPr>
            <a:endParaRPr lang="en-US" sz="1000" dirty="0">
              <a:latin typeface="Times New Roman" panose="02020603050405020304" pitchFamily="18" charset="0"/>
              <a:ea typeface="Cambria" panose="02040503050406030204" pitchFamily="18" charset="0"/>
              <a:cs typeface="Times New Roman" panose="02020603050405020304" pitchFamily="18" charset="0"/>
            </a:endParaRPr>
          </a:p>
          <a:p>
            <a:pPr marL="152400" indent="0">
              <a:spcBef>
                <a:spcPts val="0"/>
              </a:spcBef>
              <a:buNone/>
            </a:pPr>
            <a:endParaRPr sz="1000" dirty="0">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85000" lnSpcReduction="10000"/>
          </a:bodyPr>
          <a:lstStyle/>
          <a:p>
            <a:pPr marL="342900" lvl="0" indent="-190500" algn="just">
              <a:spcBef>
                <a:spcPts val="0"/>
              </a:spcBef>
              <a:buNone/>
            </a:pPr>
            <a:r>
              <a:rPr lang="en-US" b="1" dirty="0">
                <a:latin typeface="Cambria" panose="02040503050406030204" pitchFamily="18" charset="0"/>
                <a:ea typeface="Cambria" panose="02040503050406030204" pitchFamily="18" charset="0"/>
              </a:rPr>
              <a:t>Organization:</a:t>
            </a:r>
            <a:r>
              <a:rPr lang="en-US" dirty="0">
                <a:latin typeface="Cambria" panose="02040503050406030204" pitchFamily="18" charset="0"/>
                <a:ea typeface="Cambria" panose="02040503050406030204" pitchFamily="18" charset="0"/>
              </a:rPr>
              <a:t>  Bharat Electronics Limited (BEL)</a:t>
            </a: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Category </a:t>
            </a:r>
            <a:r>
              <a:rPr lang="en-US" dirty="0">
                <a:latin typeface="Cambria" panose="02040503050406030204" pitchFamily="18" charset="0"/>
                <a:ea typeface="Cambria" panose="02040503050406030204" pitchFamily="18" charset="0"/>
              </a:rPr>
              <a:t>(Hardware / Software / Both):  Software</a:t>
            </a:r>
          </a:p>
          <a:p>
            <a:pPr marL="342900" indent="-190500">
              <a:lnSpc>
                <a:spcPct val="200000"/>
              </a:lnSpc>
              <a:spcBef>
                <a:spcPts val="0"/>
              </a:spcBef>
              <a:buNone/>
            </a:pPr>
            <a:r>
              <a:rPr lang="en-US" b="1" dirty="0">
                <a:latin typeface="Cambria" panose="02040503050406030204" pitchFamily="18" charset="0"/>
                <a:ea typeface="Cambria" panose="02040503050406030204" pitchFamily="18" charset="0"/>
              </a:rPr>
              <a:t>Problem Description:  </a:t>
            </a:r>
            <a:r>
              <a:rPr lang="en-US" sz="1900" dirty="0">
                <a:latin typeface="Cambria" panose="02040503050406030204" pitchFamily="18" charset="0"/>
                <a:ea typeface="Cambria" panose="02040503050406030204" pitchFamily="18" charset="0"/>
              </a:rPr>
              <a:t>Ever since the advent of AI and computer vision, modeling conversations has remained a challenge—especially when combining </a:t>
            </a:r>
            <a:r>
              <a:rPr lang="en-US" sz="1900" b="1" dirty="0">
                <a:latin typeface="Cambria" panose="02040503050406030204" pitchFamily="18" charset="0"/>
                <a:ea typeface="Cambria" panose="02040503050406030204" pitchFamily="18" charset="0"/>
              </a:rPr>
              <a:t>natural language processing (NLP)</a:t>
            </a:r>
            <a:r>
              <a:rPr lang="en-US" sz="1900" dirty="0">
                <a:latin typeface="Cambria" panose="02040503050406030204" pitchFamily="18" charset="0"/>
                <a:ea typeface="Cambria" panose="02040503050406030204" pitchFamily="18" charset="0"/>
              </a:rPr>
              <a:t> and </a:t>
            </a:r>
            <a:r>
              <a:rPr lang="en-US" sz="1900" b="1" dirty="0">
                <a:latin typeface="Cambria" panose="02040503050406030204" pitchFamily="18" charset="0"/>
                <a:ea typeface="Cambria" panose="02040503050406030204" pitchFamily="18" charset="0"/>
              </a:rPr>
              <a:t>image recognition</a:t>
            </a:r>
            <a:r>
              <a:rPr lang="en-US" sz="1900" dirty="0">
                <a:latin typeface="Cambria" panose="02040503050406030204" pitchFamily="18" charset="0"/>
                <a:ea typeface="Cambria" panose="02040503050406030204" pitchFamily="18" charset="0"/>
              </a:rPr>
              <a:t>. While popular chatbots like Apple’s Siri, Google Assistant, and Microsoft’s Cortana excel at language-based interactions, they lack advanced visual understanding.</a:t>
            </a:r>
            <a:br>
              <a:rPr lang="en-US" sz="1900" dirty="0">
                <a:latin typeface="Cambria" panose="02040503050406030204" pitchFamily="18" charset="0"/>
                <a:ea typeface="Cambria" panose="02040503050406030204" pitchFamily="18" charset="0"/>
              </a:rPr>
            </a:br>
            <a:r>
              <a:rPr lang="en-US" sz="1900" dirty="0">
                <a:latin typeface="Cambria" panose="02040503050406030204" pitchFamily="18" charset="0"/>
                <a:ea typeface="Cambria" panose="02040503050406030204" pitchFamily="18" charset="0"/>
              </a:rPr>
              <a:t>This project focuses on developing a </a:t>
            </a:r>
            <a:r>
              <a:rPr lang="en-US" sz="1900" b="1" dirty="0">
                <a:latin typeface="Cambria" panose="02040503050406030204" pitchFamily="18" charset="0"/>
                <a:ea typeface="Cambria" panose="02040503050406030204" pitchFamily="18" charset="0"/>
              </a:rPr>
              <a:t>deep learning–based conversational chatbot</a:t>
            </a:r>
            <a:r>
              <a:rPr lang="en-US" sz="1900" dirty="0">
                <a:latin typeface="Cambria" panose="02040503050406030204" pitchFamily="18" charset="0"/>
                <a:ea typeface="Cambria" panose="02040503050406030204" pitchFamily="18" charset="0"/>
              </a:rPr>
              <a:t> capable of recognizing objects in images uploaded by users and engaging in relevant, context-aware dialogue about them. The chatbot will not only detect objects but also answer questions regarding the image with grammatically correct and lexically precise responses, enhancing user experience in areas such as automation, accessibility, and interactive learning.</a:t>
            </a:r>
          </a:p>
          <a:p>
            <a:pPr marL="342900" lvl="0" indent="-190500" algn="just">
              <a:lnSpc>
                <a:spcPct val="200000"/>
              </a:lnSpc>
              <a:spcBef>
                <a:spcPts val="0"/>
              </a:spcBef>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 (continuation)..</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655782" y="1466273"/>
            <a:ext cx="10668000" cy="3924299"/>
          </a:xfrm>
          <a:prstGeom prst="rect">
            <a:avLst/>
          </a:prstGeom>
          <a:noFill/>
          <a:ln>
            <a:noFill/>
          </a:ln>
        </p:spPr>
        <p:txBody>
          <a:bodyPr spcFirstLastPara="1" wrap="square" lIns="91425" tIns="45700" rIns="91425" bIns="45700" anchor="t" anchorCtr="0">
            <a:normAutofit fontScale="70000" lnSpcReduction="20000"/>
          </a:bodyPr>
          <a:lstStyle/>
          <a:p>
            <a:pPr marL="49530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Objectives</a:t>
            </a:r>
          </a:p>
          <a:p>
            <a:pPr marL="49530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Background and Related work for title Selection</a:t>
            </a:r>
          </a:p>
          <a:p>
            <a:pPr marL="495300" lvl="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Analysis of Problem Statement</a:t>
            </a:r>
          </a:p>
          <a:p>
            <a:pPr marL="495300" lvl="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Innovation or Novel Contributions</a:t>
            </a:r>
            <a:endParaRPr lang="en-US" sz="32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Arial" panose="020B0604020202020204" pitchFamily="34" charset="0"/>
              <a:buChar char="•"/>
            </a:pPr>
            <a:r>
              <a:rPr lang="en-US" dirty="0" err="1">
                <a:latin typeface="Cambria" panose="02040503050406030204" pitchFamily="18" charset="0"/>
                <a:ea typeface="Cambria" panose="02040503050406030204" pitchFamily="18" charset="0"/>
              </a:rPr>
              <a:t>Git</a:t>
            </a:r>
            <a:r>
              <a:rPr lang="en-US" dirty="0">
                <a:latin typeface="Cambria" panose="02040503050406030204" pitchFamily="18" charset="0"/>
                <a:ea typeface="Cambria" panose="02040503050406030204" pitchFamily="18" charset="0"/>
              </a:rPr>
              <a:t>-hub Link</a:t>
            </a:r>
          </a:p>
          <a:p>
            <a:pPr marL="495300" lvl="0" indent="-342900" algn="just" rtl="0">
              <a:lnSpc>
                <a:spcPct val="200000"/>
              </a:lnSpc>
              <a:spcBef>
                <a:spcPts val="0"/>
              </a:spcBef>
              <a:spcAft>
                <a:spcPts val="0"/>
              </a:spcAft>
              <a:buClr>
                <a:schemeClr val="dk1"/>
              </a:buClr>
              <a:buSzPts val="2400"/>
              <a:buFont typeface="Arial" panose="020B0604020202020204" pitchFamily="34" charset="0"/>
              <a:buChar char="•"/>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Arial" panose="020B0604020202020204" pitchFamily="34" charset="0"/>
              <a:buChar char="•"/>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37979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14"/>
          <p:cNvSpPr txBox="1">
            <a:spLocks noGrp="1"/>
          </p:cNvSpPr>
          <p:nvPr>
            <p:ph type="body" idx="1"/>
          </p:nvPr>
        </p:nvSpPr>
        <p:spPr>
          <a:xfrm>
            <a:off x="599221" y="971163"/>
            <a:ext cx="10668000" cy="4915673"/>
          </a:xfrm>
          <a:prstGeom prst="rect">
            <a:avLst/>
          </a:prstGeom>
          <a:noFill/>
          <a:ln>
            <a:noFill/>
          </a:ln>
        </p:spPr>
        <p:txBody>
          <a:bodyPr spcFirstLastPara="1" wrap="square" lIns="91425" tIns="45700" rIns="91425" bIns="45700" anchor="t" anchorCtr="0">
            <a:normAutofit/>
          </a:bodyPr>
          <a:lstStyle/>
          <a:p>
            <a:pPr marL="0" lvl="0" indent="0" eaLnBrk="0" fontAlgn="base" hangingPunct="0">
              <a:spcBef>
                <a:spcPct val="0"/>
              </a:spcBef>
              <a:spcAft>
                <a:spcPct val="0"/>
              </a:spcAft>
              <a:buClrTx/>
              <a:buSzTx/>
              <a:buNone/>
            </a:pPr>
            <a:r>
              <a:rPr lang="en-US" sz="2000" b="1" dirty="0">
                <a:latin typeface="Cambria" panose="02040503050406030204" pitchFamily="18" charset="0"/>
                <a:ea typeface="Cambria" panose="02040503050406030204" pitchFamily="18" charset="0"/>
              </a:rPr>
              <a:t>Problem Statement</a:t>
            </a:r>
          </a:p>
          <a:p>
            <a:pPr marL="76200" indent="0">
              <a:buNone/>
            </a:pPr>
            <a:r>
              <a:rPr lang="en-US" sz="1600" dirty="0">
                <a:latin typeface="Cambria" panose="02040503050406030204" pitchFamily="18" charset="0"/>
                <a:ea typeface="Cambria" panose="02040503050406030204" pitchFamily="18" charset="0"/>
              </a:rPr>
              <a:t>Currently, most chatbots excel at text or voice interactions but cannot effectively understand or reason about images. There is a need for a </a:t>
            </a:r>
            <a:r>
              <a:rPr lang="en-US" sz="1600" b="1" dirty="0">
                <a:latin typeface="Cambria" panose="02040503050406030204" pitchFamily="18" charset="0"/>
                <a:ea typeface="Cambria" panose="02040503050406030204" pitchFamily="18" charset="0"/>
              </a:rPr>
              <a:t>conversational chatbot</a:t>
            </a:r>
            <a:r>
              <a:rPr lang="en-US" sz="1600" dirty="0">
                <a:latin typeface="Cambria" panose="02040503050406030204" pitchFamily="18" charset="0"/>
                <a:ea typeface="Cambria" panose="02040503050406030204" pitchFamily="18" charset="0"/>
              </a:rPr>
              <a:t> that can:</a:t>
            </a:r>
          </a:p>
          <a:p>
            <a:r>
              <a:rPr lang="en-US" sz="1600" dirty="0">
                <a:latin typeface="Cambria" panose="02040503050406030204" pitchFamily="18" charset="0"/>
                <a:ea typeface="Cambria" panose="02040503050406030204" pitchFamily="18" charset="0"/>
              </a:rPr>
              <a:t>Identify and recognize objects in images uploaded by users.</a:t>
            </a:r>
          </a:p>
          <a:p>
            <a:r>
              <a:rPr lang="en-US" sz="1600" dirty="0">
                <a:latin typeface="Cambria" panose="02040503050406030204" pitchFamily="18" charset="0"/>
                <a:ea typeface="Cambria" panose="02040503050406030204" pitchFamily="18" charset="0"/>
              </a:rPr>
              <a:t>Provide </a:t>
            </a:r>
            <a:r>
              <a:rPr lang="en-US" sz="1600" b="1" dirty="0">
                <a:latin typeface="Cambria" panose="02040503050406030204" pitchFamily="18" charset="0"/>
                <a:ea typeface="Cambria" panose="02040503050406030204" pitchFamily="18" charset="0"/>
              </a:rPr>
              <a:t>accurate, context-aware, and grammatically correct answers</a:t>
            </a:r>
            <a:r>
              <a:rPr lang="en-US" sz="1600" dirty="0">
                <a:latin typeface="Cambria" panose="02040503050406030204" pitchFamily="18" charset="0"/>
                <a:ea typeface="Cambria" panose="02040503050406030204" pitchFamily="18" charset="0"/>
              </a:rPr>
              <a:t> to questions about the image.</a:t>
            </a:r>
          </a:p>
          <a:p>
            <a:r>
              <a:rPr lang="en-US" sz="1600" dirty="0">
                <a:latin typeface="Cambria" panose="02040503050406030204" pitchFamily="18" charset="0"/>
                <a:ea typeface="Cambria" panose="02040503050406030204" pitchFamily="18" charset="0"/>
              </a:rPr>
              <a:t>Maintain </a:t>
            </a:r>
            <a:r>
              <a:rPr lang="en-US" sz="1600" b="1" dirty="0">
                <a:latin typeface="Cambria" panose="02040503050406030204" pitchFamily="18" charset="0"/>
                <a:ea typeface="Cambria" panose="02040503050406030204" pitchFamily="18" charset="0"/>
              </a:rPr>
              <a:t>smooth, human-like conversational flow</a:t>
            </a:r>
            <a:r>
              <a:rPr lang="en-US" sz="1600" dirty="0">
                <a:latin typeface="Cambria" panose="02040503050406030204" pitchFamily="18" charset="0"/>
                <a:ea typeface="Cambria" panose="02040503050406030204" pitchFamily="18" charset="0"/>
              </a:rPr>
              <a:t>, while leveraging robust datasets to ensure high precision and recall.</a:t>
            </a:r>
          </a:p>
          <a:p>
            <a:pPr marL="0" lvl="0" indent="0" eaLnBrk="0" fontAlgn="base" hangingPunct="0">
              <a:spcBef>
                <a:spcPct val="0"/>
              </a:spcBef>
              <a:spcAft>
                <a:spcPct val="0"/>
              </a:spcAft>
              <a:buClrTx/>
              <a:buSzTx/>
              <a:buFontTx/>
              <a:buChar char="•"/>
            </a:pPr>
            <a:endParaRPr lang="en-US" sz="1400" dirty="0"/>
          </a:p>
          <a:p>
            <a:pPr marL="0" lvl="0" indent="0" eaLnBrk="0" fontAlgn="base" hangingPunct="0">
              <a:spcBef>
                <a:spcPct val="0"/>
              </a:spcBef>
              <a:spcAft>
                <a:spcPct val="0"/>
              </a:spcAft>
              <a:buClrTx/>
              <a:buSzTx/>
              <a:buNone/>
            </a:pPr>
            <a:r>
              <a:rPr lang="en-US" sz="2000" b="1" dirty="0">
                <a:latin typeface="Cambria" panose="02040503050406030204" pitchFamily="18" charset="0"/>
                <a:ea typeface="Cambria" panose="02040503050406030204" pitchFamily="18" charset="0"/>
              </a:rPr>
              <a:t>Objectives:</a:t>
            </a:r>
          </a:p>
          <a:p>
            <a:pPr marL="76200" indent="0">
              <a:buNone/>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
        <p:nvSpPr>
          <p:cNvPr id="3" name="Rectangle 2">
            <a:extLst>
              <a:ext uri="{FF2B5EF4-FFF2-40B4-BE49-F238E27FC236}">
                <a16:creationId xmlns:a16="http://schemas.microsoft.com/office/drawing/2014/main" id="{88F49972-8075-3397-3B11-ABA40E7D55CC}"/>
              </a:ext>
            </a:extLst>
          </p:cNvPr>
          <p:cNvSpPr>
            <a:spLocks noChangeArrowheads="1"/>
          </p:cNvSpPr>
          <p:nvPr/>
        </p:nvSpPr>
        <p:spPr bwMode="auto">
          <a:xfrm>
            <a:off x="0" y="-184666"/>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6" name="Title 5">
            <a:extLst>
              <a:ext uri="{FF2B5EF4-FFF2-40B4-BE49-F238E27FC236}">
                <a16:creationId xmlns:a16="http://schemas.microsoft.com/office/drawing/2014/main" id="{BE184991-0BAF-7370-ADE0-119847EBA310}"/>
              </a:ext>
            </a:extLst>
          </p:cNvPr>
          <p:cNvSpPr>
            <a:spLocks noGrp="1"/>
          </p:cNvSpPr>
          <p:nvPr>
            <p:ph type="title"/>
          </p:nvPr>
        </p:nvSpPr>
        <p:spPr>
          <a:xfrm>
            <a:off x="762000" y="483663"/>
            <a:ext cx="10668000" cy="487500"/>
          </a:xfrm>
        </p:spPr>
        <p:txBody>
          <a:bodyPr/>
          <a:lstStyle/>
          <a:p>
            <a:pPr eaLnBrk="0" fontAlgn="base" hangingPunct="0">
              <a:spcBef>
                <a:spcPct val="0"/>
              </a:spcBef>
              <a:spcAft>
                <a:spcPct val="0"/>
              </a:spcAft>
              <a:buClrTx/>
              <a:buSzTx/>
            </a:pPr>
            <a:r>
              <a:rPr lang="en-US" dirty="0">
                <a:latin typeface="Cambria" panose="02040503050406030204" pitchFamily="18" charset="0"/>
                <a:ea typeface="Cambria" panose="02040503050406030204" pitchFamily="18" charset="0"/>
              </a:rPr>
              <a:t>Problem Statement and Objectives:</a:t>
            </a:r>
            <a:br>
              <a:rPr lang="en-US" dirty="0">
                <a:latin typeface="Cambria" panose="02040503050406030204" pitchFamily="18" charset="0"/>
                <a:ea typeface="Cambria" panose="02040503050406030204" pitchFamily="18" charset="0"/>
              </a:rPr>
            </a:br>
            <a:endParaRPr lang="en-US" dirty="0">
              <a:latin typeface="Cambria" panose="02040503050406030204" pitchFamily="18" charset="0"/>
              <a:ea typeface="Cambria" panose="02040503050406030204" pitchFamily="18" charset="0"/>
            </a:endParaRPr>
          </a:p>
        </p:txBody>
      </p:sp>
      <p:sp>
        <p:nvSpPr>
          <p:cNvPr id="7" name="Rectangle 4">
            <a:extLst>
              <a:ext uri="{FF2B5EF4-FFF2-40B4-BE49-F238E27FC236}">
                <a16:creationId xmlns:a16="http://schemas.microsoft.com/office/drawing/2014/main" id="{AF2C5FAB-FDC8-4F34-DCE1-D97D539DFFAE}"/>
              </a:ext>
            </a:extLst>
          </p:cNvPr>
          <p:cNvSpPr>
            <a:spLocks noChangeArrowheads="1"/>
          </p:cNvSpPr>
          <p:nvPr/>
        </p:nvSpPr>
        <p:spPr bwMode="auto">
          <a:xfrm>
            <a:off x="680611" y="3563971"/>
            <a:ext cx="106680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Build an </a:t>
            </a:r>
            <a:r>
              <a:rPr kumimoji="0" lang="en-US" altLang="en-US" sz="16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image-based conversational chatbot</a:t>
            </a:r>
            <a:r>
              <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that can perform object detection, captioning, and visual question answering (VQA).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Use </a:t>
            </a:r>
            <a:r>
              <a:rPr kumimoji="0" lang="en-US" altLang="en-US" sz="16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YOLOv8</a:t>
            </a:r>
            <a:r>
              <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for object detection, trained on the COCO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Integrate </a:t>
            </a:r>
            <a:r>
              <a:rPr kumimoji="0" lang="en-US" altLang="en-US" sz="16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BLIP models</a:t>
            </a:r>
            <a:r>
              <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to handle image captioning and VQA tasks.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Enable natural conversation using a </a:t>
            </a:r>
            <a:r>
              <a:rPr kumimoji="0" lang="en-US" altLang="en-US" sz="16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large language model</a:t>
            </a:r>
            <a:r>
              <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(e.g., LLaMA-2 or GPT).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Deploy the chatbot via </a:t>
            </a:r>
            <a:r>
              <a:rPr kumimoji="0" lang="en-US" altLang="en-US" sz="16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Gradio</a:t>
            </a:r>
            <a:r>
              <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to provide a user-friendly web interface.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Ensure responses are </a:t>
            </a:r>
            <a:r>
              <a:rPr kumimoji="0" lang="en-US" altLang="en-US" sz="16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lexically rich and grammatically correct</a:t>
            </a:r>
            <a:r>
              <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Measure performance using </a:t>
            </a:r>
            <a:r>
              <a:rPr kumimoji="0" lang="en-US" altLang="en-US" sz="16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precision, recall, and user satisfaction</a:t>
            </a:r>
            <a:r>
              <a:rPr kumimoji="0" lang="en-US" altLang="en-US" sz="16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metrics.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D6299-51F6-DC7B-58D1-031EAAFF3324}"/>
              </a:ext>
            </a:extLst>
          </p:cNvPr>
          <p:cNvSpPr>
            <a:spLocks noGrp="1"/>
          </p:cNvSpPr>
          <p:nvPr>
            <p:ph type="title"/>
          </p:nvPr>
        </p:nvSpPr>
        <p:spPr>
          <a:xfrm>
            <a:off x="812800" y="518249"/>
            <a:ext cx="10668000" cy="487500"/>
          </a:xfrm>
        </p:spPr>
        <p:txBody>
          <a:bodyPr/>
          <a:lstStyle/>
          <a:p>
            <a:r>
              <a:rPr lang="en-US" dirty="0">
                <a:latin typeface="Cambria" panose="02040503050406030204" pitchFamily="18" charset="0"/>
                <a:ea typeface="Cambria" panose="02040503050406030204" pitchFamily="18" charset="0"/>
              </a:rPr>
              <a:t>Background and Related work for title Selection</a:t>
            </a:r>
            <a:br>
              <a:rPr lang="en-US" dirty="0">
                <a:latin typeface="Cambria" panose="02040503050406030204" pitchFamily="18" charset="0"/>
                <a:ea typeface="Cambria" panose="02040503050406030204" pitchFamily="18" charset="0"/>
              </a:rPr>
            </a:br>
            <a:endParaRPr lang="en-IN" dirty="0"/>
          </a:p>
        </p:txBody>
      </p:sp>
      <p:sp>
        <p:nvSpPr>
          <p:cNvPr id="3" name="Text Placeholder 2">
            <a:extLst>
              <a:ext uri="{FF2B5EF4-FFF2-40B4-BE49-F238E27FC236}">
                <a16:creationId xmlns:a16="http://schemas.microsoft.com/office/drawing/2014/main" id="{F24E1921-FCC9-152A-CDDA-7DC311899A26}"/>
              </a:ext>
            </a:extLst>
          </p:cNvPr>
          <p:cNvSpPr>
            <a:spLocks noGrp="1"/>
          </p:cNvSpPr>
          <p:nvPr>
            <p:ph type="body" idx="1"/>
          </p:nvPr>
        </p:nvSpPr>
        <p:spPr/>
        <p:txBody>
          <a:bodyPr/>
          <a:lstStyle/>
          <a:p>
            <a:pPr marL="76200" indent="0">
              <a:buNone/>
            </a:pPr>
            <a:r>
              <a:rPr lang="en-US" sz="1600" b="1" dirty="0">
                <a:latin typeface="Cambria" panose="02040503050406030204" pitchFamily="18" charset="0"/>
                <a:ea typeface="Cambria" panose="02040503050406030204" pitchFamily="18" charset="0"/>
              </a:rPr>
              <a:t>Datasets Used:</a:t>
            </a:r>
            <a:endParaRPr lang="en-US" sz="1600" dirty="0">
              <a:latin typeface="Cambria" panose="02040503050406030204" pitchFamily="18" charset="0"/>
              <a:ea typeface="Cambria" panose="02040503050406030204" pitchFamily="18" charset="0"/>
            </a:endParaRPr>
          </a:p>
          <a:p>
            <a:r>
              <a:rPr lang="en-US" sz="1600" b="1" dirty="0">
                <a:latin typeface="Cambria" panose="02040503050406030204" pitchFamily="18" charset="0"/>
                <a:ea typeface="Cambria" panose="02040503050406030204" pitchFamily="18" charset="0"/>
              </a:rPr>
              <a:t>COCO, Pascal VOC, ImageNet, SUN</a:t>
            </a:r>
            <a:r>
              <a:rPr lang="en-US" sz="1600" dirty="0">
                <a:latin typeface="Cambria" panose="02040503050406030204" pitchFamily="18" charset="0"/>
                <a:ea typeface="Cambria" panose="02040503050406030204" pitchFamily="18" charset="0"/>
              </a:rPr>
              <a:t> – widely used benchmarks for object detection, image classification, and captioning.</a:t>
            </a:r>
          </a:p>
          <a:p>
            <a:pPr marL="76200" indent="0">
              <a:buNone/>
            </a:pPr>
            <a:endParaRPr lang="en-US" sz="1600" dirty="0">
              <a:latin typeface="Cambria" panose="02040503050406030204" pitchFamily="18" charset="0"/>
              <a:ea typeface="Cambria" panose="02040503050406030204" pitchFamily="18" charset="0"/>
            </a:endParaRPr>
          </a:p>
          <a:p>
            <a:pPr marL="76200" indent="0">
              <a:buNone/>
            </a:pPr>
            <a:r>
              <a:rPr lang="en-US" sz="1600" b="1" dirty="0">
                <a:latin typeface="Cambria" panose="02040503050406030204" pitchFamily="18" charset="0"/>
                <a:ea typeface="Cambria" panose="02040503050406030204" pitchFamily="18" charset="0"/>
              </a:rPr>
              <a:t>Existing Systems:</a:t>
            </a:r>
            <a:endParaRPr lang="en-US" sz="1600" dirty="0">
              <a:latin typeface="Cambria" panose="02040503050406030204" pitchFamily="18" charset="0"/>
              <a:ea typeface="Cambria" panose="02040503050406030204" pitchFamily="18" charset="0"/>
            </a:endParaRPr>
          </a:p>
          <a:p>
            <a:r>
              <a:rPr lang="en-US" sz="1600" b="1" dirty="0">
                <a:latin typeface="Cambria" panose="02040503050406030204" pitchFamily="18" charset="0"/>
                <a:ea typeface="Cambria" panose="02040503050406030204" pitchFamily="18" charset="0"/>
              </a:rPr>
              <a:t>Voice Assistants (Siri, Google Assistant):</a:t>
            </a:r>
            <a:r>
              <a:rPr lang="en-US" sz="1600" dirty="0">
                <a:latin typeface="Cambria" panose="02040503050406030204" pitchFamily="18" charset="0"/>
                <a:ea typeface="Cambria" panose="02040503050406030204" pitchFamily="18" charset="0"/>
              </a:rPr>
              <a:t> Good at natural conversation, but cannot understand or reason about images.</a:t>
            </a:r>
          </a:p>
          <a:p>
            <a:r>
              <a:rPr lang="en-US" sz="1600" b="1" dirty="0">
                <a:latin typeface="Cambria" panose="02040503050406030204" pitchFamily="18" charset="0"/>
                <a:ea typeface="Cambria" panose="02040503050406030204" pitchFamily="18" charset="0"/>
              </a:rPr>
              <a:t>YOLO:</a:t>
            </a:r>
            <a:r>
              <a:rPr lang="en-US" sz="1600" dirty="0">
                <a:latin typeface="Cambria" panose="02040503050406030204" pitchFamily="18" charset="0"/>
                <a:ea typeface="Cambria" panose="02040503050406030204" pitchFamily="18" charset="0"/>
              </a:rPr>
              <a:t> Fast and accurate for real-time object detection, yet it doesn’t support dialogue.</a:t>
            </a:r>
          </a:p>
          <a:p>
            <a:r>
              <a:rPr lang="en-US" sz="1600" b="1" dirty="0">
                <a:latin typeface="Cambria" panose="02040503050406030204" pitchFamily="18" charset="0"/>
                <a:ea typeface="Cambria" panose="02040503050406030204" pitchFamily="18" charset="0"/>
              </a:rPr>
              <a:t>BLIP / CLIP:</a:t>
            </a:r>
            <a:r>
              <a:rPr lang="en-US" sz="1600" dirty="0">
                <a:latin typeface="Cambria" panose="02040503050406030204" pitchFamily="18" charset="0"/>
                <a:ea typeface="Cambria" panose="02040503050406030204" pitchFamily="18" charset="0"/>
              </a:rPr>
              <a:t> Can generate captions and answer visual questions, but don’t handle multi-turn conversations.</a:t>
            </a:r>
          </a:p>
          <a:p>
            <a:pPr marL="76200" indent="0">
              <a:buNone/>
            </a:pPr>
            <a:endParaRPr lang="en-US" sz="1600" dirty="0">
              <a:latin typeface="Cambria" panose="02040503050406030204" pitchFamily="18" charset="0"/>
              <a:ea typeface="Cambria" panose="02040503050406030204" pitchFamily="18" charset="0"/>
            </a:endParaRPr>
          </a:p>
          <a:p>
            <a:pPr marL="76200" indent="0">
              <a:buNone/>
            </a:pPr>
            <a:r>
              <a:rPr lang="en-US" sz="1600" b="1" dirty="0">
                <a:latin typeface="Cambria" panose="02040503050406030204" pitchFamily="18" charset="0"/>
                <a:ea typeface="Cambria" panose="02040503050406030204" pitchFamily="18" charset="0"/>
              </a:rPr>
              <a:t>Identified Gap:</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Currently, there’s no single system that </a:t>
            </a:r>
            <a:r>
              <a:rPr lang="en-US" sz="1600" b="1" dirty="0">
                <a:latin typeface="Cambria" panose="02040503050406030204" pitchFamily="18" charset="0"/>
                <a:ea typeface="Cambria" panose="02040503050406030204" pitchFamily="18" charset="0"/>
              </a:rPr>
              <a:t>combines image recognition, captioning, VQA, and interactive conversation</a:t>
            </a:r>
            <a:r>
              <a:rPr lang="en-US" sz="1600" dirty="0">
                <a:latin typeface="Cambria" panose="02040503050406030204" pitchFamily="18" charset="0"/>
                <a:ea typeface="Cambria" panose="02040503050406030204" pitchFamily="18" charset="0"/>
              </a:rPr>
              <a:t>.</a:t>
            </a:r>
          </a:p>
          <a:p>
            <a:r>
              <a:rPr lang="en-US" sz="1600" b="1" dirty="0">
                <a:latin typeface="Cambria" panose="02040503050406030204" pitchFamily="18" charset="0"/>
                <a:ea typeface="Cambria" panose="02040503050406030204" pitchFamily="18" charset="0"/>
              </a:rPr>
              <a:t>Our project aims</a:t>
            </a:r>
            <a:r>
              <a:rPr lang="en-US" sz="1600" dirty="0">
                <a:latin typeface="Cambria" panose="02040503050406030204" pitchFamily="18" charset="0"/>
                <a:ea typeface="Cambria" panose="02040503050406030204" pitchFamily="18" charset="0"/>
              </a:rPr>
              <a:t> to fill this gap by creating a unified chatbot that can process images and converse naturally.</a:t>
            </a:r>
          </a:p>
          <a:p>
            <a:pPr marL="76200" indent="0">
              <a:buNone/>
            </a:pPr>
            <a:endParaRPr lang="en-IN" dirty="0"/>
          </a:p>
        </p:txBody>
      </p:sp>
    </p:spTree>
    <p:extLst>
      <p:ext uri="{BB962C8B-B14F-4D97-AF65-F5344CB8AC3E}">
        <p14:creationId xmlns:p14="http://schemas.microsoft.com/office/powerpoint/2010/main" val="1890201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US" sz="1600" b="1" dirty="0">
                <a:latin typeface="Cambria" panose="02040503050406030204" pitchFamily="18" charset="0"/>
                <a:ea typeface="Cambria" panose="02040503050406030204" pitchFamily="18" charset="0"/>
              </a:rPr>
              <a:t>Feasibility:</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Using </a:t>
            </a:r>
            <a:r>
              <a:rPr lang="en-US" sz="1600" b="1" dirty="0">
                <a:latin typeface="Cambria" panose="02040503050406030204" pitchFamily="18" charset="0"/>
                <a:ea typeface="Cambria" panose="02040503050406030204" pitchFamily="18" charset="0"/>
              </a:rPr>
              <a:t>pretrained models</a:t>
            </a:r>
            <a:r>
              <a:rPr lang="en-US" sz="1600" dirty="0">
                <a:latin typeface="Cambria" panose="02040503050406030204" pitchFamily="18" charset="0"/>
                <a:ea typeface="Cambria" panose="02040503050406030204" pitchFamily="18" charset="0"/>
              </a:rPr>
              <a:t> like YOLOv8, BLIP, and LLaMA-2 greatly reduces the need for building models from scratch.</a:t>
            </a:r>
          </a:p>
          <a:p>
            <a:r>
              <a:rPr lang="en-US" sz="1600" b="1" dirty="0">
                <a:latin typeface="Cambria" panose="02040503050406030204" pitchFamily="18" charset="0"/>
                <a:ea typeface="Cambria" panose="02040503050406030204" pitchFamily="18" charset="0"/>
              </a:rPr>
              <a:t>Cloud platforms</a:t>
            </a:r>
            <a:r>
              <a:rPr lang="en-US" sz="1600" dirty="0">
                <a:latin typeface="Cambria" panose="02040503050406030204" pitchFamily="18" charset="0"/>
                <a:ea typeface="Cambria" panose="02040503050406030204" pitchFamily="18" charset="0"/>
              </a:rPr>
              <a:t> such as Google </a:t>
            </a:r>
            <a:r>
              <a:rPr lang="en-US" sz="1600" dirty="0" err="1">
                <a:latin typeface="Cambria" panose="02040503050406030204" pitchFamily="18" charset="0"/>
                <a:ea typeface="Cambria" panose="02040503050406030204" pitchFamily="18" charset="0"/>
              </a:rPr>
              <a:t>Colab</a:t>
            </a:r>
            <a:r>
              <a:rPr lang="en-US" sz="1600" dirty="0">
                <a:latin typeface="Cambria" panose="02040503050406030204" pitchFamily="18" charset="0"/>
                <a:ea typeface="Cambria" panose="02040503050406030204" pitchFamily="18" charset="0"/>
              </a:rPr>
              <a:t> make it easy to prototype, test, and iterate quickly.</a:t>
            </a:r>
          </a:p>
          <a:p>
            <a:pPr marL="76200" indent="0">
              <a:buNone/>
            </a:pPr>
            <a:endParaRPr lang="en-US" sz="1600" dirty="0">
              <a:latin typeface="Cambria" panose="02040503050406030204" pitchFamily="18" charset="0"/>
              <a:ea typeface="Cambria" panose="02040503050406030204" pitchFamily="18" charset="0"/>
            </a:endParaRPr>
          </a:p>
          <a:p>
            <a:pPr marL="76200" indent="0">
              <a:buNone/>
            </a:pPr>
            <a:r>
              <a:rPr lang="en-US" sz="1600" b="1" dirty="0">
                <a:latin typeface="Cambria" panose="02040503050406030204" pitchFamily="18" charset="0"/>
                <a:ea typeface="Cambria" panose="02040503050406030204" pitchFamily="18" charset="0"/>
              </a:rPr>
              <a:t>Challenges:</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Integrating </a:t>
            </a:r>
            <a:r>
              <a:rPr lang="en-US" sz="1600" b="1" dirty="0">
                <a:latin typeface="Cambria" panose="02040503050406030204" pitchFamily="18" charset="0"/>
                <a:ea typeface="Cambria" panose="02040503050406030204" pitchFamily="18" charset="0"/>
              </a:rPr>
              <a:t>computer vision</a:t>
            </a:r>
            <a:r>
              <a:rPr lang="en-US" sz="1600" dirty="0">
                <a:latin typeface="Cambria" panose="02040503050406030204" pitchFamily="18" charset="0"/>
                <a:ea typeface="Cambria" panose="02040503050406030204" pitchFamily="18" charset="0"/>
              </a:rPr>
              <a:t> tasks (object detection, captioning, VQA) with </a:t>
            </a:r>
            <a:r>
              <a:rPr lang="en-US" sz="1600" b="1" dirty="0">
                <a:latin typeface="Cambria" panose="02040503050406030204" pitchFamily="18" charset="0"/>
                <a:ea typeface="Cambria" panose="02040503050406030204" pitchFamily="18" charset="0"/>
              </a:rPr>
              <a:t>NLP-based conversation</a:t>
            </a:r>
            <a:r>
              <a:rPr lang="en-US" sz="1600" dirty="0">
                <a:latin typeface="Cambria" panose="02040503050406030204" pitchFamily="18" charset="0"/>
                <a:ea typeface="Cambria" panose="02040503050406030204" pitchFamily="18" charset="0"/>
              </a:rPr>
              <a:t> smoothly.</a:t>
            </a:r>
          </a:p>
          <a:p>
            <a:r>
              <a:rPr lang="en-US" sz="1600" dirty="0">
                <a:latin typeface="Cambria" panose="02040503050406030204" pitchFamily="18" charset="0"/>
                <a:ea typeface="Cambria" panose="02040503050406030204" pitchFamily="18" charset="0"/>
              </a:rPr>
              <a:t>Maintaining </a:t>
            </a:r>
            <a:r>
              <a:rPr lang="en-US" sz="1600" b="1" dirty="0">
                <a:latin typeface="Cambria" panose="02040503050406030204" pitchFamily="18" charset="0"/>
                <a:ea typeface="Cambria" panose="02040503050406030204" pitchFamily="18" charset="0"/>
              </a:rPr>
              <a:t>real-time performance</a:t>
            </a:r>
            <a:r>
              <a:rPr lang="en-US" sz="1600" dirty="0">
                <a:latin typeface="Cambria" panose="02040503050406030204" pitchFamily="18" charset="0"/>
                <a:ea typeface="Cambria" panose="02040503050406030204" pitchFamily="18" charset="0"/>
              </a:rPr>
              <a:t> for processing images and generating text responses.</a:t>
            </a:r>
          </a:p>
          <a:p>
            <a:r>
              <a:rPr lang="en-US" sz="1600" dirty="0">
                <a:latin typeface="Cambria" panose="02040503050406030204" pitchFamily="18" charset="0"/>
                <a:ea typeface="Cambria" panose="02040503050406030204" pitchFamily="18" charset="0"/>
              </a:rPr>
              <a:t>Ensuring the chatbot responds in a </a:t>
            </a:r>
            <a:r>
              <a:rPr lang="en-US" sz="1600" b="1" dirty="0">
                <a:latin typeface="Cambria" panose="02040503050406030204" pitchFamily="18" charset="0"/>
                <a:ea typeface="Cambria" panose="02040503050406030204" pitchFamily="18" charset="0"/>
              </a:rPr>
              <a:t>natural, human-like conversational manner</a:t>
            </a:r>
            <a:r>
              <a:rPr lang="en-US" sz="1600" dirty="0">
                <a:latin typeface="Cambria" panose="02040503050406030204" pitchFamily="18" charset="0"/>
                <a:ea typeface="Cambria" panose="02040503050406030204" pitchFamily="18" charset="0"/>
              </a:rPr>
              <a:t>.</a:t>
            </a:r>
          </a:p>
          <a:p>
            <a:pPr marL="76200" indent="0">
              <a:buNone/>
            </a:pPr>
            <a:endParaRPr lang="en-US" sz="1600" dirty="0">
              <a:latin typeface="Cambria" panose="02040503050406030204" pitchFamily="18" charset="0"/>
              <a:ea typeface="Cambria" panose="02040503050406030204" pitchFamily="18" charset="0"/>
            </a:endParaRPr>
          </a:p>
          <a:p>
            <a:pPr marL="76200" indent="0">
              <a:buNone/>
            </a:pPr>
            <a:r>
              <a:rPr lang="en-US" sz="1600" b="1" dirty="0">
                <a:latin typeface="Cambria" panose="02040503050406030204" pitchFamily="18" charset="0"/>
                <a:ea typeface="Cambria" panose="02040503050406030204" pitchFamily="18" charset="0"/>
              </a:rPr>
              <a:t>Scope:</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Prototype will be at an </a:t>
            </a:r>
            <a:r>
              <a:rPr lang="en-US" sz="1600" b="1" dirty="0">
                <a:latin typeface="Cambria" panose="02040503050406030204" pitchFamily="18" charset="0"/>
                <a:ea typeface="Cambria" panose="02040503050406030204" pitchFamily="18" charset="0"/>
              </a:rPr>
              <a:t>academic level</a:t>
            </a:r>
            <a:r>
              <a:rPr lang="en-US" sz="1600" dirty="0">
                <a:latin typeface="Cambria" panose="02040503050406030204" pitchFamily="18" charset="0"/>
                <a:ea typeface="Cambria" panose="02040503050406030204" pitchFamily="18" charset="0"/>
              </a:rPr>
              <a:t>, demonstrating an end-to-end multimodal conversational agent.</a:t>
            </a:r>
          </a:p>
          <a:p>
            <a:r>
              <a:rPr lang="en-US" sz="1600" dirty="0">
                <a:latin typeface="Cambria" panose="02040503050406030204" pitchFamily="18" charset="0"/>
                <a:ea typeface="Cambria" panose="02040503050406030204" pitchFamily="18" charset="0"/>
              </a:rPr>
              <a:t>The system can be </a:t>
            </a:r>
            <a:r>
              <a:rPr lang="en-US" sz="1600" b="1" dirty="0">
                <a:latin typeface="Cambria" panose="02040503050406030204" pitchFamily="18" charset="0"/>
                <a:ea typeface="Cambria" panose="02040503050406030204" pitchFamily="18" charset="0"/>
              </a:rPr>
              <a:t>extended to real-world applications</a:t>
            </a:r>
            <a:r>
              <a:rPr lang="en-US" sz="1600" dirty="0">
                <a:latin typeface="Cambria" panose="02040503050406030204" pitchFamily="18" charset="0"/>
                <a:ea typeface="Cambria" panose="02040503050406030204" pitchFamily="18" charset="0"/>
              </a:rPr>
              <a:t> like e-commerce, healthcare, surveillance, or assisting visually impaired users.</a:t>
            </a:r>
          </a:p>
          <a:p>
            <a:pPr marL="342900" lvl="0" indent="-190500" algn="just" rtl="0">
              <a:lnSpc>
                <a:spcPct val="200000"/>
              </a:lnSpc>
              <a:spcBef>
                <a:spcPts val="0"/>
              </a:spcBef>
              <a:spcAft>
                <a:spcPts val="0"/>
              </a:spcAft>
              <a:buClr>
                <a:schemeClr val="dk1"/>
              </a:buClr>
              <a:buSzPct val="100000"/>
              <a:buNone/>
            </a:pPr>
            <a:endParaRPr sz="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93BC4-124E-D8E4-4CE7-164221866BFC}"/>
              </a:ext>
            </a:extLst>
          </p:cNvPr>
          <p:cNvSpPr>
            <a:spLocks noGrp="1"/>
          </p:cNvSpPr>
          <p:nvPr>
            <p:ph type="title"/>
          </p:nvPr>
        </p:nvSpPr>
        <p:spPr>
          <a:xfrm>
            <a:off x="812800" y="585722"/>
            <a:ext cx="10668000" cy="487500"/>
          </a:xfrm>
        </p:spPr>
        <p:txBody>
          <a:bodyPr/>
          <a:lstStyle/>
          <a:p>
            <a:r>
              <a:rPr lang="en-IN" dirty="0">
                <a:latin typeface="Cambria" panose="02040503050406030204" pitchFamily="18" charset="0"/>
                <a:ea typeface="Cambria" panose="02040503050406030204" pitchFamily="18" charset="0"/>
              </a:rPr>
              <a:t>Innovation / Novel Contributions:</a:t>
            </a:r>
            <a:br>
              <a:rPr lang="en-IN" dirty="0">
                <a:latin typeface="Cambria" panose="02040503050406030204" pitchFamily="18" charset="0"/>
                <a:ea typeface="Cambria" panose="02040503050406030204" pitchFamily="18" charset="0"/>
              </a:rPr>
            </a:br>
            <a:endParaRPr lang="en-IN" dirty="0"/>
          </a:p>
        </p:txBody>
      </p:sp>
      <p:sp>
        <p:nvSpPr>
          <p:cNvPr id="3" name="Text Placeholder 2">
            <a:extLst>
              <a:ext uri="{FF2B5EF4-FFF2-40B4-BE49-F238E27FC236}">
                <a16:creationId xmlns:a16="http://schemas.microsoft.com/office/drawing/2014/main" id="{9BB3BD37-46DF-9125-C9B7-7EC9C27A8135}"/>
              </a:ext>
            </a:extLst>
          </p:cNvPr>
          <p:cNvSpPr>
            <a:spLocks noGrp="1"/>
          </p:cNvSpPr>
          <p:nvPr>
            <p:ph type="body" idx="1"/>
          </p:nvPr>
        </p:nvSpPr>
        <p:spPr>
          <a:xfrm>
            <a:off x="762000" y="952500"/>
            <a:ext cx="10668000" cy="4953000"/>
          </a:xfrm>
        </p:spPr>
        <p:txBody>
          <a:bodyPr>
            <a:normAutofit/>
          </a:bodyPr>
          <a:lstStyle/>
          <a:p>
            <a:r>
              <a:rPr lang="en-US" sz="1600" b="1" dirty="0">
                <a:latin typeface="Cambria" panose="02040503050406030204" pitchFamily="18" charset="0"/>
                <a:ea typeface="Cambria" panose="02040503050406030204" pitchFamily="18" charset="0"/>
              </a:rPr>
              <a:t>End-to-End Multimodal Pipeline:</a:t>
            </a:r>
            <a:endParaRPr lang="en-US" sz="1600" dirty="0">
              <a:latin typeface="Cambria" panose="02040503050406030204" pitchFamily="18" charset="0"/>
              <a:ea typeface="Cambria" panose="02040503050406030204" pitchFamily="18" charset="0"/>
            </a:endParaRPr>
          </a:p>
          <a:p>
            <a:pPr marL="76200" indent="0">
              <a:buNone/>
            </a:pPr>
            <a:r>
              <a:rPr lang="en-US" sz="1600" dirty="0">
                <a:latin typeface="Cambria" panose="02040503050406030204" pitchFamily="18" charset="0"/>
                <a:ea typeface="Cambria" panose="02040503050406030204" pitchFamily="18" charset="0"/>
              </a:rPr>
              <a:t> Integrates </a:t>
            </a:r>
            <a:r>
              <a:rPr lang="en-US" sz="1600" b="1" dirty="0">
                <a:latin typeface="Cambria" panose="02040503050406030204" pitchFamily="18" charset="0"/>
                <a:ea typeface="Cambria" panose="02040503050406030204" pitchFamily="18" charset="0"/>
              </a:rPr>
              <a:t>object detection (YOLOv8)</a:t>
            </a:r>
            <a:r>
              <a:rPr lang="en-US" sz="1600" dirty="0">
                <a:latin typeface="Cambria" panose="02040503050406030204" pitchFamily="18" charset="0"/>
                <a:ea typeface="Cambria" panose="02040503050406030204" pitchFamily="18" charset="0"/>
              </a:rPr>
              <a:t>, </a:t>
            </a:r>
            <a:r>
              <a:rPr lang="en-US" sz="1600" b="1" dirty="0">
                <a:latin typeface="Cambria" panose="02040503050406030204" pitchFamily="18" charset="0"/>
                <a:ea typeface="Cambria" panose="02040503050406030204" pitchFamily="18" charset="0"/>
              </a:rPr>
              <a:t>image captioning and VQA (BLIP / BLIP-2)</a:t>
            </a:r>
            <a:r>
              <a:rPr lang="en-US" sz="1600" dirty="0">
                <a:latin typeface="Cambria" panose="02040503050406030204" pitchFamily="18" charset="0"/>
                <a:ea typeface="Cambria" panose="02040503050406030204" pitchFamily="18" charset="0"/>
              </a:rPr>
              <a:t>, and a </a:t>
            </a:r>
            <a:r>
              <a:rPr lang="en-US" sz="1600" b="1" dirty="0">
                <a:latin typeface="Cambria" panose="02040503050406030204" pitchFamily="18" charset="0"/>
                <a:ea typeface="Cambria" panose="02040503050406030204" pitchFamily="18" charset="0"/>
              </a:rPr>
              <a:t>conversational LLM (LLaMA-2 / GPT)</a:t>
            </a:r>
            <a:r>
              <a:rPr lang="en-US" sz="1600" dirty="0">
                <a:latin typeface="Cambria" panose="02040503050406030204" pitchFamily="18" charset="0"/>
                <a:ea typeface="Cambria" panose="02040503050406030204" pitchFamily="18" charset="0"/>
              </a:rPr>
              <a:t> into a single unified system.</a:t>
            </a:r>
          </a:p>
          <a:p>
            <a:pPr marL="76200" indent="0">
              <a:buNone/>
            </a:pPr>
            <a:endParaRPr lang="en-US" sz="1600" dirty="0">
              <a:latin typeface="Cambria" panose="02040503050406030204" pitchFamily="18" charset="0"/>
              <a:ea typeface="Cambria" panose="02040503050406030204" pitchFamily="18" charset="0"/>
            </a:endParaRPr>
          </a:p>
          <a:p>
            <a:r>
              <a:rPr lang="en-US" sz="1600" b="1" dirty="0">
                <a:latin typeface="Cambria" panose="02040503050406030204" pitchFamily="18" charset="0"/>
                <a:ea typeface="Cambria" panose="02040503050406030204" pitchFamily="18" charset="0"/>
              </a:rPr>
              <a:t>Dynamic Context Handling:</a:t>
            </a:r>
            <a:endParaRPr lang="en-US" sz="1600" dirty="0">
              <a:latin typeface="Cambria" panose="02040503050406030204" pitchFamily="18" charset="0"/>
              <a:ea typeface="Cambria" panose="02040503050406030204" pitchFamily="18" charset="0"/>
            </a:endParaRPr>
          </a:p>
          <a:p>
            <a:pPr marL="76200" indent="0">
              <a:buNone/>
            </a:pPr>
            <a:r>
              <a:rPr lang="en-US" sz="1600" dirty="0">
                <a:latin typeface="Cambria" panose="02040503050406030204" pitchFamily="18" charset="0"/>
                <a:ea typeface="Cambria" panose="02040503050406030204" pitchFamily="18" charset="0"/>
              </a:rPr>
              <a:t>The chatbot </a:t>
            </a:r>
            <a:r>
              <a:rPr lang="en-US" sz="1600" b="1" dirty="0">
                <a:latin typeface="Cambria" panose="02040503050406030204" pitchFamily="18" charset="0"/>
                <a:ea typeface="Cambria" panose="02040503050406030204" pitchFamily="18" charset="0"/>
              </a:rPr>
              <a:t>remembers previously detected objects</a:t>
            </a:r>
            <a:r>
              <a:rPr lang="en-US" sz="1600" dirty="0">
                <a:latin typeface="Cambria" panose="02040503050406030204" pitchFamily="18" charset="0"/>
                <a:ea typeface="Cambria" panose="02040503050406030204" pitchFamily="18" charset="0"/>
              </a:rPr>
              <a:t>, allowing it to answer follow-up questions accurately and contextually.</a:t>
            </a:r>
          </a:p>
          <a:p>
            <a:pPr marL="76200" indent="0">
              <a:buNone/>
            </a:pPr>
            <a:endParaRPr lang="en-US" sz="1600" dirty="0">
              <a:latin typeface="Cambria" panose="02040503050406030204" pitchFamily="18" charset="0"/>
              <a:ea typeface="Cambria" panose="02040503050406030204" pitchFamily="18" charset="0"/>
            </a:endParaRPr>
          </a:p>
          <a:p>
            <a:r>
              <a:rPr lang="en-US" sz="1600" b="1" dirty="0">
                <a:latin typeface="Cambria" panose="02040503050406030204" pitchFamily="18" charset="0"/>
                <a:ea typeface="Cambria" panose="02040503050406030204" pitchFamily="18" charset="0"/>
              </a:rPr>
              <a:t>Language Refinement Module:</a:t>
            </a:r>
            <a:endParaRPr lang="en-US" sz="1600" dirty="0">
              <a:latin typeface="Cambria" panose="02040503050406030204" pitchFamily="18" charset="0"/>
              <a:ea typeface="Cambria" panose="02040503050406030204" pitchFamily="18" charset="0"/>
            </a:endParaRPr>
          </a:p>
          <a:p>
            <a:pPr marL="76200" indent="0">
              <a:buNone/>
            </a:pPr>
            <a:r>
              <a:rPr lang="en-US" sz="1600" dirty="0">
                <a:latin typeface="Cambria" panose="02040503050406030204" pitchFamily="18" charset="0"/>
                <a:ea typeface="Cambria" panose="02040503050406030204" pitchFamily="18" charset="0"/>
              </a:rPr>
              <a:t>Ensures responses are </a:t>
            </a:r>
            <a:r>
              <a:rPr lang="en-US" sz="1600" b="1" dirty="0">
                <a:latin typeface="Cambria" panose="02040503050406030204" pitchFamily="18" charset="0"/>
                <a:ea typeface="Cambria" panose="02040503050406030204" pitchFamily="18" charset="0"/>
              </a:rPr>
              <a:t>polished, fluent, and human-like</a:t>
            </a:r>
            <a:r>
              <a:rPr lang="en-US" sz="1600" dirty="0">
                <a:latin typeface="Cambria" panose="02040503050406030204" pitchFamily="18" charset="0"/>
                <a:ea typeface="Cambria" panose="02040503050406030204" pitchFamily="18" charset="0"/>
              </a:rPr>
              <a:t>, improving overall conversational quality.</a:t>
            </a:r>
          </a:p>
          <a:p>
            <a:pPr marL="76200" indent="0">
              <a:buNone/>
            </a:pPr>
            <a:endParaRPr lang="en-US" sz="1600" dirty="0">
              <a:latin typeface="Cambria" panose="02040503050406030204" pitchFamily="18" charset="0"/>
              <a:ea typeface="Cambria" panose="02040503050406030204" pitchFamily="18" charset="0"/>
            </a:endParaRPr>
          </a:p>
          <a:p>
            <a:r>
              <a:rPr lang="en-US" sz="1600" b="1" dirty="0">
                <a:latin typeface="Cambria" panose="02040503050406030204" pitchFamily="18" charset="0"/>
                <a:ea typeface="Cambria" panose="02040503050406030204" pitchFamily="18" charset="0"/>
              </a:rPr>
              <a:t>Interactive Web Demo (</a:t>
            </a:r>
            <a:r>
              <a:rPr lang="en-US" sz="1600" b="1" dirty="0" err="1">
                <a:latin typeface="Cambria" panose="02040503050406030204" pitchFamily="18" charset="0"/>
                <a:ea typeface="Cambria" panose="02040503050406030204" pitchFamily="18" charset="0"/>
              </a:rPr>
              <a:t>Gradio</a:t>
            </a:r>
            <a:r>
              <a:rPr lang="en-US" sz="1600" b="1" dirty="0">
                <a:latin typeface="Cambria" panose="02040503050406030204" pitchFamily="18" charset="0"/>
                <a:ea typeface="Cambria" panose="02040503050406030204" pitchFamily="18" charset="0"/>
              </a:rPr>
              <a:t>):</a:t>
            </a:r>
            <a:endParaRPr lang="en-US" sz="1600" dirty="0">
              <a:latin typeface="Cambria" panose="02040503050406030204" pitchFamily="18" charset="0"/>
              <a:ea typeface="Cambria" panose="02040503050406030204" pitchFamily="18" charset="0"/>
            </a:endParaRPr>
          </a:p>
          <a:p>
            <a:pPr marL="76200" indent="0">
              <a:buNone/>
            </a:pPr>
            <a:r>
              <a:rPr lang="en-US" sz="1600" dirty="0">
                <a:latin typeface="Cambria" panose="02040503050406030204" pitchFamily="18" charset="0"/>
                <a:ea typeface="Cambria" panose="02040503050406030204" pitchFamily="18" charset="0"/>
              </a:rPr>
              <a:t>Provides a </a:t>
            </a:r>
            <a:r>
              <a:rPr lang="en-US" sz="1600" b="1" dirty="0">
                <a:latin typeface="Cambria" panose="02040503050406030204" pitchFamily="18" charset="0"/>
                <a:ea typeface="Cambria" panose="02040503050406030204" pitchFamily="18" charset="0"/>
              </a:rPr>
              <a:t>cloud-based, user-friendly interface</a:t>
            </a:r>
            <a:r>
              <a:rPr lang="en-US" sz="1600" dirty="0">
                <a:latin typeface="Cambria" panose="02040503050406030204" pitchFamily="18" charset="0"/>
                <a:ea typeface="Cambria" panose="02040503050406030204" pitchFamily="18" charset="0"/>
              </a:rPr>
              <a:t> for real-time interaction with the chatbot.</a:t>
            </a:r>
          </a:p>
          <a:p>
            <a:pPr marL="76200" indent="0">
              <a:buNone/>
            </a:pPr>
            <a:endParaRPr lang="en-US" sz="1600" dirty="0">
              <a:latin typeface="Cambria" panose="02040503050406030204" pitchFamily="18" charset="0"/>
              <a:ea typeface="Cambria" panose="02040503050406030204" pitchFamily="18" charset="0"/>
            </a:endParaRPr>
          </a:p>
          <a:p>
            <a:r>
              <a:rPr lang="en-US" sz="1600" b="1" dirty="0">
                <a:latin typeface="Cambria" panose="02040503050406030204" pitchFamily="18" charset="0"/>
                <a:ea typeface="Cambria" panose="02040503050406030204" pitchFamily="18" charset="0"/>
              </a:rPr>
              <a:t>Practical Applications:</a:t>
            </a:r>
            <a:endParaRPr lang="en-US" sz="1600" dirty="0">
              <a:latin typeface="Cambria" panose="02040503050406030204" pitchFamily="18" charset="0"/>
              <a:ea typeface="Cambria" panose="02040503050406030204" pitchFamily="18" charset="0"/>
            </a:endParaRPr>
          </a:p>
          <a:p>
            <a:pPr marL="76200" indent="0">
              <a:buNone/>
            </a:pPr>
            <a:r>
              <a:rPr lang="en-US" sz="1600" dirty="0">
                <a:latin typeface="Cambria" panose="02040503050406030204" pitchFamily="18" charset="0"/>
                <a:ea typeface="Cambria" panose="02040503050406030204" pitchFamily="18" charset="0"/>
              </a:rPr>
              <a:t>Can be applied in </a:t>
            </a:r>
            <a:r>
              <a:rPr lang="en-US" sz="1600" b="1" dirty="0">
                <a:latin typeface="Cambria" panose="02040503050406030204" pitchFamily="18" charset="0"/>
                <a:ea typeface="Cambria" panose="02040503050406030204" pitchFamily="18" charset="0"/>
              </a:rPr>
              <a:t>e-commerce, education, healthcare, accessibility</a:t>
            </a:r>
            <a:r>
              <a:rPr lang="en-US" sz="1600" dirty="0">
                <a:latin typeface="Cambria" panose="02040503050406030204" pitchFamily="18" charset="0"/>
                <a:ea typeface="Cambria" panose="02040503050406030204" pitchFamily="18" charset="0"/>
              </a:rPr>
              <a:t>, and as an aid for </a:t>
            </a:r>
            <a:r>
              <a:rPr lang="en-US" sz="1600" b="1" dirty="0">
                <a:latin typeface="Cambria" panose="02040503050406030204" pitchFamily="18" charset="0"/>
                <a:ea typeface="Cambria" panose="02040503050406030204" pitchFamily="18" charset="0"/>
              </a:rPr>
              <a:t>visually impaired users</a:t>
            </a:r>
            <a:r>
              <a:rPr lang="en-US" sz="1600" dirty="0">
                <a:latin typeface="Cambria" panose="02040503050406030204" pitchFamily="18" charset="0"/>
                <a:ea typeface="Cambria" panose="02040503050406030204" pitchFamily="18" charset="0"/>
              </a:rPr>
              <a:t>.</a:t>
            </a:r>
          </a:p>
          <a:p>
            <a:pPr marL="76200" indent="0">
              <a:buNone/>
            </a:pPr>
            <a:endParaRPr lang="en-IN" sz="2000" dirty="0"/>
          </a:p>
        </p:txBody>
      </p:sp>
    </p:spTree>
    <p:extLst>
      <p:ext uri="{BB962C8B-B14F-4D97-AF65-F5344CB8AC3E}">
        <p14:creationId xmlns:p14="http://schemas.microsoft.com/office/powerpoint/2010/main" val="4219192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sz="2000" b="1"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sz="20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3" name="Rectangle 2">
            <a:extLst>
              <a:ext uri="{FF2B5EF4-FFF2-40B4-BE49-F238E27FC236}">
                <a16:creationId xmlns:a16="http://schemas.microsoft.com/office/drawing/2014/main" id="{E337F3E8-9575-2E7C-C25D-26F6D156DA4A}"/>
              </a:ext>
            </a:extLst>
          </p:cNvPr>
          <p:cNvSpPr>
            <a:spLocks noChangeArrowheads="1"/>
          </p:cNvSpPr>
          <p:nvPr/>
        </p:nvSpPr>
        <p:spPr bwMode="auto">
          <a:xfrm>
            <a:off x="1112363" y="1517391"/>
            <a:ext cx="985101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buFont typeface="Arial" panose="020B0604020202020204" pitchFamily="34" charset="0"/>
              <a:buChar char="•"/>
            </a:pPr>
            <a:r>
              <a:rPr lang="en-IN" sz="1600" b="1" dirty="0">
                <a:latin typeface="Cambria" panose="02040503050406030204" pitchFamily="18" charset="0"/>
                <a:ea typeface="Cambria" panose="02040503050406030204" pitchFamily="18" charset="0"/>
              </a:rPr>
              <a:t>Programming Language:</a:t>
            </a:r>
            <a:endParaRPr lang="en-IN" sz="1600" dirty="0">
              <a:latin typeface="Cambria" panose="02040503050406030204" pitchFamily="18" charset="0"/>
              <a:ea typeface="Cambria" panose="02040503050406030204" pitchFamily="18" charset="0"/>
            </a:endParaRPr>
          </a:p>
          <a:p>
            <a:r>
              <a:rPr lang="en-IN" sz="1600" b="1" dirty="0">
                <a:latin typeface="Cambria" panose="02040503050406030204" pitchFamily="18" charset="0"/>
                <a:ea typeface="Cambria" panose="02040503050406030204" pitchFamily="18" charset="0"/>
              </a:rPr>
              <a:t>          </a:t>
            </a:r>
            <a:r>
              <a:rPr lang="en-IN" sz="1600" dirty="0">
                <a:latin typeface="Cambria" panose="02040503050406030204" pitchFamily="18" charset="0"/>
                <a:ea typeface="Cambria" panose="02040503050406030204" pitchFamily="18" charset="0"/>
              </a:rPr>
              <a:t>Python – primary language for implementing the chatbot and deep learning models.</a:t>
            </a:r>
          </a:p>
          <a:p>
            <a:pPr marL="285750" indent="-285750">
              <a:buFont typeface="Arial" panose="020B0604020202020204" pitchFamily="34" charset="0"/>
              <a:buChar char="•"/>
            </a:pPr>
            <a:r>
              <a:rPr lang="en-IN" sz="1600" b="1" dirty="0">
                <a:latin typeface="Cambria" panose="02040503050406030204" pitchFamily="18" charset="0"/>
                <a:ea typeface="Cambria" panose="02040503050406030204" pitchFamily="18" charset="0"/>
              </a:rPr>
              <a:t>Deep Learning Frameworks:</a:t>
            </a:r>
            <a:endParaRPr lang="en-IN" sz="1600" dirty="0">
              <a:latin typeface="Cambria" panose="02040503050406030204" pitchFamily="18" charset="0"/>
              <a:ea typeface="Cambria" panose="02040503050406030204" pitchFamily="18" charset="0"/>
            </a:endParaRPr>
          </a:p>
          <a:p>
            <a:r>
              <a:rPr lang="en-IN" sz="1600" b="1" dirty="0">
                <a:latin typeface="Cambria" panose="02040503050406030204" pitchFamily="18" charset="0"/>
                <a:ea typeface="Cambria" panose="02040503050406030204" pitchFamily="18" charset="0"/>
              </a:rPr>
              <a:t>          </a:t>
            </a:r>
            <a:r>
              <a:rPr lang="en-IN" sz="1600" dirty="0" err="1">
                <a:latin typeface="Cambria" panose="02040503050406030204" pitchFamily="18" charset="0"/>
                <a:ea typeface="Cambria" panose="02040503050406030204" pitchFamily="18" charset="0"/>
              </a:rPr>
              <a:t>PyTorch</a:t>
            </a:r>
            <a:r>
              <a:rPr lang="en-IN" sz="1600" dirty="0">
                <a:latin typeface="Cambria" panose="02040503050406030204" pitchFamily="18" charset="0"/>
                <a:ea typeface="Cambria" panose="02040503050406030204" pitchFamily="18" charset="0"/>
              </a:rPr>
              <a:t> (main framework)</a:t>
            </a:r>
          </a:p>
          <a:p>
            <a:r>
              <a:rPr lang="en-IN" sz="1600" b="1" dirty="0">
                <a:latin typeface="Cambria" panose="02040503050406030204" pitchFamily="18" charset="0"/>
                <a:ea typeface="Cambria" panose="02040503050406030204" pitchFamily="18" charset="0"/>
              </a:rPr>
              <a:t>          </a:t>
            </a:r>
            <a:r>
              <a:rPr lang="en-IN" sz="1600" dirty="0">
                <a:latin typeface="Cambria" panose="02040503050406030204" pitchFamily="18" charset="0"/>
                <a:ea typeface="Cambria" panose="02040503050406030204" pitchFamily="18" charset="0"/>
              </a:rPr>
              <a:t>TensorFlow (optional, depending on specific model requirements)</a:t>
            </a:r>
          </a:p>
          <a:p>
            <a:pPr marL="285750" indent="-285750">
              <a:buFont typeface="Arial" panose="020B0604020202020204" pitchFamily="34" charset="0"/>
              <a:buChar char="•"/>
            </a:pPr>
            <a:r>
              <a:rPr lang="en-IN" sz="1600" b="1" dirty="0">
                <a:latin typeface="Cambria" panose="02040503050406030204" pitchFamily="18" charset="0"/>
                <a:ea typeface="Cambria" panose="02040503050406030204" pitchFamily="18" charset="0"/>
              </a:rPr>
              <a:t>Computer Vision Models:</a:t>
            </a:r>
            <a:endParaRPr lang="en-IN" sz="1600" dirty="0">
              <a:latin typeface="Cambria" panose="02040503050406030204" pitchFamily="18" charset="0"/>
              <a:ea typeface="Cambria" panose="02040503050406030204" pitchFamily="18" charset="0"/>
            </a:endParaRPr>
          </a:p>
          <a:p>
            <a:r>
              <a:rPr lang="en-IN" sz="1600" b="1" dirty="0">
                <a:latin typeface="Cambria" panose="02040503050406030204" pitchFamily="18" charset="0"/>
                <a:ea typeface="Cambria" panose="02040503050406030204" pitchFamily="18" charset="0"/>
              </a:rPr>
              <a:t>          </a:t>
            </a:r>
            <a:r>
              <a:rPr lang="en-IN" sz="1600" dirty="0">
                <a:latin typeface="Cambria" panose="02040503050406030204" pitchFamily="18" charset="0"/>
                <a:ea typeface="Cambria" panose="02040503050406030204" pitchFamily="18" charset="0"/>
              </a:rPr>
              <a:t>YOLOv8 – for real-time object detection.</a:t>
            </a:r>
          </a:p>
          <a:p>
            <a:r>
              <a:rPr lang="en-IN" sz="1600" b="1" dirty="0">
                <a:latin typeface="Cambria" panose="02040503050406030204" pitchFamily="18" charset="0"/>
                <a:ea typeface="Cambria" panose="02040503050406030204" pitchFamily="18" charset="0"/>
              </a:rPr>
              <a:t>          </a:t>
            </a:r>
            <a:r>
              <a:rPr lang="en-IN" sz="1600" dirty="0">
                <a:latin typeface="Cambria" panose="02040503050406030204" pitchFamily="18" charset="0"/>
                <a:ea typeface="Cambria" panose="02040503050406030204" pitchFamily="18" charset="0"/>
              </a:rPr>
              <a:t>BLIP</a:t>
            </a:r>
            <a:r>
              <a:rPr lang="en-IN" sz="1600" b="1" dirty="0">
                <a:latin typeface="Cambria" panose="02040503050406030204" pitchFamily="18" charset="0"/>
                <a:ea typeface="Cambria" panose="02040503050406030204" pitchFamily="18" charset="0"/>
              </a:rPr>
              <a:t> </a:t>
            </a:r>
            <a:r>
              <a:rPr lang="en-IN" sz="1600" dirty="0">
                <a:latin typeface="Cambria" panose="02040503050406030204" pitchFamily="18" charset="0"/>
                <a:ea typeface="Cambria" panose="02040503050406030204" pitchFamily="18" charset="0"/>
              </a:rPr>
              <a:t>/</a:t>
            </a:r>
            <a:r>
              <a:rPr lang="en-IN" sz="1600" b="1" dirty="0">
                <a:latin typeface="Cambria" panose="02040503050406030204" pitchFamily="18" charset="0"/>
                <a:ea typeface="Cambria" panose="02040503050406030204" pitchFamily="18" charset="0"/>
              </a:rPr>
              <a:t> </a:t>
            </a:r>
            <a:r>
              <a:rPr lang="en-IN" sz="1600" dirty="0">
                <a:latin typeface="Cambria" panose="02040503050406030204" pitchFamily="18" charset="0"/>
                <a:ea typeface="Cambria" panose="02040503050406030204" pitchFamily="18" charset="0"/>
              </a:rPr>
              <a:t>BLIP-2 – for image captioning and visual question answering (VQA).</a:t>
            </a:r>
          </a:p>
          <a:p>
            <a:pPr marL="285750" indent="-285750">
              <a:buFont typeface="Arial" panose="020B0604020202020204" pitchFamily="34" charset="0"/>
              <a:buChar char="•"/>
            </a:pPr>
            <a:r>
              <a:rPr lang="en-IN" sz="1600" b="1" dirty="0">
                <a:latin typeface="Cambria" panose="02040503050406030204" pitchFamily="18" charset="0"/>
                <a:ea typeface="Cambria" panose="02040503050406030204" pitchFamily="18" charset="0"/>
              </a:rPr>
              <a:t>Natural Language Processing:</a:t>
            </a:r>
            <a:endParaRPr lang="en-IN" sz="1600" dirty="0">
              <a:latin typeface="Cambria" panose="02040503050406030204" pitchFamily="18" charset="0"/>
              <a:ea typeface="Cambria" panose="02040503050406030204" pitchFamily="18" charset="0"/>
            </a:endParaRPr>
          </a:p>
          <a:p>
            <a:r>
              <a:rPr lang="en-IN" sz="1600" b="1" dirty="0">
                <a:latin typeface="Cambria" panose="02040503050406030204" pitchFamily="18" charset="0"/>
                <a:ea typeface="Cambria" panose="02040503050406030204" pitchFamily="18" charset="0"/>
              </a:rPr>
              <a:t>          </a:t>
            </a:r>
            <a:r>
              <a:rPr lang="en-IN" sz="1600" dirty="0">
                <a:latin typeface="Cambria" panose="02040503050406030204" pitchFamily="18" charset="0"/>
                <a:ea typeface="Cambria" panose="02040503050406030204" pitchFamily="18" charset="0"/>
              </a:rPr>
              <a:t>LLaMA-2 / GPT – for conversational AI and dialogue management.</a:t>
            </a:r>
          </a:p>
          <a:p>
            <a:r>
              <a:rPr lang="en-IN" sz="1600" dirty="0">
                <a:latin typeface="Cambria" panose="02040503050406030204" pitchFamily="18" charset="0"/>
                <a:ea typeface="Cambria" panose="02040503050406030204" pitchFamily="18" charset="0"/>
              </a:rPr>
              <a:t>          Transformers library – for integrating pretrained language models.</a:t>
            </a:r>
          </a:p>
          <a:p>
            <a:pPr marL="285750" indent="-285750">
              <a:buFont typeface="Arial" panose="020B0604020202020204" pitchFamily="34" charset="0"/>
              <a:buChar char="•"/>
            </a:pPr>
            <a:r>
              <a:rPr lang="en-IN" sz="1600" b="1" dirty="0">
                <a:latin typeface="Cambria" panose="02040503050406030204" pitchFamily="18" charset="0"/>
                <a:ea typeface="Cambria" panose="02040503050406030204" pitchFamily="18" charset="0"/>
              </a:rPr>
              <a:t>Deployment / Interface:</a:t>
            </a:r>
            <a:endParaRPr lang="en-IN" sz="1600" dirty="0">
              <a:latin typeface="Cambria" panose="02040503050406030204" pitchFamily="18" charset="0"/>
              <a:ea typeface="Cambria" panose="02040503050406030204" pitchFamily="18" charset="0"/>
            </a:endParaRPr>
          </a:p>
          <a:p>
            <a:r>
              <a:rPr lang="en-IN" sz="1600" b="1" dirty="0">
                <a:latin typeface="Cambria" panose="02040503050406030204" pitchFamily="18" charset="0"/>
                <a:ea typeface="Cambria" panose="02040503050406030204" pitchFamily="18" charset="0"/>
              </a:rPr>
              <a:t>        </a:t>
            </a:r>
            <a:r>
              <a:rPr lang="en-IN" sz="1600" dirty="0">
                <a:latin typeface="Cambria" panose="02040503050406030204" pitchFamily="18" charset="0"/>
                <a:ea typeface="Cambria" panose="02040503050406030204" pitchFamily="18" charset="0"/>
              </a:rPr>
              <a:t>  </a:t>
            </a:r>
            <a:r>
              <a:rPr lang="en-IN" sz="1600" dirty="0" err="1">
                <a:latin typeface="Cambria" panose="02040503050406030204" pitchFamily="18" charset="0"/>
                <a:ea typeface="Cambria" panose="02040503050406030204" pitchFamily="18" charset="0"/>
              </a:rPr>
              <a:t>Gradio</a:t>
            </a:r>
            <a:r>
              <a:rPr lang="en-IN" sz="1600" dirty="0">
                <a:latin typeface="Cambria" panose="02040503050406030204" pitchFamily="18" charset="0"/>
                <a:ea typeface="Cambria" panose="02040503050406030204" pitchFamily="18" charset="0"/>
              </a:rPr>
              <a:t> – to create an interactive web-based user interface.</a:t>
            </a:r>
          </a:p>
          <a:p>
            <a:r>
              <a:rPr lang="en-IN" sz="1600" b="1" dirty="0">
                <a:latin typeface="Cambria" panose="02040503050406030204" pitchFamily="18" charset="0"/>
                <a:ea typeface="Cambria" panose="02040503050406030204" pitchFamily="18" charset="0"/>
              </a:rPr>
              <a:t>          </a:t>
            </a:r>
            <a:r>
              <a:rPr lang="en-IN" sz="1600" dirty="0">
                <a:latin typeface="Cambria" panose="02040503050406030204" pitchFamily="18" charset="0"/>
                <a:ea typeface="Cambria" panose="02040503050406030204" pitchFamily="18" charset="0"/>
              </a:rPr>
              <a:t>Google </a:t>
            </a:r>
            <a:r>
              <a:rPr lang="en-IN" sz="1600" dirty="0" err="1">
                <a:latin typeface="Cambria" panose="02040503050406030204" pitchFamily="18" charset="0"/>
                <a:ea typeface="Cambria" panose="02040503050406030204" pitchFamily="18" charset="0"/>
              </a:rPr>
              <a:t>Colab</a:t>
            </a:r>
            <a:r>
              <a:rPr lang="en-IN" sz="1600" dirty="0">
                <a:latin typeface="Cambria" panose="02040503050406030204" pitchFamily="18" charset="0"/>
                <a:ea typeface="Cambria" panose="02040503050406030204" pitchFamily="18" charset="0"/>
              </a:rPr>
              <a:t> – cloud runtime environment for rapid prototyping and testing.</a:t>
            </a:r>
          </a:p>
          <a:p>
            <a:pPr marL="285750" indent="-285750">
              <a:buFont typeface="Arial" panose="020B0604020202020204" pitchFamily="34" charset="0"/>
              <a:buChar char="•"/>
            </a:pPr>
            <a:r>
              <a:rPr lang="en-IN" sz="1600" b="1" dirty="0">
                <a:latin typeface="Cambria" panose="02040503050406030204" pitchFamily="18" charset="0"/>
                <a:ea typeface="Cambria" panose="02040503050406030204" pitchFamily="18" charset="0"/>
              </a:rPr>
              <a:t>Datasets:</a:t>
            </a:r>
            <a:endParaRPr lang="en-IN" sz="1600" dirty="0">
              <a:latin typeface="Cambria" panose="02040503050406030204" pitchFamily="18" charset="0"/>
              <a:ea typeface="Cambria" panose="02040503050406030204" pitchFamily="18" charset="0"/>
            </a:endParaRPr>
          </a:p>
          <a:p>
            <a:r>
              <a:rPr lang="en-IN" sz="1600" b="1" dirty="0">
                <a:latin typeface="Cambria" panose="02040503050406030204" pitchFamily="18" charset="0"/>
                <a:ea typeface="Cambria" panose="02040503050406030204" pitchFamily="18" charset="0"/>
              </a:rPr>
              <a:t>          </a:t>
            </a:r>
            <a:r>
              <a:rPr lang="en-IN" sz="1600" dirty="0">
                <a:latin typeface="Cambria" panose="02040503050406030204" pitchFamily="18" charset="0"/>
                <a:ea typeface="Cambria" panose="02040503050406030204" pitchFamily="18" charset="0"/>
              </a:rPr>
              <a:t>COCO, Pascal VOC, ImageNet – benchmarks for object detection and captioning tasks</a:t>
            </a:r>
            <a:r>
              <a:rPr lang="en-IN" dirty="0"/>
              <a:t>.</a:t>
            </a:r>
          </a:p>
        </p:txBody>
      </p:sp>
    </p:spTree>
    <p:extLst>
      <p:ext uri="{BB962C8B-B14F-4D97-AF65-F5344CB8AC3E}">
        <p14:creationId xmlns:p14="http://schemas.microsoft.com/office/powerpoint/2010/main" val="1030816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None/>
            </a:pPr>
            <a:r>
              <a:rPr lang="en-US" dirty="0">
                <a:latin typeface="Cambria" panose="02040503050406030204" pitchFamily="18" charset="0"/>
                <a:ea typeface="Cambria" panose="02040503050406030204" pitchFamily="18" charset="0"/>
                <a:hlinkClick r:id="rId3"/>
              </a:rPr>
              <a:t>Conversational-Image-Recognition-Chatbot</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1991</TotalTime>
  <Words>1447</Words>
  <Application>Microsoft Office PowerPoint</Application>
  <PresentationFormat>Widescreen</PresentationFormat>
  <Paragraphs>163</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Cambria</vt:lpstr>
      <vt:lpstr>Times New Roman</vt:lpstr>
      <vt:lpstr>Verdana</vt:lpstr>
      <vt:lpstr>Wingdings</vt:lpstr>
      <vt:lpstr>Bioinformatics</vt:lpstr>
      <vt:lpstr>PROJECT TITLE: Conversational Image Recognition Chatbot</vt:lpstr>
      <vt:lpstr>Problem Statement Number: </vt:lpstr>
      <vt:lpstr>Content (continuation)..</vt:lpstr>
      <vt:lpstr>Problem Statement and Objectives: </vt:lpstr>
      <vt:lpstr>Background and Related work for title Selection </vt:lpstr>
      <vt:lpstr>Analysis of Problem Statement (contd...)</vt:lpstr>
      <vt:lpstr>Innovation / Novel Contributions: </vt:lpstr>
      <vt:lpstr>Analysis of Problem Statement</vt:lpstr>
      <vt:lpstr>Github Link</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Keerthi K</cp:lastModifiedBy>
  <cp:revision>43</cp:revision>
  <dcterms:modified xsi:type="dcterms:W3CDTF">2025-08-20T09:31:04Z</dcterms:modified>
</cp:coreProperties>
</file>