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69" r:id="rId3"/>
    <p:sldId id="271" r:id="rId4"/>
    <p:sldId id="272" r:id="rId5"/>
    <p:sldId id="273" r:id="rId6"/>
    <p:sldId id="270" r:id="rId7"/>
    <p:sldId id="268"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keerthireddy777/Conversational-Image-Recognition-Chatbo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PROJECT TITLE: Conversational Image Recognition Chatbot</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ISE_15</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a:t>
            </a:r>
            <a:r>
              <a:rPr lang="en-GB" sz="1700" b="1" dirty="0">
                <a:solidFill>
                  <a:srgbClr val="17365D"/>
                </a:solidFill>
                <a:latin typeface="Cambria" panose="02040503050406030204" pitchFamily="18" charset="0"/>
                <a:ea typeface="Cambria" panose="02040503050406030204" pitchFamily="18" charset="0"/>
                <a:cs typeface="Verdana"/>
                <a:sym typeface="Verdana"/>
              </a:rPr>
              <a:t>Jaikumar B</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3356706782"/>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b="1" u="none" strike="noStrike" cap="none" dirty="0">
                          <a:latin typeface="Cambria" panose="02040503050406030204" pitchFamily="18" charset="0"/>
                          <a:ea typeface="Cambria" panose="02040503050406030204" pitchFamily="18" charset="0"/>
                          <a:cs typeface="Arial" panose="020B0604020202020204" pitchFamily="34" charset="0"/>
                        </a:rPr>
                        <a:t>20221ISE0046</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Cambria" panose="02040503050406030204" pitchFamily="18" charset="0"/>
                          <a:ea typeface="Cambria" panose="02040503050406030204" pitchFamily="18" charset="0"/>
                        </a:rPr>
                        <a:t>K KEERTHI</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b="1" u="none" strike="noStrike" cap="none" dirty="0">
                          <a:latin typeface="Cambria" panose="02040503050406030204" pitchFamily="18" charset="0"/>
                          <a:ea typeface="Cambria" panose="02040503050406030204" pitchFamily="18" charset="0"/>
                        </a:rPr>
                        <a:t>20221ISE0085</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Cambria" panose="02040503050406030204" pitchFamily="18" charset="0"/>
                          <a:ea typeface="Cambria" panose="02040503050406030204" pitchFamily="18" charset="0"/>
                        </a:rPr>
                        <a:t>ADITI N</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b="1" u="none" strike="noStrike" cap="none" dirty="0">
                          <a:latin typeface="Cambria" panose="02040503050406030204" pitchFamily="18" charset="0"/>
                          <a:ea typeface="Cambria" panose="02040503050406030204" pitchFamily="18" charset="0"/>
                        </a:rPr>
                        <a:t>20221ISE0055</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Cambria" panose="02040503050406030204" pitchFamily="18" charset="0"/>
                          <a:ea typeface="Cambria" panose="02040503050406030204" pitchFamily="18" charset="0"/>
                        </a:rPr>
                        <a:t>RAVI RAJ P MATH</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Information Science and Engineering</a:t>
            </a: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 Zafar Ali Khan N</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 Ms. Suma N G</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1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Bharat Electronics Limited (BEL)</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a:t>
            </a:r>
            <a:r>
              <a:rPr lang="en-US" dirty="0">
                <a:latin typeface="Cambria" panose="02040503050406030204" pitchFamily="18" charset="0"/>
                <a:ea typeface="Cambria" panose="02040503050406030204" pitchFamily="18" charset="0"/>
              </a:rPr>
              <a:t>(Hardware / Software / Both):  Software</a:t>
            </a:r>
          </a:p>
          <a:p>
            <a:pPr marL="342900" indent="-190500">
              <a:lnSpc>
                <a:spcPct val="200000"/>
              </a:lnSpc>
              <a:spcBef>
                <a:spcPts val="0"/>
              </a:spcBef>
              <a:buNone/>
            </a:pPr>
            <a:r>
              <a:rPr lang="en-US" b="1" dirty="0">
                <a:latin typeface="Cambria" panose="02040503050406030204" pitchFamily="18" charset="0"/>
                <a:ea typeface="Cambria" panose="02040503050406030204" pitchFamily="18" charset="0"/>
              </a:rPr>
              <a:t>Problem Description:  </a:t>
            </a:r>
            <a:r>
              <a:rPr lang="en-US" sz="1900" dirty="0">
                <a:latin typeface="Cambria" panose="02040503050406030204" pitchFamily="18" charset="0"/>
                <a:ea typeface="Cambria" panose="02040503050406030204" pitchFamily="18" charset="0"/>
              </a:rPr>
              <a:t>Ever since the advent of AI and computer vision, modeling conversations has remained a challenge—especially when combining </a:t>
            </a:r>
            <a:r>
              <a:rPr lang="en-US" sz="1900" b="1" dirty="0">
                <a:latin typeface="Cambria" panose="02040503050406030204" pitchFamily="18" charset="0"/>
                <a:ea typeface="Cambria" panose="02040503050406030204" pitchFamily="18" charset="0"/>
              </a:rPr>
              <a:t>natural language processing (NLP)</a:t>
            </a:r>
            <a:r>
              <a:rPr lang="en-US" sz="1900" dirty="0">
                <a:latin typeface="Cambria" panose="02040503050406030204" pitchFamily="18" charset="0"/>
                <a:ea typeface="Cambria" panose="02040503050406030204" pitchFamily="18" charset="0"/>
              </a:rPr>
              <a:t> and </a:t>
            </a:r>
            <a:r>
              <a:rPr lang="en-US" sz="1900" b="1" dirty="0">
                <a:latin typeface="Cambria" panose="02040503050406030204" pitchFamily="18" charset="0"/>
                <a:ea typeface="Cambria" panose="02040503050406030204" pitchFamily="18" charset="0"/>
              </a:rPr>
              <a:t>image recognition</a:t>
            </a:r>
            <a:r>
              <a:rPr lang="en-US" sz="1900" dirty="0">
                <a:latin typeface="Cambria" panose="02040503050406030204" pitchFamily="18" charset="0"/>
                <a:ea typeface="Cambria" panose="02040503050406030204" pitchFamily="18" charset="0"/>
              </a:rPr>
              <a:t>. While popular chatbots like Apple’s Siri, Google Assistant, and Microsoft’s Cortana excel at language-based interactions, they lack advanced visual understanding.</a:t>
            </a:r>
            <a:br>
              <a:rPr lang="en-US" sz="1900" dirty="0">
                <a:latin typeface="Cambria" panose="02040503050406030204" pitchFamily="18" charset="0"/>
                <a:ea typeface="Cambria" panose="02040503050406030204" pitchFamily="18" charset="0"/>
              </a:rPr>
            </a:br>
            <a:r>
              <a:rPr lang="en-US" sz="1900" dirty="0">
                <a:latin typeface="Cambria" panose="02040503050406030204" pitchFamily="18" charset="0"/>
                <a:ea typeface="Cambria" panose="02040503050406030204" pitchFamily="18" charset="0"/>
              </a:rPr>
              <a:t>This project focuses on developing a </a:t>
            </a:r>
            <a:r>
              <a:rPr lang="en-US" sz="1900" b="1" dirty="0">
                <a:latin typeface="Cambria" panose="02040503050406030204" pitchFamily="18" charset="0"/>
                <a:ea typeface="Cambria" panose="02040503050406030204" pitchFamily="18" charset="0"/>
              </a:rPr>
              <a:t>deep learning–based conversational chatbot</a:t>
            </a:r>
            <a:r>
              <a:rPr lang="en-US" sz="1900" dirty="0">
                <a:latin typeface="Cambria" panose="02040503050406030204" pitchFamily="18" charset="0"/>
                <a:ea typeface="Cambria" panose="02040503050406030204" pitchFamily="18" charset="0"/>
              </a:rPr>
              <a:t> capable of recognizing objects in images uploaded by users and engaging in relevant, context-aware dialogue about them. The chatbot will not only detect objects but also answer questions regarding the image with grammatically correct and lexically precise responses, enhancing user experience in areas such as automation, accessibility, and interactive learning.</a:t>
            </a:r>
          </a:p>
          <a:p>
            <a:pPr marL="342900" lvl="0" indent="-190500" algn="just">
              <a:lnSpc>
                <a:spcPct val="200000"/>
              </a:lnSpc>
              <a:spcBef>
                <a:spcPts val="0"/>
              </a:spcBef>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2044-53A8-CBBB-6A6F-91E2882926AD}"/>
              </a:ext>
            </a:extLst>
          </p:cNvPr>
          <p:cNvSpPr>
            <a:spLocks noGrp="1"/>
          </p:cNvSpPr>
          <p:nvPr>
            <p:ph type="title"/>
          </p:nvPr>
        </p:nvSpPr>
        <p:spPr/>
        <p:txBody>
          <a:bodyPr/>
          <a:lstStyle/>
          <a:p>
            <a:r>
              <a:rPr lang="en-IN" dirty="0"/>
              <a:t>Literature Survey Table</a:t>
            </a:r>
          </a:p>
        </p:txBody>
      </p:sp>
      <p:sp>
        <p:nvSpPr>
          <p:cNvPr id="3" name="Text Placeholder 2">
            <a:extLst>
              <a:ext uri="{FF2B5EF4-FFF2-40B4-BE49-F238E27FC236}">
                <a16:creationId xmlns:a16="http://schemas.microsoft.com/office/drawing/2014/main" id="{F2EE152C-4E3F-F424-4EAF-1566DE43C737}"/>
              </a:ext>
            </a:extLst>
          </p:cNvPr>
          <p:cNvSpPr>
            <a:spLocks noGrp="1"/>
          </p:cNvSpPr>
          <p:nvPr>
            <p:ph type="body" idx="1"/>
          </p:nvPr>
        </p:nvSpPr>
        <p:spPr/>
        <p:txBody>
          <a:bodyPr/>
          <a:lstStyle/>
          <a:p>
            <a:endParaRPr lang="en-IN" dirty="0"/>
          </a:p>
        </p:txBody>
      </p:sp>
      <p:graphicFrame>
        <p:nvGraphicFramePr>
          <p:cNvPr id="7" name="Table 6">
            <a:extLst>
              <a:ext uri="{FF2B5EF4-FFF2-40B4-BE49-F238E27FC236}">
                <a16:creationId xmlns:a16="http://schemas.microsoft.com/office/drawing/2014/main" id="{ACBE7A24-9AD2-2FF4-5B34-DA00B8016293}"/>
              </a:ext>
            </a:extLst>
          </p:cNvPr>
          <p:cNvGraphicFramePr>
            <a:graphicFrameLocks noGrp="1"/>
          </p:cNvGraphicFramePr>
          <p:nvPr>
            <p:extLst>
              <p:ext uri="{D42A27DB-BD31-4B8C-83A1-F6EECF244321}">
                <p14:modId xmlns:p14="http://schemas.microsoft.com/office/powerpoint/2010/main" val="395232957"/>
              </p:ext>
            </p:extLst>
          </p:nvPr>
        </p:nvGraphicFramePr>
        <p:xfrm>
          <a:off x="812800" y="761999"/>
          <a:ext cx="10566400" cy="5528632"/>
        </p:xfrm>
        <a:graphic>
          <a:graphicData uri="http://schemas.openxmlformats.org/drawingml/2006/table">
            <a:tbl>
              <a:tblPr/>
              <a:tblGrid>
                <a:gridCol w="2115848">
                  <a:extLst>
                    <a:ext uri="{9D8B030D-6E8A-4147-A177-3AD203B41FA5}">
                      <a16:colId xmlns:a16="http://schemas.microsoft.com/office/drawing/2014/main" val="1216323880"/>
                    </a:ext>
                  </a:extLst>
                </a:gridCol>
                <a:gridCol w="2112638">
                  <a:extLst>
                    <a:ext uri="{9D8B030D-6E8A-4147-A177-3AD203B41FA5}">
                      <a16:colId xmlns:a16="http://schemas.microsoft.com/office/drawing/2014/main" val="2564556282"/>
                    </a:ext>
                  </a:extLst>
                </a:gridCol>
                <a:gridCol w="2112638">
                  <a:extLst>
                    <a:ext uri="{9D8B030D-6E8A-4147-A177-3AD203B41FA5}">
                      <a16:colId xmlns:a16="http://schemas.microsoft.com/office/drawing/2014/main" val="2614335452"/>
                    </a:ext>
                  </a:extLst>
                </a:gridCol>
                <a:gridCol w="2112638">
                  <a:extLst>
                    <a:ext uri="{9D8B030D-6E8A-4147-A177-3AD203B41FA5}">
                      <a16:colId xmlns:a16="http://schemas.microsoft.com/office/drawing/2014/main" val="3217469153"/>
                    </a:ext>
                  </a:extLst>
                </a:gridCol>
                <a:gridCol w="2112638">
                  <a:extLst>
                    <a:ext uri="{9D8B030D-6E8A-4147-A177-3AD203B41FA5}">
                      <a16:colId xmlns:a16="http://schemas.microsoft.com/office/drawing/2014/main" val="2724506164"/>
                    </a:ext>
                  </a:extLst>
                </a:gridCol>
              </a:tblGrid>
              <a:tr h="562001">
                <a:tc>
                  <a:txBody>
                    <a:bodyPr/>
                    <a:lstStyle/>
                    <a:p>
                      <a:pPr>
                        <a:buNone/>
                      </a:pPr>
                      <a:r>
                        <a:rPr lang="en-IN" sz="1800" b="1" dirty="0"/>
                        <a:t>Author(s)</a:t>
                      </a:r>
                    </a:p>
                  </a:txBody>
                  <a:tcPr marL="56714" marR="56714" marT="28357" marB="283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buNone/>
                      </a:pPr>
                      <a:r>
                        <a:rPr lang="en-IN" sz="1800" b="1" dirty="0"/>
                        <a:t>Year</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buNone/>
                      </a:pPr>
                      <a:r>
                        <a:rPr lang="en-IN" sz="1800" b="1" dirty="0"/>
                        <a:t>Methodologies Implemented</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buNone/>
                      </a:pPr>
                      <a:r>
                        <a:rPr lang="en-IN" sz="1800" b="1" dirty="0"/>
                        <a:t>Accuracy</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buNone/>
                      </a:pPr>
                      <a:r>
                        <a:rPr lang="en-IN" sz="1800" b="1" dirty="0"/>
                        <a:t>Limitations &amp; Gaps</a:t>
                      </a:r>
                    </a:p>
                  </a:txBody>
                  <a:tcPr marL="56714" marR="56714" marT="28357" marB="2835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826382876"/>
                  </a:ext>
                </a:extLst>
              </a:tr>
              <a:tr h="519556">
                <a:tc>
                  <a:txBody>
                    <a:bodyPr/>
                    <a:lstStyle/>
                    <a:p>
                      <a:pPr>
                        <a:buNone/>
                      </a:pPr>
                      <a:r>
                        <a:rPr lang="en-IN" sz="1100" dirty="0"/>
                        <a:t>Hardik Chordia et al.</a:t>
                      </a:r>
                    </a:p>
                  </a:txBody>
                  <a:tcPr marL="56714" marR="56714" marT="28357" marB="283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2025</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Vision Transformers (</a:t>
                      </a:r>
                      <a:r>
                        <a:rPr lang="en-IN" sz="1100" dirty="0" err="1"/>
                        <a:t>ViT</a:t>
                      </a:r>
                      <a:r>
                        <a:rPr lang="en-IN" sz="1100" dirty="0"/>
                        <a:t>), CLIP, BLIP, </a:t>
                      </a:r>
                      <a:r>
                        <a:rPr lang="en-IN" sz="1100" dirty="0" err="1"/>
                        <a:t>LLaVA</a:t>
                      </a:r>
                      <a:r>
                        <a:rPr lang="en-IN" sz="1100" dirty="0"/>
                        <a:t> with GPT-4</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Up to 96%</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dirty="0"/>
                        <a:t>High compute cost, dataset bias, ethical concerns, lacks multilingual support</a:t>
                      </a:r>
                    </a:p>
                  </a:txBody>
                  <a:tcPr marL="56714" marR="56714" marT="28357" marB="2835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59241993"/>
                  </a:ext>
                </a:extLst>
              </a:tr>
              <a:tr h="519556">
                <a:tc>
                  <a:txBody>
                    <a:bodyPr/>
                    <a:lstStyle/>
                    <a:p>
                      <a:pPr>
                        <a:buNone/>
                      </a:pPr>
                      <a:r>
                        <a:rPr lang="en-IN" sz="1100" dirty="0"/>
                        <a:t>Poonam Gupta et al.</a:t>
                      </a:r>
                    </a:p>
                  </a:txBody>
                  <a:tcPr marL="56714" marR="56714" marT="28357" marB="283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2025</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a:t>CNN + GPT with Late Fusion encoder, attention mechanisms</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a:t>~92%</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dirty="0"/>
                        <a:t>Requires large datasets, high computational cost, privacy issues, lack of explainability</a:t>
                      </a:r>
                    </a:p>
                  </a:txBody>
                  <a:tcPr marL="56714" marR="56714" marT="28357" marB="2835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17593490"/>
                  </a:ext>
                </a:extLst>
              </a:tr>
              <a:tr h="519556">
                <a:tc>
                  <a:txBody>
                    <a:bodyPr/>
                    <a:lstStyle/>
                    <a:p>
                      <a:pPr>
                        <a:buNone/>
                      </a:pPr>
                      <a:r>
                        <a:rPr lang="en-IN" sz="1100" dirty="0"/>
                        <a:t>D. </a:t>
                      </a:r>
                      <a:r>
                        <a:rPr lang="en-IN" sz="1100" dirty="0" err="1"/>
                        <a:t>Prannav</a:t>
                      </a:r>
                      <a:r>
                        <a:rPr lang="en-IN" sz="1100" dirty="0"/>
                        <a:t> et al.</a:t>
                      </a:r>
                    </a:p>
                  </a:txBody>
                  <a:tcPr marL="56714" marR="56714" marT="28357" marB="283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2025</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CNN + LSTM for image captioning, BLEU score evaluation</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a:t>BLEU ≈ 0.66</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dirty="0"/>
                        <a:t>Poor performance on complex scenes, limited vocabulary, high computational complexity</a:t>
                      </a:r>
                    </a:p>
                  </a:txBody>
                  <a:tcPr marL="56714" marR="56714" marT="28357" marB="2835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37667495"/>
                  </a:ext>
                </a:extLst>
              </a:tr>
              <a:tr h="675190">
                <a:tc>
                  <a:txBody>
                    <a:bodyPr/>
                    <a:lstStyle/>
                    <a:p>
                      <a:pPr>
                        <a:buNone/>
                      </a:pPr>
                      <a:r>
                        <a:rPr lang="en-IN" sz="1100" dirty="0"/>
                        <a:t>Li, Lu &amp; Zhu</a:t>
                      </a:r>
                    </a:p>
                  </a:txBody>
                  <a:tcPr marL="56714" marR="56714" marT="28357" marB="283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2024</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dirty="0"/>
                        <a:t>DenseNet121 (images) + </a:t>
                      </a:r>
                      <a:r>
                        <a:rPr lang="en-US" sz="1100" dirty="0" err="1"/>
                        <a:t>ALBert</a:t>
                      </a:r>
                      <a:r>
                        <a:rPr lang="en-US" sz="1100" dirty="0"/>
                        <a:t> + </a:t>
                      </a:r>
                      <a:r>
                        <a:rPr lang="en-US" sz="1100" dirty="0" err="1"/>
                        <a:t>BiLSTM</a:t>
                      </a:r>
                      <a:r>
                        <a:rPr lang="en-US" sz="1100" dirty="0"/>
                        <a:t> (text) with cross-attention fusion</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86.5%</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dirty="0"/>
                        <a:t>Fusion redundancy, low F1 (75%), weak handling of subtle emotions, domain adaptation issues</a:t>
                      </a:r>
                    </a:p>
                  </a:txBody>
                  <a:tcPr marL="56714" marR="56714" marT="28357" marB="2835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34229174"/>
                  </a:ext>
                </a:extLst>
              </a:tr>
              <a:tr h="675190">
                <a:tc>
                  <a:txBody>
                    <a:bodyPr/>
                    <a:lstStyle/>
                    <a:p>
                      <a:pPr>
                        <a:buNone/>
                      </a:pPr>
                      <a:r>
                        <a:rPr lang="en-IN" sz="1100" dirty="0"/>
                        <a:t>Kolte et al.</a:t>
                      </a:r>
                    </a:p>
                  </a:txBody>
                  <a:tcPr marL="56714" marR="56714" marT="28357" marB="283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2024</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CNN + NLP, Visual QA, </a:t>
                      </a:r>
                      <a:r>
                        <a:rPr lang="en-IN" sz="1100" dirty="0" err="1"/>
                        <a:t>ResNet</a:t>
                      </a:r>
                      <a:r>
                        <a:rPr lang="en-IN" sz="1100" dirty="0"/>
                        <a:t>, </a:t>
                      </a:r>
                      <a:r>
                        <a:rPr lang="en-IN" sz="1100" dirty="0" err="1"/>
                        <a:t>MobileNet</a:t>
                      </a:r>
                      <a:r>
                        <a:rPr lang="en-IN" sz="1100" dirty="0"/>
                        <a:t>, ViLBERT</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Not specified</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dirty="0"/>
                        <a:t>Struggles with complex scenes, limited conversational coherence, weak emotional understanding</a:t>
                      </a:r>
                    </a:p>
                  </a:txBody>
                  <a:tcPr marL="56714" marR="56714" marT="28357" marB="2835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481632114"/>
                  </a:ext>
                </a:extLst>
              </a:tr>
              <a:tr h="519556">
                <a:tc>
                  <a:txBody>
                    <a:bodyPr/>
                    <a:lstStyle/>
                    <a:p>
                      <a:pPr>
                        <a:buNone/>
                      </a:pPr>
                      <a:r>
                        <a:rPr lang="en-IN" sz="1100" dirty="0"/>
                        <a:t>Lavanya </a:t>
                      </a:r>
                      <a:r>
                        <a:rPr lang="en-IN" sz="1100" dirty="0" err="1"/>
                        <a:t>Kesa</a:t>
                      </a:r>
                      <a:r>
                        <a:rPr lang="en-IN" sz="1100" dirty="0"/>
                        <a:t> et al.</a:t>
                      </a:r>
                    </a:p>
                  </a:txBody>
                  <a:tcPr marL="56714" marR="56714" marT="28357" marB="283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2021</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dirty="0"/>
                        <a:t>CNN with TensorFlow &amp; </a:t>
                      </a:r>
                      <a:r>
                        <a:rPr lang="en-US" sz="1100" dirty="0" err="1"/>
                        <a:t>Keras</a:t>
                      </a:r>
                      <a:r>
                        <a:rPr lang="en-US" sz="1100" dirty="0"/>
                        <a:t> for face-mask detection</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~90%</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dirty="0"/>
                        <a:t>Limited to mask detection, not generalizable, lacks multilingual and conversational ability</a:t>
                      </a:r>
                    </a:p>
                  </a:txBody>
                  <a:tcPr marL="56714" marR="56714" marT="28357" marB="2835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150368411"/>
                  </a:ext>
                </a:extLst>
              </a:tr>
              <a:tr h="1142093">
                <a:tc>
                  <a:txBody>
                    <a:bodyPr/>
                    <a:lstStyle/>
                    <a:p>
                      <a:pPr>
                        <a:buNone/>
                      </a:pPr>
                      <a:r>
                        <a:rPr lang="en-IN" sz="1100" dirty="0"/>
                        <a:t>Nishant Arora, Suhani </a:t>
                      </a:r>
                      <a:r>
                        <a:rPr lang="en-IN" sz="1100" dirty="0" err="1"/>
                        <a:t>Talesara</a:t>
                      </a:r>
                      <a:r>
                        <a:rPr lang="en-IN" sz="1100" dirty="0"/>
                        <a:t>, Shashwat Sharma, Dr. Mayank Patel</a:t>
                      </a:r>
                      <a:endParaRPr lang="da-DK" sz="1100" dirty="0"/>
                    </a:p>
                  </a:txBody>
                  <a:tcPr marL="56714" marR="56714" marT="28357" marB="283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buNone/>
                      </a:pPr>
                      <a:r>
                        <a:rPr lang="en-IN" sz="1100" dirty="0"/>
                        <a:t>2025</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IN" sz="1100" b="1" dirty="0"/>
                        <a:t>YOLOv8</a:t>
                      </a:r>
                      <a:r>
                        <a:rPr lang="en-IN" sz="1100" dirty="0"/>
                        <a:t> for object detection (fine-tuned on custom industrial dataset)</a:t>
                      </a:r>
                    </a:p>
                    <a:p>
                      <a:r>
                        <a:rPr lang="en-IN" sz="1100" b="1" dirty="0"/>
                        <a:t>BERT</a:t>
                      </a:r>
                      <a:r>
                        <a:rPr lang="en-IN" sz="1100" dirty="0"/>
                        <a:t> for natural language question answering</a:t>
                      </a:r>
                    </a:p>
                    <a:p>
                      <a:r>
                        <a:rPr lang="en-IN" sz="1100" dirty="0"/>
                        <a:t>Flask backend + </a:t>
                      </a:r>
                      <a:r>
                        <a:rPr lang="en-IN" sz="1100" dirty="0" err="1"/>
                        <a:t>Streamlit</a:t>
                      </a:r>
                      <a:r>
                        <a:rPr lang="en-IN" sz="1100" dirty="0"/>
                        <a:t> interface for deployment</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IN" sz="1100" dirty="0"/>
                        <a:t>mAP@0.5 = </a:t>
                      </a:r>
                      <a:r>
                        <a:rPr lang="en-IN" sz="1100" b="1" dirty="0"/>
                        <a:t>94.7%</a:t>
                      </a:r>
                      <a:r>
                        <a:rPr lang="en-IN" sz="1100" dirty="0"/>
                        <a:t> (object detection)</a:t>
                      </a:r>
                    </a:p>
                    <a:p>
                      <a:r>
                        <a:rPr lang="en-IN" sz="1100" dirty="0"/>
                        <a:t>Semantic QA accuracy = </a:t>
                      </a:r>
                      <a:r>
                        <a:rPr lang="en-IN" sz="1100" b="1" dirty="0"/>
                        <a:t>89.2%</a:t>
                      </a:r>
                      <a:endParaRPr lang="en-IN" sz="1100" dirty="0"/>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100" dirty="0"/>
                        <a:t>Confusion with visually similar objects</a:t>
                      </a:r>
                    </a:p>
                    <a:p>
                      <a:r>
                        <a:rPr lang="en-US" sz="1100" dirty="0"/>
                        <a:t>Struggles with idioms/domain-specific jargon</a:t>
                      </a:r>
                    </a:p>
                    <a:p>
                      <a:r>
                        <a:rPr lang="en-US" sz="1100" dirty="0"/>
                        <a:t>No multilingual support</a:t>
                      </a:r>
                    </a:p>
                    <a:p>
                      <a:r>
                        <a:rPr lang="en-US" sz="1100" dirty="0"/>
                        <a:t>Limited to image input (no video or temporal reasoning yet)</a:t>
                      </a:r>
                    </a:p>
                  </a:txBody>
                  <a:tcPr marL="56714" marR="56714" marT="28357" marB="2835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68785512"/>
                  </a:ext>
                </a:extLst>
              </a:tr>
            </a:tbl>
          </a:graphicData>
        </a:graphic>
      </p:graphicFrame>
    </p:spTree>
    <p:extLst>
      <p:ext uri="{BB962C8B-B14F-4D97-AF65-F5344CB8AC3E}">
        <p14:creationId xmlns:p14="http://schemas.microsoft.com/office/powerpoint/2010/main" val="314220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FE23-F4B0-9821-C4FB-B4B356585115}"/>
              </a:ext>
            </a:extLst>
          </p:cNvPr>
          <p:cNvSpPr>
            <a:spLocks noGrp="1"/>
          </p:cNvSpPr>
          <p:nvPr>
            <p:ph type="title"/>
          </p:nvPr>
        </p:nvSpPr>
        <p:spPr>
          <a:xfrm>
            <a:off x="762000" y="518249"/>
            <a:ext cx="10668000" cy="487500"/>
          </a:xfrm>
        </p:spPr>
        <p:txBody>
          <a:bodyPr/>
          <a:lstStyle/>
          <a:p>
            <a:r>
              <a:rPr lang="en-IN" dirty="0"/>
              <a:t>Objectives</a:t>
            </a:r>
            <a:br>
              <a:rPr lang="en-IN" dirty="0"/>
            </a:br>
            <a:endParaRPr lang="en-IN" dirty="0"/>
          </a:p>
        </p:txBody>
      </p:sp>
      <p:sp>
        <p:nvSpPr>
          <p:cNvPr id="3" name="Text Placeholder 2">
            <a:extLst>
              <a:ext uri="{FF2B5EF4-FFF2-40B4-BE49-F238E27FC236}">
                <a16:creationId xmlns:a16="http://schemas.microsoft.com/office/drawing/2014/main" id="{61CEECE0-4CB2-0970-B1B7-8088C7B889D1}"/>
              </a:ext>
            </a:extLst>
          </p:cNvPr>
          <p:cNvSpPr>
            <a:spLocks noGrp="1"/>
          </p:cNvSpPr>
          <p:nvPr>
            <p:ph type="body" idx="1"/>
          </p:nvPr>
        </p:nvSpPr>
        <p:spPr/>
        <p:txBody>
          <a:bodyPr/>
          <a:lstStyle/>
          <a:p>
            <a:r>
              <a:rPr lang="en-IN" dirty="0"/>
              <a:t>Build multimodal chatbot (detection + captioning + VQA)</a:t>
            </a:r>
          </a:p>
          <a:p>
            <a:r>
              <a:rPr lang="en-IN" dirty="0"/>
              <a:t>Use YOLOv8 + BLIP / BLIP-2 + LLM (LLaMA-2 / GPT)</a:t>
            </a:r>
          </a:p>
          <a:p>
            <a:r>
              <a:rPr lang="en-IN" dirty="0"/>
              <a:t>Enable context-aware natural conversation</a:t>
            </a:r>
          </a:p>
          <a:p>
            <a:r>
              <a:rPr lang="en-IN" dirty="0"/>
              <a:t>Deploy with </a:t>
            </a:r>
            <a:r>
              <a:rPr lang="en-IN" dirty="0" err="1"/>
              <a:t>Gradio</a:t>
            </a:r>
            <a:r>
              <a:rPr lang="en-IN" dirty="0"/>
              <a:t> (real-time demo)</a:t>
            </a:r>
          </a:p>
          <a:p>
            <a:r>
              <a:rPr lang="en-IN" dirty="0"/>
              <a:t>Evaluate with COCO, Pascal VOC, ImageNet, SUN datasets</a:t>
            </a:r>
          </a:p>
          <a:p>
            <a:endParaRPr lang="en-IN" dirty="0"/>
          </a:p>
        </p:txBody>
      </p:sp>
    </p:spTree>
    <p:extLst>
      <p:ext uri="{BB962C8B-B14F-4D97-AF65-F5344CB8AC3E}">
        <p14:creationId xmlns:p14="http://schemas.microsoft.com/office/powerpoint/2010/main" val="197971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8E54-2807-82D0-30D9-0DA6F66FCA20}"/>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Innovation</a:t>
            </a:r>
            <a:endParaRPr lang="en-IN" dirty="0"/>
          </a:p>
        </p:txBody>
      </p:sp>
      <p:sp>
        <p:nvSpPr>
          <p:cNvPr id="3" name="Text Placeholder 2">
            <a:extLst>
              <a:ext uri="{FF2B5EF4-FFF2-40B4-BE49-F238E27FC236}">
                <a16:creationId xmlns:a16="http://schemas.microsoft.com/office/drawing/2014/main" id="{B1A397BB-CCC5-E071-51AE-A6526D42F916}"/>
              </a:ext>
            </a:extLst>
          </p:cNvPr>
          <p:cNvSpPr>
            <a:spLocks noGrp="1"/>
          </p:cNvSpPr>
          <p:nvPr>
            <p:ph type="body" idx="1"/>
          </p:nvPr>
        </p:nvSpPr>
        <p:spPr>
          <a:xfrm>
            <a:off x="690251" y="1029880"/>
            <a:ext cx="10668000" cy="4953000"/>
          </a:xfrm>
        </p:spPr>
        <p:txBody>
          <a:bodyPr>
            <a:normAutofit fontScale="77500" lnSpcReduction="20000"/>
          </a:bodyPr>
          <a:lstStyle/>
          <a:p>
            <a:r>
              <a:rPr lang="en-US" b="1" dirty="0">
                <a:latin typeface="Cambria" panose="02040503050406030204" pitchFamily="18" charset="0"/>
                <a:ea typeface="Cambria" panose="02040503050406030204" pitchFamily="18" charset="0"/>
              </a:rPr>
              <a:t>End-to-End Multimodal Pipeline:</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 Integrates </a:t>
            </a:r>
            <a:r>
              <a:rPr lang="en-US" b="1" dirty="0">
                <a:latin typeface="Cambria" panose="02040503050406030204" pitchFamily="18" charset="0"/>
                <a:ea typeface="Cambria" panose="02040503050406030204" pitchFamily="18" charset="0"/>
              </a:rPr>
              <a:t>object detection (YOLOv8)</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image captioning and VQA (BLIP / BLIP-2)</a:t>
            </a:r>
            <a:r>
              <a:rPr lang="en-US" dirty="0">
                <a:latin typeface="Cambria" panose="02040503050406030204" pitchFamily="18" charset="0"/>
                <a:ea typeface="Cambria" panose="02040503050406030204" pitchFamily="18" charset="0"/>
              </a:rPr>
              <a:t>, and a </a:t>
            </a:r>
            <a:r>
              <a:rPr lang="en-US" b="1" dirty="0">
                <a:latin typeface="Cambria" panose="02040503050406030204" pitchFamily="18" charset="0"/>
                <a:ea typeface="Cambria" panose="02040503050406030204" pitchFamily="18" charset="0"/>
              </a:rPr>
              <a:t>conversational LLM (LLaMA-2 / GPT)</a:t>
            </a:r>
            <a:r>
              <a:rPr lang="en-US" dirty="0">
                <a:latin typeface="Cambria" panose="02040503050406030204" pitchFamily="18" charset="0"/>
                <a:ea typeface="Cambria" panose="02040503050406030204" pitchFamily="18" charset="0"/>
              </a:rPr>
              <a:t> into a single unified system.</a:t>
            </a:r>
          </a:p>
          <a:p>
            <a:pPr marL="76200" indent="0">
              <a:buNone/>
            </a:pPr>
            <a:endParaRPr lang="en-US"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Dynamic Context Handling:</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The chatbot </a:t>
            </a:r>
            <a:r>
              <a:rPr lang="en-US" b="1" dirty="0">
                <a:latin typeface="Cambria" panose="02040503050406030204" pitchFamily="18" charset="0"/>
                <a:ea typeface="Cambria" panose="02040503050406030204" pitchFamily="18" charset="0"/>
              </a:rPr>
              <a:t>remembers previously detected objects</a:t>
            </a:r>
            <a:r>
              <a:rPr lang="en-US" dirty="0">
                <a:latin typeface="Cambria" panose="02040503050406030204" pitchFamily="18" charset="0"/>
                <a:ea typeface="Cambria" panose="02040503050406030204" pitchFamily="18" charset="0"/>
              </a:rPr>
              <a:t>, allowing it to answer follow-up questions accurately and contextually.</a:t>
            </a:r>
          </a:p>
          <a:p>
            <a:pPr marL="76200" indent="0">
              <a:buNone/>
            </a:pPr>
            <a:endParaRPr lang="en-US"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Language Refinement Module:</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Ensures responses are </a:t>
            </a:r>
            <a:r>
              <a:rPr lang="en-US" b="1" dirty="0">
                <a:latin typeface="Cambria" panose="02040503050406030204" pitchFamily="18" charset="0"/>
                <a:ea typeface="Cambria" panose="02040503050406030204" pitchFamily="18" charset="0"/>
              </a:rPr>
              <a:t>polished, fluent, and human-like</a:t>
            </a:r>
            <a:r>
              <a:rPr lang="en-US" dirty="0">
                <a:latin typeface="Cambria" panose="02040503050406030204" pitchFamily="18" charset="0"/>
                <a:ea typeface="Cambria" panose="02040503050406030204" pitchFamily="18" charset="0"/>
              </a:rPr>
              <a:t>, improving overall conversational quality.</a:t>
            </a:r>
          </a:p>
          <a:p>
            <a:pPr marL="76200" indent="0">
              <a:buNone/>
            </a:pPr>
            <a:endParaRPr lang="en-US"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Interactive Web Demo (</a:t>
            </a:r>
            <a:r>
              <a:rPr lang="en-US" b="1" dirty="0" err="1">
                <a:latin typeface="Cambria" panose="02040503050406030204" pitchFamily="18" charset="0"/>
                <a:ea typeface="Cambria" panose="02040503050406030204" pitchFamily="18" charset="0"/>
              </a:rPr>
              <a:t>Gradio</a:t>
            </a:r>
            <a:r>
              <a:rPr lang="en-US" b="1"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Provides a </a:t>
            </a:r>
            <a:r>
              <a:rPr lang="en-US" b="1" dirty="0">
                <a:latin typeface="Cambria" panose="02040503050406030204" pitchFamily="18" charset="0"/>
                <a:ea typeface="Cambria" panose="02040503050406030204" pitchFamily="18" charset="0"/>
              </a:rPr>
              <a:t>cloud-based, user-friendly interface</a:t>
            </a:r>
            <a:r>
              <a:rPr lang="en-US" dirty="0">
                <a:latin typeface="Cambria" panose="02040503050406030204" pitchFamily="18" charset="0"/>
                <a:ea typeface="Cambria" panose="02040503050406030204" pitchFamily="18" charset="0"/>
              </a:rPr>
              <a:t> for real-time interaction with the chatbot.</a:t>
            </a:r>
          </a:p>
          <a:p>
            <a:pPr marL="76200" indent="0">
              <a:buNone/>
            </a:pPr>
            <a:endParaRPr lang="en-US"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Practical Applications:</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Can be applied in </a:t>
            </a:r>
            <a:r>
              <a:rPr lang="en-US" b="1" dirty="0">
                <a:latin typeface="Cambria" panose="02040503050406030204" pitchFamily="18" charset="0"/>
                <a:ea typeface="Cambria" panose="02040503050406030204" pitchFamily="18" charset="0"/>
              </a:rPr>
              <a:t>e-commerce, education, healthcare, accessibility</a:t>
            </a:r>
            <a:r>
              <a:rPr lang="en-US" dirty="0">
                <a:latin typeface="Cambria" panose="02040503050406030204" pitchFamily="18" charset="0"/>
                <a:ea typeface="Cambria" panose="02040503050406030204" pitchFamily="18" charset="0"/>
              </a:rPr>
              <a:t>, and as an aid for </a:t>
            </a:r>
            <a:r>
              <a:rPr lang="en-US" b="1" dirty="0">
                <a:latin typeface="Cambria" panose="02040503050406030204" pitchFamily="18" charset="0"/>
                <a:ea typeface="Cambria" panose="02040503050406030204" pitchFamily="18" charset="0"/>
              </a:rPr>
              <a:t>visually impaired users</a:t>
            </a:r>
            <a:r>
              <a:rPr lang="en-US" dirty="0">
                <a:latin typeface="Cambria" panose="02040503050406030204" pitchFamily="18" charset="0"/>
                <a:ea typeface="Cambria" panose="02040503050406030204" pitchFamily="18" charset="0"/>
              </a:rPr>
              <a:t>.</a:t>
            </a:r>
          </a:p>
          <a:p>
            <a:endParaRPr lang="en-IN" dirty="0"/>
          </a:p>
        </p:txBody>
      </p:sp>
    </p:spTree>
    <p:extLst>
      <p:ext uri="{BB962C8B-B14F-4D97-AF65-F5344CB8AC3E}">
        <p14:creationId xmlns:p14="http://schemas.microsoft.com/office/powerpoint/2010/main" val="2634478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38473584-DDDA-AF8E-F33A-E5CA447FA17C}"/>
              </a:ext>
            </a:extLst>
          </p:cNvPr>
          <p:cNvPicPr>
            <a:picLocks noChangeAspect="1"/>
          </p:cNvPicPr>
          <p:nvPr/>
        </p:nvPicPr>
        <p:blipFill>
          <a:blip r:embed="rId3"/>
          <a:stretch>
            <a:fillRect/>
          </a:stretch>
        </p:blipFill>
        <p:spPr>
          <a:xfrm>
            <a:off x="608562" y="1083896"/>
            <a:ext cx="10872238" cy="4873762"/>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None/>
            </a:pPr>
            <a:r>
              <a:rPr lang="en-US" dirty="0">
                <a:latin typeface="Cambria" panose="02040503050406030204" pitchFamily="18" charset="0"/>
                <a:ea typeface="Cambria" panose="02040503050406030204" pitchFamily="18" charset="0"/>
                <a:hlinkClick r:id="rId3"/>
              </a:rPr>
              <a:t>Conversational-Image-Recognition-Chatbot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Times New Roman" panose="02020603050405020304" pitchFamily="18" charset="0"/>
                <a:ea typeface="Cambria" panose="02040503050406030204" pitchFamily="18" charset="0"/>
                <a:cs typeface="Times New Roman" panose="02020603050405020304" pitchFamily="18" charset="0"/>
              </a:rPr>
              <a:t>References (IEEE Paper format)</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45" name="Google Shape;145;p22"/>
          <p:cNvSpPr txBox="1">
            <a:spLocks noGrp="1"/>
          </p:cNvSpPr>
          <p:nvPr>
            <p:ph type="body" idx="1"/>
          </p:nvPr>
        </p:nvSpPr>
        <p:spPr>
          <a:xfrm>
            <a:off x="762000" y="762138"/>
            <a:ext cx="11002652" cy="5821224"/>
          </a:xfrm>
          <a:prstGeom prst="rect">
            <a:avLst/>
          </a:prstGeom>
          <a:noFill/>
          <a:ln>
            <a:noFill/>
          </a:ln>
        </p:spPr>
        <p:txBody>
          <a:bodyPr spcFirstLastPara="1" wrap="square" lIns="91425" tIns="45700" rIns="91425" bIns="45700" anchor="t" anchorCtr="0">
            <a:normAutofit/>
          </a:bodyPr>
          <a:lstStyle/>
          <a:p>
            <a:pPr marL="76200" indent="0">
              <a:buNone/>
            </a:pPr>
            <a:endParaRPr lang="en-IN" sz="1000" dirty="0">
              <a:latin typeface="Times New Roman" panose="02020603050405020304" pitchFamily="18" charset="0"/>
              <a:cs typeface="Times New Roman" panose="02020603050405020304" pitchFamily="18" charset="0"/>
            </a:endParaRPr>
          </a:p>
          <a:p>
            <a:pPr marL="76200" indent="0">
              <a:buNone/>
            </a:pPr>
            <a:endParaRPr lang="en-IN" sz="1000" dirty="0">
              <a:latin typeface="Times New Roman" panose="02020603050405020304" pitchFamily="18" charset="0"/>
              <a:ea typeface="Verdana" panose="020B0604030504040204" pitchFamily="34" charset="0"/>
              <a:cs typeface="Times New Roman" panose="02020603050405020304" pitchFamily="18" charset="0"/>
            </a:endParaRPr>
          </a:p>
          <a:p>
            <a:pPr marL="152400" indent="0">
              <a:spcBef>
                <a:spcPts val="0"/>
              </a:spcBef>
              <a:buNone/>
            </a:pPr>
            <a:endParaRPr lang="en-US" sz="1000"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endParaRPr lang="en-US" sz="1000"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endParaRPr sz="1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34" name="Rectangle 33"/>
          <p:cNvSpPr/>
          <p:nvPr/>
        </p:nvSpPr>
        <p:spPr>
          <a:xfrm>
            <a:off x="696685" y="789466"/>
            <a:ext cx="10784115" cy="5293757"/>
          </a:xfrm>
          <a:prstGeom prst="rect">
            <a:avLst/>
          </a:prstGeom>
        </p:spPr>
        <p:txBody>
          <a:bodyPr wrap="square">
            <a:spAutoFit/>
          </a:bodyPr>
          <a:lstStyle/>
          <a:p>
            <a:endParaRPr lang="en-US" dirty="0"/>
          </a:p>
          <a:p>
            <a:r>
              <a:rPr lang="en-IN" sz="1800" dirty="0"/>
              <a:t>[1]N. Arora, S. </a:t>
            </a:r>
            <a:r>
              <a:rPr lang="en-IN" sz="1800" dirty="0" err="1"/>
              <a:t>Talesara</a:t>
            </a:r>
            <a:r>
              <a:rPr lang="en-IN" sz="1800" dirty="0"/>
              <a:t>, S. Sharma, et al., "CONVERSATIONAL IMAGE RECOGNITION CHATBOT," </a:t>
            </a:r>
            <a:r>
              <a:rPr lang="en-IN" sz="1800" i="1" dirty="0"/>
              <a:t>Journal of Emerging Technologies and Innovative Research (JETIR)</a:t>
            </a:r>
            <a:r>
              <a:rPr lang="en-IN" sz="1800" dirty="0"/>
              <a:t>, 2025.</a:t>
            </a:r>
          </a:p>
          <a:p>
            <a:endParaRPr lang="en-IN" sz="1800" dirty="0"/>
          </a:p>
          <a:p>
            <a:r>
              <a:rPr lang="en-IN" sz="1800" dirty="0"/>
              <a:t>[2]N</a:t>
            </a:r>
            <a:r>
              <a:rPr lang="en-US" sz="1800" dirty="0"/>
              <a:t> R. </a:t>
            </a:r>
            <a:r>
              <a:rPr lang="en-US" sz="1800" dirty="0" err="1"/>
              <a:t>Kolte</a:t>
            </a:r>
            <a:r>
              <a:rPr lang="en-US" sz="1800" dirty="0"/>
              <a:t>, H. </a:t>
            </a:r>
            <a:r>
              <a:rPr lang="en-US" sz="1800" dirty="0" err="1"/>
              <a:t>Wanwe</a:t>
            </a:r>
            <a:r>
              <a:rPr lang="en-US" sz="1800" dirty="0"/>
              <a:t>, P. </a:t>
            </a:r>
            <a:r>
              <a:rPr lang="en-US" sz="1800" dirty="0" err="1"/>
              <a:t>Sathawane</a:t>
            </a:r>
            <a:r>
              <a:rPr lang="en-US" sz="1800" dirty="0"/>
              <a:t>, et al., "CONVERSATIONAL IMAGE RECOGNITION CHATBOT," </a:t>
            </a:r>
            <a:r>
              <a:rPr lang="en-US" sz="1800" i="1" dirty="0"/>
              <a:t>International Research Journal of Modernization in Engineering Technology and Science (IRJMETS)</a:t>
            </a:r>
            <a:r>
              <a:rPr lang="en-US" sz="1800" dirty="0"/>
              <a:t>, 2024</a:t>
            </a:r>
          </a:p>
          <a:p>
            <a:endParaRPr lang="en-US" sz="1800" dirty="0"/>
          </a:p>
          <a:p>
            <a:r>
              <a:rPr lang="en-IN" sz="1800" dirty="0"/>
              <a:t>[3]L. </a:t>
            </a:r>
            <a:r>
              <a:rPr lang="en-IN" sz="1800" dirty="0" err="1"/>
              <a:t>Kesa</a:t>
            </a:r>
            <a:r>
              <a:rPr lang="en-IN" sz="1800" dirty="0"/>
              <a:t>, S. </a:t>
            </a:r>
            <a:r>
              <a:rPr lang="en-IN" sz="1800" dirty="0" err="1"/>
              <a:t>Takur</a:t>
            </a:r>
            <a:r>
              <a:rPr lang="en-IN" sz="1800" dirty="0"/>
              <a:t>, K. </a:t>
            </a:r>
            <a:r>
              <a:rPr lang="en-IN" sz="1800" dirty="0" err="1"/>
              <a:t>Pasupuleti</a:t>
            </a:r>
            <a:r>
              <a:rPr lang="en-IN" sz="1800" dirty="0"/>
              <a:t>, et al., "</a:t>
            </a:r>
            <a:r>
              <a:rPr lang="en-IN" sz="1800" dirty="0" err="1"/>
              <a:t>Chatbot</a:t>
            </a:r>
            <a:r>
              <a:rPr lang="en-IN" sz="1800" dirty="0"/>
              <a:t> with Facemask Detection Technique," </a:t>
            </a:r>
            <a:r>
              <a:rPr lang="en-IN" sz="1800" i="1" dirty="0"/>
              <a:t>International Journal For Research in Applied Science and Engineering Technology (IJRASET)</a:t>
            </a:r>
            <a:r>
              <a:rPr lang="en-IN" sz="1800" dirty="0"/>
              <a:t>, 2021.</a:t>
            </a:r>
          </a:p>
          <a:p>
            <a:endParaRPr lang="en-IN" sz="1800" dirty="0"/>
          </a:p>
          <a:p>
            <a:r>
              <a:rPr lang="en-US" sz="1800" dirty="0"/>
              <a:t>[4]H. Li, Y. Lu, and H. Zhu, "Multi-Modal Sentiment Analysis Based on Image and Text Fusion Based on Cross-Attention Mechanism," </a:t>
            </a:r>
            <a:r>
              <a:rPr lang="en-US" sz="1800" i="1" dirty="0"/>
              <a:t>Electronics</a:t>
            </a:r>
            <a:r>
              <a:rPr lang="en-US" sz="1800" dirty="0"/>
              <a:t>, 2024.</a:t>
            </a:r>
          </a:p>
          <a:p>
            <a:endParaRPr lang="en-US" sz="1800" dirty="0"/>
          </a:p>
          <a:p>
            <a:r>
              <a:rPr lang="en-US" sz="1800" dirty="0"/>
              <a:t>[5]D. </a:t>
            </a:r>
            <a:r>
              <a:rPr lang="en-US" sz="1800" dirty="0" err="1"/>
              <a:t>Prannav</a:t>
            </a:r>
            <a:r>
              <a:rPr lang="en-US" sz="1800" dirty="0"/>
              <a:t>, A. Anwar, S. </a:t>
            </a:r>
            <a:r>
              <a:rPr lang="en-US" sz="1800" dirty="0" err="1"/>
              <a:t>Sunayana</a:t>
            </a:r>
            <a:r>
              <a:rPr lang="en-US" sz="1800" dirty="0"/>
              <a:t>, et al., "Image Caption Generation Using Deep Learning," </a:t>
            </a:r>
            <a:r>
              <a:rPr lang="en-US" sz="1800" i="1" dirty="0"/>
              <a:t>Journal of Information Systems Engineering and Management</a:t>
            </a:r>
            <a:r>
              <a:rPr lang="en-US" sz="1800" dirty="0"/>
              <a:t>, 2025.</a:t>
            </a:r>
          </a:p>
          <a:p>
            <a:endParaRPr lang="en-US" sz="1800" dirty="0"/>
          </a:p>
          <a:p>
            <a:r>
              <a:rPr lang="en-IN" sz="1800" dirty="0"/>
              <a:t>[6]H. Chordia, R. </a:t>
            </a:r>
            <a:r>
              <a:rPr lang="en-IN" sz="1800" dirty="0" err="1"/>
              <a:t>Saxena</a:t>
            </a:r>
            <a:r>
              <a:rPr lang="en-IN" sz="1800" dirty="0"/>
              <a:t>, and G. </a:t>
            </a:r>
            <a:r>
              <a:rPr lang="en-IN" sz="1800" dirty="0" err="1"/>
              <a:t>Lavania</a:t>
            </a:r>
            <a:r>
              <a:rPr lang="en-IN" sz="1800" dirty="0"/>
              <a:t>, "Conversational Image Recognition </a:t>
            </a:r>
            <a:r>
              <a:rPr lang="en-IN" sz="1800" dirty="0" err="1"/>
              <a:t>Chatbot</a:t>
            </a:r>
            <a:r>
              <a:rPr lang="en-IN" sz="1800" dirty="0"/>
              <a:t>," </a:t>
            </a:r>
            <a:r>
              <a:rPr lang="en-IN" sz="1800" i="1" dirty="0" err="1"/>
              <a:t>Pratibodh</a:t>
            </a:r>
            <a:r>
              <a:rPr lang="en-IN" sz="1800" i="1" dirty="0"/>
              <a:t> - A Journal for Engineering</a:t>
            </a:r>
            <a:r>
              <a:rPr lang="en-IN" sz="1800" dirty="0"/>
              <a:t>, 2025.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2040</TotalTime>
  <Words>953</Words>
  <Application>Microsoft Office PowerPoint</Application>
  <PresentationFormat>Widescreen</PresentationFormat>
  <Paragraphs>123</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vt:lpstr>
      <vt:lpstr>Times New Roman</vt:lpstr>
      <vt:lpstr>Verdana</vt:lpstr>
      <vt:lpstr>Bioinformatics</vt:lpstr>
      <vt:lpstr>PROJECT TITLE: Conversational Image Recognition Chatbot</vt:lpstr>
      <vt:lpstr>Problem Statement Number: </vt:lpstr>
      <vt:lpstr>Literature Survey Table</vt:lpstr>
      <vt:lpstr>Objectives </vt:lpstr>
      <vt:lpstr>Innovation</vt:lpstr>
      <vt:lpstr>Timeline of the Project (Gantt Chart)</vt:lpstr>
      <vt:lpstr>Github Link</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Keerthi K</cp:lastModifiedBy>
  <cp:revision>47</cp:revision>
  <dcterms:modified xsi:type="dcterms:W3CDTF">2025-09-09T14:43:18Z</dcterms:modified>
</cp:coreProperties>
</file>