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6" autoAdjust="0"/>
    <p:restoredTop sz="94660"/>
  </p:normalViewPr>
  <p:slideViewPr>
    <p:cSldViewPr snapToGrid="0">
      <p:cViewPr varScale="1">
        <p:scale>
          <a:sx n="60" d="100"/>
          <a:sy n="60" d="100"/>
        </p:scale>
        <p:origin x="9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0DDF8AF-8326-4598-9666-68DEE2032E00}" type="datetimeFigureOut">
              <a:rPr lang="en-US" smtClean="0"/>
              <a:t>5/23/2024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066CE76-11D5-42C4-AB7F-13C016735AB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36962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DDF8AF-8326-4598-9666-68DEE2032E00}"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66CE76-11D5-42C4-AB7F-13C016735AB6}" type="slidenum">
              <a:rPr lang="en-US" smtClean="0"/>
              <a:t>‹#›</a:t>
            </a:fld>
            <a:endParaRPr lang="en-US"/>
          </a:p>
        </p:txBody>
      </p:sp>
    </p:spTree>
    <p:extLst>
      <p:ext uri="{BB962C8B-B14F-4D97-AF65-F5344CB8AC3E}">
        <p14:creationId xmlns:p14="http://schemas.microsoft.com/office/powerpoint/2010/main" val="21097181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DDF8AF-8326-4598-9666-68DEE2032E00}"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6CE76-11D5-42C4-AB7F-13C016735AB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76787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DDF8AF-8326-4598-9666-68DEE2032E00}"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6CE76-11D5-42C4-AB7F-13C016735AB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330509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DDF8AF-8326-4598-9666-68DEE2032E00}"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6CE76-11D5-42C4-AB7F-13C016735AB6}" type="slidenum">
              <a:rPr lang="en-US" smtClean="0"/>
              <a:t>‹#›</a:t>
            </a:fld>
            <a:endParaRPr lang="en-US"/>
          </a:p>
        </p:txBody>
      </p:sp>
    </p:spTree>
    <p:extLst>
      <p:ext uri="{BB962C8B-B14F-4D97-AF65-F5344CB8AC3E}">
        <p14:creationId xmlns:p14="http://schemas.microsoft.com/office/powerpoint/2010/main" val="8846928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DDF8AF-8326-4598-9666-68DEE2032E00}"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6CE76-11D5-42C4-AB7F-13C016735AB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0082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DDF8AF-8326-4598-9666-68DEE2032E00}"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6CE76-11D5-42C4-AB7F-13C016735AB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09365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DF8AF-8326-4598-9666-68DEE2032E00}"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6CE76-11D5-42C4-AB7F-13C016735AB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419908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DF8AF-8326-4598-9666-68DEE2032E00}"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6CE76-11D5-42C4-AB7F-13C016735AB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47960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DF8AF-8326-4598-9666-68DEE2032E00}"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6CE76-11D5-42C4-AB7F-13C016735AB6}" type="slidenum">
              <a:rPr lang="en-US" smtClean="0"/>
              <a:t>‹#›</a:t>
            </a:fld>
            <a:endParaRPr lang="en-US"/>
          </a:p>
        </p:txBody>
      </p:sp>
    </p:spTree>
    <p:extLst>
      <p:ext uri="{BB962C8B-B14F-4D97-AF65-F5344CB8AC3E}">
        <p14:creationId xmlns:p14="http://schemas.microsoft.com/office/powerpoint/2010/main" val="330949792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DDF8AF-8326-4598-9666-68DEE2032E00}"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6CE76-11D5-42C4-AB7F-13C016735AB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15618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DDF8AF-8326-4598-9666-68DEE2032E00}"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66CE76-11D5-42C4-AB7F-13C016735AB6}"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02230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DDF8AF-8326-4598-9666-68DEE2032E00}"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66CE76-11D5-42C4-AB7F-13C016735AB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47290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DDF8AF-8326-4598-9666-68DEE2032E00}"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66CE76-11D5-42C4-AB7F-13C016735AB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55069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DDF8AF-8326-4598-9666-68DEE2032E00}" type="datetimeFigureOut">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66CE76-11D5-42C4-AB7F-13C016735AB6}" type="slidenum">
              <a:rPr lang="en-US" smtClean="0"/>
              <a:t>‹#›</a:t>
            </a:fld>
            <a:endParaRPr lang="en-US"/>
          </a:p>
        </p:txBody>
      </p:sp>
    </p:spTree>
    <p:extLst>
      <p:ext uri="{BB962C8B-B14F-4D97-AF65-F5344CB8AC3E}">
        <p14:creationId xmlns:p14="http://schemas.microsoft.com/office/powerpoint/2010/main" val="37341052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DDF8AF-8326-4598-9666-68DEE2032E00}"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66CE76-11D5-42C4-AB7F-13C016735AB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999224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DDF8AF-8326-4598-9666-68DEE2032E00}"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66CE76-11D5-42C4-AB7F-13C016735AB6}" type="slidenum">
              <a:rPr lang="en-US" smtClean="0"/>
              <a:t>‹#›</a:t>
            </a:fld>
            <a:endParaRPr lang="en-US"/>
          </a:p>
        </p:txBody>
      </p:sp>
    </p:spTree>
    <p:extLst>
      <p:ext uri="{BB962C8B-B14F-4D97-AF65-F5344CB8AC3E}">
        <p14:creationId xmlns:p14="http://schemas.microsoft.com/office/powerpoint/2010/main" val="62673817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DDF8AF-8326-4598-9666-68DEE2032E00}" type="datetimeFigureOut">
              <a:rPr lang="en-US" smtClean="0"/>
              <a:t>5/23/2024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66CE76-11D5-42C4-AB7F-13C016735AB6}" type="slidenum">
              <a:rPr lang="en-US" smtClean="0"/>
              <a:t>‹#›</a:t>
            </a:fld>
            <a:endParaRPr lang="en-US"/>
          </a:p>
        </p:txBody>
      </p:sp>
    </p:spTree>
    <p:extLst>
      <p:ext uri="{BB962C8B-B14F-4D97-AF65-F5344CB8AC3E}">
        <p14:creationId xmlns:p14="http://schemas.microsoft.com/office/powerpoint/2010/main" val="38808172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8D1CB-297C-E946-F9D8-E7869BE828B5}"/>
              </a:ext>
            </a:extLst>
          </p:cNvPr>
          <p:cNvSpPr>
            <a:spLocks noGrp="1"/>
          </p:cNvSpPr>
          <p:nvPr>
            <p:ph type="ctrTitle"/>
          </p:nvPr>
        </p:nvSpPr>
        <p:spPr>
          <a:xfrm>
            <a:off x="2692398" y="1507957"/>
            <a:ext cx="6815669" cy="2310063"/>
          </a:xfrm>
        </p:spPr>
        <p:txBody>
          <a:bodyPr/>
          <a:lstStyle/>
          <a:p>
            <a:r>
              <a:rPr lang="en-US" dirty="0">
                <a:solidFill>
                  <a:schemeClr val="accent6">
                    <a:lumMod val="75000"/>
                  </a:schemeClr>
                </a:solidFill>
                <a:latin typeface="Algerian" panose="04020705040A02060702" pitchFamily="82" charset="0"/>
              </a:rPr>
              <a:t>NATIONAL TECHNOLOGY DAY</a:t>
            </a:r>
          </a:p>
        </p:txBody>
      </p:sp>
      <p:sp>
        <p:nvSpPr>
          <p:cNvPr id="3" name="Subtitle 2">
            <a:extLst>
              <a:ext uri="{FF2B5EF4-FFF2-40B4-BE49-F238E27FC236}">
                <a16:creationId xmlns:a16="http://schemas.microsoft.com/office/drawing/2014/main" id="{C6138CCE-D979-F680-E6A5-25E21ED768C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745221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8114-9C7D-2FFD-6D3B-5DBF84709D8E}"/>
              </a:ext>
            </a:extLst>
          </p:cNvPr>
          <p:cNvSpPr>
            <a:spLocks noGrp="1"/>
          </p:cNvSpPr>
          <p:nvPr>
            <p:ph type="title"/>
          </p:nvPr>
        </p:nvSpPr>
        <p:spPr>
          <a:xfrm>
            <a:off x="1295402" y="982132"/>
            <a:ext cx="9601196" cy="4408015"/>
          </a:xfrm>
        </p:spPr>
        <p:txBody>
          <a:bodyPr>
            <a:normAutofit/>
          </a:bodyPr>
          <a:lstStyle/>
          <a:p>
            <a:r>
              <a:rPr lang="en-US" b="0" i="0" dirty="0">
                <a:solidFill>
                  <a:schemeClr val="accent6">
                    <a:lumMod val="75000"/>
                  </a:schemeClr>
                </a:solidFill>
                <a:effectLst/>
                <a:highlight>
                  <a:srgbClr val="800000"/>
                </a:highlight>
                <a:latin typeface="Freestyle Script" panose="030804020302050B0404" pitchFamily="66" charset="0"/>
              </a:rPr>
              <a:t>INTRODUCTION</a:t>
            </a:r>
            <a:br>
              <a:rPr lang="en-US" b="0" i="0" dirty="0">
                <a:solidFill>
                  <a:schemeClr val="accent6">
                    <a:lumMod val="75000"/>
                  </a:schemeClr>
                </a:solidFill>
                <a:effectLst/>
                <a:highlight>
                  <a:srgbClr val="FFFFFF"/>
                </a:highlight>
                <a:latin typeface="Freestyle Script" panose="030804020302050B0404" pitchFamily="66" charset="0"/>
              </a:rPr>
            </a:br>
            <a:r>
              <a:rPr lang="en-US" b="0" i="0" dirty="0">
                <a:solidFill>
                  <a:schemeClr val="accent6">
                    <a:lumMod val="75000"/>
                  </a:schemeClr>
                </a:solidFill>
                <a:effectLst/>
                <a:highlight>
                  <a:srgbClr val="FFFFFF"/>
                </a:highlight>
                <a:latin typeface="Freestyle Script" panose="030804020302050B0404" pitchFamily="66" charset="0"/>
              </a:rPr>
              <a:t>As we have seen above that on </a:t>
            </a:r>
            <a:r>
              <a:rPr lang="en-US" b="0" i="0" dirty="0">
                <a:solidFill>
                  <a:schemeClr val="accent6">
                    <a:lumMod val="75000"/>
                  </a:schemeClr>
                </a:solidFill>
                <a:effectLst/>
                <a:latin typeface="Freestyle Script" panose="030804020302050B0404" pitchFamily="66" charset="0"/>
              </a:rPr>
              <a:t>11 May 1998 nuclear test was held in Pokhran and based on these tremendous achievements of the scientists, engineers, etc., Atal Bihari Vajpayee declared 11 May as National Technology Day</a:t>
            </a:r>
            <a:r>
              <a:rPr lang="en-US" b="0" i="0" dirty="0">
                <a:solidFill>
                  <a:schemeClr val="accent6">
                    <a:lumMod val="75000"/>
                  </a:schemeClr>
                </a:solidFill>
                <a:effectLst/>
                <a:highlight>
                  <a:srgbClr val="FFFFFF"/>
                </a:highlight>
                <a:latin typeface="Freestyle Script" panose="030804020302050B0404" pitchFamily="66" charset="0"/>
              </a:rPr>
              <a:t>.</a:t>
            </a:r>
            <a:endParaRPr lang="en-US" dirty="0">
              <a:solidFill>
                <a:schemeClr val="accent6">
                  <a:lumMod val="75000"/>
                </a:schemeClr>
              </a:solidFill>
              <a:latin typeface="Freestyle Script" panose="030804020302050B0404" pitchFamily="66" charset="0"/>
            </a:endParaRPr>
          </a:p>
        </p:txBody>
      </p:sp>
    </p:spTree>
    <p:extLst>
      <p:ext uri="{BB962C8B-B14F-4D97-AF65-F5344CB8AC3E}">
        <p14:creationId xmlns:p14="http://schemas.microsoft.com/office/powerpoint/2010/main" val="104060511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848A0-3F4E-1E4B-2419-A63CB78896D8}"/>
              </a:ext>
            </a:extLst>
          </p:cNvPr>
          <p:cNvSpPr>
            <a:spLocks noGrp="1"/>
          </p:cNvSpPr>
          <p:nvPr>
            <p:ph type="title"/>
          </p:nvPr>
        </p:nvSpPr>
        <p:spPr>
          <a:xfrm>
            <a:off x="1295402" y="982133"/>
            <a:ext cx="9601196" cy="5129910"/>
          </a:xfrm>
        </p:spPr>
        <p:txBody>
          <a:bodyPr>
            <a:normAutofit/>
          </a:bodyPr>
          <a:lstStyle/>
          <a:p>
            <a:r>
              <a:rPr lang="en-US" dirty="0">
                <a:solidFill>
                  <a:schemeClr val="accent6">
                    <a:lumMod val="75000"/>
                  </a:schemeClr>
                </a:solidFill>
                <a:highlight>
                  <a:srgbClr val="800000"/>
                </a:highlight>
                <a:latin typeface="Freestyle Script" panose="030804020302050B0404" pitchFamily="66" charset="0"/>
              </a:rPr>
              <a:t>WHY DO WE CELEBRATE NATIONAL TECHNOLOGY  DAY</a:t>
            </a:r>
            <a:br>
              <a:rPr lang="en-US" dirty="0"/>
            </a:br>
            <a:r>
              <a:rPr lang="en-US" sz="3600" b="0" i="0" dirty="0">
                <a:solidFill>
                  <a:schemeClr val="accent6">
                    <a:lumMod val="75000"/>
                  </a:schemeClr>
                </a:solidFill>
                <a:effectLst/>
                <a:latin typeface="Freestyle Script" panose="030804020302050B0404" pitchFamily="66" charset="0"/>
              </a:rPr>
              <a:t>Every year, on</a:t>
            </a:r>
            <a:r>
              <a:rPr lang="en-US" sz="3600" b="1" i="1" dirty="0">
                <a:solidFill>
                  <a:schemeClr val="accent6">
                    <a:lumMod val="75000"/>
                  </a:schemeClr>
                </a:solidFill>
                <a:effectLst/>
                <a:latin typeface="Freestyle Script" panose="030804020302050B0404" pitchFamily="66" charset="0"/>
              </a:rPr>
              <a:t> May 11,</a:t>
            </a:r>
            <a:r>
              <a:rPr lang="en-US" sz="3600" b="0" i="0" dirty="0">
                <a:solidFill>
                  <a:schemeClr val="accent6">
                    <a:lumMod val="75000"/>
                  </a:schemeClr>
                </a:solidFill>
                <a:effectLst/>
                <a:latin typeface="Freestyle Script" panose="030804020302050B0404" pitchFamily="66" charset="0"/>
              </a:rPr>
              <a:t> India celebrates National Technology Day. The day </a:t>
            </a:r>
            <a:r>
              <a:rPr lang="en-US" sz="3600" b="0" i="0" dirty="0" err="1">
                <a:solidFill>
                  <a:schemeClr val="accent6">
                    <a:lumMod val="75000"/>
                  </a:schemeClr>
                </a:solidFill>
                <a:effectLst/>
                <a:latin typeface="Freestyle Script" panose="030804020302050B0404" pitchFamily="66" charset="0"/>
              </a:rPr>
              <a:t>honours</a:t>
            </a:r>
            <a:r>
              <a:rPr lang="en-US" sz="3600" b="0" i="0" dirty="0">
                <a:solidFill>
                  <a:schemeClr val="accent6">
                    <a:lumMod val="75000"/>
                  </a:schemeClr>
                </a:solidFill>
                <a:effectLst/>
                <a:latin typeface="Freestyle Script" panose="030804020302050B0404" pitchFamily="66" charset="0"/>
              </a:rPr>
              <a:t> the successful nuclear test conducted at Pokhran on May 11 and May 13, 1998. These tests, collectively known as "</a:t>
            </a:r>
            <a:r>
              <a:rPr lang="en-US" sz="3600" b="1" i="1" dirty="0">
                <a:solidFill>
                  <a:schemeClr val="accent6">
                    <a:lumMod val="75000"/>
                  </a:schemeClr>
                </a:solidFill>
                <a:effectLst/>
                <a:latin typeface="Freestyle Script" panose="030804020302050B0404" pitchFamily="66" charset="0"/>
              </a:rPr>
              <a:t>Operation Shakti,</a:t>
            </a:r>
            <a:r>
              <a:rPr lang="en-US" sz="3600" b="0" i="0" dirty="0">
                <a:solidFill>
                  <a:schemeClr val="accent6">
                    <a:lumMod val="75000"/>
                  </a:schemeClr>
                </a:solidFill>
                <a:effectLst/>
                <a:latin typeface="Freestyle Script" panose="030804020302050B0404" pitchFamily="66" charset="0"/>
              </a:rPr>
              <a:t>" marked a significant milestone in India's technological and scientific capabilities and established the country as a nuclear power</a:t>
            </a:r>
            <a:r>
              <a:rPr lang="en-US" sz="3600" b="0" i="0" dirty="0">
                <a:solidFill>
                  <a:schemeClr val="accent6">
                    <a:lumMod val="75000"/>
                  </a:schemeClr>
                </a:solidFill>
                <a:effectLst/>
                <a:latin typeface="Roboto" panose="02000000000000000000" pitchFamily="2" charset="0"/>
              </a:rPr>
              <a:t>. </a:t>
            </a:r>
            <a:br>
              <a:rPr lang="en-US" sz="3600" dirty="0"/>
            </a:br>
            <a:endParaRPr lang="en-US" dirty="0"/>
          </a:p>
        </p:txBody>
      </p:sp>
    </p:spTree>
    <p:extLst>
      <p:ext uri="{BB962C8B-B14F-4D97-AF65-F5344CB8AC3E}">
        <p14:creationId xmlns:p14="http://schemas.microsoft.com/office/powerpoint/2010/main" val="346226421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67D81-CE20-211A-F744-CCCB16E8CDA3}"/>
              </a:ext>
            </a:extLst>
          </p:cNvPr>
          <p:cNvSpPr>
            <a:spLocks noGrp="1"/>
          </p:cNvSpPr>
          <p:nvPr>
            <p:ph type="title"/>
          </p:nvPr>
        </p:nvSpPr>
        <p:spPr>
          <a:xfrm>
            <a:off x="1295402" y="982132"/>
            <a:ext cx="9601196" cy="5322415"/>
          </a:xfrm>
        </p:spPr>
        <p:txBody>
          <a:bodyPr>
            <a:normAutofit/>
          </a:bodyPr>
          <a:lstStyle/>
          <a:p>
            <a:r>
              <a:rPr lang="en-US" dirty="0">
                <a:solidFill>
                  <a:schemeClr val="accent6">
                    <a:lumMod val="75000"/>
                  </a:schemeClr>
                </a:solidFill>
                <a:highlight>
                  <a:srgbClr val="800000"/>
                </a:highlight>
                <a:latin typeface="Freestyle Script" panose="030804020302050B0404" pitchFamily="66" charset="0"/>
              </a:rPr>
              <a:t>WHAT IS TECHNOLOGY?</a:t>
            </a:r>
            <a:br>
              <a:rPr lang="en-US" dirty="0">
                <a:highlight>
                  <a:srgbClr val="800000"/>
                </a:highlight>
              </a:rPr>
            </a:br>
            <a:r>
              <a:rPr lang="en-US" b="0" i="0" dirty="0">
                <a:solidFill>
                  <a:schemeClr val="accent6">
                    <a:lumMod val="75000"/>
                  </a:schemeClr>
                </a:solidFill>
                <a:effectLst/>
                <a:highlight>
                  <a:srgbClr val="FFFFFF"/>
                </a:highlight>
                <a:latin typeface="Freestyle Script" panose="030804020302050B0404" pitchFamily="66" charset="0"/>
              </a:rPr>
              <a:t>The definition of technology is </a:t>
            </a:r>
            <a:r>
              <a:rPr lang="en-US" b="0" i="0" dirty="0">
                <a:solidFill>
                  <a:schemeClr val="accent6">
                    <a:lumMod val="75000"/>
                  </a:schemeClr>
                </a:solidFill>
                <a:effectLst/>
                <a:highlight>
                  <a:srgbClr val="D3E3FD"/>
                </a:highlight>
                <a:latin typeface="Freestyle Script" panose="030804020302050B0404" pitchFamily="66" charset="0"/>
              </a:rPr>
              <a:t>the application of scientific knowledge for practical purposes or applications</a:t>
            </a:r>
            <a:r>
              <a:rPr lang="en-US" b="0" i="0" dirty="0">
                <a:solidFill>
                  <a:schemeClr val="accent6">
                    <a:lumMod val="75000"/>
                  </a:schemeClr>
                </a:solidFill>
                <a:effectLst/>
                <a:highlight>
                  <a:srgbClr val="FFFFFF"/>
                </a:highlight>
                <a:latin typeface="Freestyle Script" panose="030804020302050B0404" pitchFamily="66" charset="0"/>
              </a:rPr>
              <a:t>. Technology uses scientific principles, and applies them to change the environment in which humans live. Technology can also use scientific principles to advance industry or other human constructions</a:t>
            </a:r>
            <a:r>
              <a:rPr lang="en-US" b="0" i="0" dirty="0">
                <a:solidFill>
                  <a:srgbClr val="4D5156"/>
                </a:solidFill>
                <a:effectLst/>
                <a:highlight>
                  <a:srgbClr val="FFFFFF"/>
                </a:highlight>
                <a:latin typeface="Google Sans"/>
              </a:rPr>
              <a:t>.</a:t>
            </a:r>
            <a:endParaRPr lang="en-US" dirty="0"/>
          </a:p>
        </p:txBody>
      </p:sp>
    </p:spTree>
    <p:extLst>
      <p:ext uri="{BB962C8B-B14F-4D97-AF65-F5344CB8AC3E}">
        <p14:creationId xmlns:p14="http://schemas.microsoft.com/office/powerpoint/2010/main" val="4454090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0008-B2FA-D5E5-381C-FB25F0102932}"/>
              </a:ext>
            </a:extLst>
          </p:cNvPr>
          <p:cNvSpPr>
            <a:spLocks noGrp="1"/>
          </p:cNvSpPr>
          <p:nvPr>
            <p:ph type="title"/>
          </p:nvPr>
        </p:nvSpPr>
        <p:spPr>
          <a:xfrm rot="10800000" flipV="1">
            <a:off x="1295402" y="2285999"/>
            <a:ext cx="9601196" cy="2318085"/>
          </a:xfrm>
        </p:spPr>
        <p:txBody>
          <a:bodyPr>
            <a:normAutofit fontScale="90000"/>
          </a:bodyPr>
          <a:lstStyle/>
          <a:p>
            <a:r>
              <a:rPr lang="en-US" dirty="0">
                <a:solidFill>
                  <a:schemeClr val="accent6">
                    <a:lumMod val="75000"/>
                  </a:schemeClr>
                </a:solidFill>
                <a:highlight>
                  <a:srgbClr val="800000"/>
                </a:highlight>
                <a:latin typeface="Freestyle Script" panose="030804020302050B0404" pitchFamily="66" charset="0"/>
              </a:rPr>
              <a:t>IMPORTANCE OF TECHNULOGY</a:t>
            </a:r>
            <a:br>
              <a:rPr lang="en-US" dirty="0">
                <a:solidFill>
                  <a:schemeClr val="accent6">
                    <a:lumMod val="75000"/>
                  </a:schemeClr>
                </a:solidFill>
                <a:highlight>
                  <a:srgbClr val="800000"/>
                </a:highlight>
              </a:rPr>
            </a:br>
            <a:r>
              <a:rPr lang="en-US" b="0" i="0" dirty="0">
                <a:solidFill>
                  <a:schemeClr val="accent6">
                    <a:lumMod val="75000"/>
                  </a:schemeClr>
                </a:solidFill>
                <a:effectLst/>
                <a:highlight>
                  <a:srgbClr val="FFFFFF"/>
                </a:highlight>
                <a:latin typeface="Freestyle Script" panose="030804020302050B0404" pitchFamily="66" charset="0"/>
              </a:rPr>
              <a:t>Since machines are way faster than humans, certain tasks that may require an incredible amount of manual work and attention to detail can be easily accomplished with the help of technology. Technology also </a:t>
            </a:r>
            <a:r>
              <a:rPr lang="en-US" b="0" i="0" dirty="0">
                <a:solidFill>
                  <a:schemeClr val="accent6">
                    <a:lumMod val="75000"/>
                  </a:schemeClr>
                </a:solidFill>
                <a:effectLst/>
                <a:highlight>
                  <a:srgbClr val="D3E3FD"/>
                </a:highlight>
                <a:latin typeface="Freestyle Script" panose="030804020302050B0404" pitchFamily="66" charset="0"/>
              </a:rPr>
              <a:t>ensures improved accuracy</a:t>
            </a:r>
            <a:r>
              <a:rPr lang="en-US" b="0" i="0" dirty="0">
                <a:solidFill>
                  <a:schemeClr val="accent6">
                    <a:lumMod val="75000"/>
                  </a:schemeClr>
                </a:solidFill>
                <a:effectLst/>
                <a:highlight>
                  <a:srgbClr val="FFFFFF"/>
                </a:highlight>
                <a:latin typeface="Freestyle Script" panose="030804020302050B0404" pitchFamily="66" charset="0"/>
              </a:rPr>
              <a:t>. Further, the use of technology in certain areas can also help save significant costs.</a:t>
            </a:r>
            <a:endParaRPr lang="en-US" dirty="0">
              <a:solidFill>
                <a:schemeClr val="accent6">
                  <a:lumMod val="75000"/>
                </a:schemeClr>
              </a:solidFill>
              <a:highlight>
                <a:srgbClr val="800000"/>
              </a:highlight>
              <a:latin typeface="Freestyle Script" panose="030804020302050B0404" pitchFamily="66" charset="0"/>
            </a:endParaRPr>
          </a:p>
        </p:txBody>
      </p:sp>
    </p:spTree>
    <p:extLst>
      <p:ext uri="{BB962C8B-B14F-4D97-AF65-F5344CB8AC3E}">
        <p14:creationId xmlns:p14="http://schemas.microsoft.com/office/powerpoint/2010/main" val="14871528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3CBC-E8BD-C090-36A9-2926E252A1E2}"/>
              </a:ext>
            </a:extLst>
          </p:cNvPr>
          <p:cNvSpPr>
            <a:spLocks noGrp="1"/>
          </p:cNvSpPr>
          <p:nvPr>
            <p:ph type="title"/>
          </p:nvPr>
        </p:nvSpPr>
        <p:spPr>
          <a:xfrm>
            <a:off x="1167065" y="864045"/>
            <a:ext cx="9601196" cy="5129910"/>
          </a:xfrm>
        </p:spPr>
        <p:txBody>
          <a:bodyPr>
            <a:normAutofit/>
          </a:bodyPr>
          <a:lstStyle/>
          <a:p>
            <a:r>
              <a:rPr lang="en-US" dirty="0">
                <a:solidFill>
                  <a:schemeClr val="accent6">
                    <a:lumMod val="75000"/>
                  </a:schemeClr>
                </a:solidFill>
                <a:highlight>
                  <a:srgbClr val="800000"/>
                </a:highlight>
                <a:latin typeface="Freestyle Script" panose="030804020302050B0404" pitchFamily="66" charset="0"/>
              </a:rPr>
              <a:t>NEED OF TECHNOLOGY</a:t>
            </a:r>
            <a:br>
              <a:rPr lang="en-US" dirty="0">
                <a:solidFill>
                  <a:schemeClr val="accent6">
                    <a:lumMod val="75000"/>
                  </a:schemeClr>
                </a:solidFill>
              </a:rPr>
            </a:br>
            <a:r>
              <a:rPr lang="en-US" b="0" i="0" dirty="0">
                <a:solidFill>
                  <a:schemeClr val="accent6">
                    <a:lumMod val="75000"/>
                  </a:schemeClr>
                </a:solidFill>
                <a:effectLst/>
                <a:highlight>
                  <a:srgbClr val="FFFFFF"/>
                </a:highlight>
                <a:latin typeface="Freestyle Script" panose="030804020302050B0404" pitchFamily="66" charset="0"/>
              </a:rPr>
              <a:t>Since machines are way faster than humans, certain tasks that may require an incredible amount of manual work and attention to detail can be easily accomplished with the help of technology. Technology also </a:t>
            </a:r>
            <a:r>
              <a:rPr lang="en-US" b="0" i="0" dirty="0">
                <a:solidFill>
                  <a:schemeClr val="accent6">
                    <a:lumMod val="75000"/>
                  </a:schemeClr>
                </a:solidFill>
                <a:effectLst/>
                <a:latin typeface="Freestyle Script" panose="030804020302050B0404" pitchFamily="66" charset="0"/>
              </a:rPr>
              <a:t>ensures improved accuracy</a:t>
            </a:r>
            <a:r>
              <a:rPr lang="en-US" b="0" i="0" dirty="0">
                <a:solidFill>
                  <a:schemeClr val="accent6">
                    <a:lumMod val="75000"/>
                  </a:schemeClr>
                </a:solidFill>
                <a:effectLst/>
                <a:highlight>
                  <a:srgbClr val="FFFFFF"/>
                </a:highlight>
                <a:latin typeface="Freestyle Script" panose="030804020302050B0404" pitchFamily="66" charset="0"/>
              </a:rPr>
              <a:t>. Further, the use of technology in certain areas can also help save significant costs</a:t>
            </a:r>
            <a:r>
              <a:rPr lang="en-US" b="0" i="0" dirty="0">
                <a:solidFill>
                  <a:srgbClr val="202124"/>
                </a:solidFill>
                <a:effectLst/>
                <a:highlight>
                  <a:srgbClr val="FFFFFF"/>
                </a:highlight>
                <a:latin typeface="Google Sans"/>
              </a:rPr>
              <a:t>.</a:t>
            </a:r>
            <a:endParaRPr lang="en-US" dirty="0"/>
          </a:p>
        </p:txBody>
      </p:sp>
    </p:spTree>
    <p:extLst>
      <p:ext uri="{BB962C8B-B14F-4D97-AF65-F5344CB8AC3E}">
        <p14:creationId xmlns:p14="http://schemas.microsoft.com/office/powerpoint/2010/main" val="2019906010"/>
      </p:ext>
    </p:extLst>
  </p:cSld>
  <p:clrMapOvr>
    <a:masterClrMapping/>
  </p:clrMapOvr>
  <p:transition spd="slow">
    <p:push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22</TotalTime>
  <Words>286</Words>
  <Application>Microsoft Office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Algerian</vt:lpstr>
      <vt:lpstr>Arial</vt:lpstr>
      <vt:lpstr>Freestyle Script</vt:lpstr>
      <vt:lpstr>Garamond</vt:lpstr>
      <vt:lpstr>Google Sans</vt:lpstr>
      <vt:lpstr>Roboto</vt:lpstr>
      <vt:lpstr>Organic</vt:lpstr>
      <vt:lpstr>NATIONAL TECHNOLOGY DAY</vt:lpstr>
      <vt:lpstr>INTRODUCTION As we have seen above that on 11 May 1998 nuclear test was held in Pokhran and based on these tremendous achievements of the scientists, engineers, etc., Atal Bihari Vajpayee declared 11 May as National Technology Day.</vt:lpstr>
      <vt:lpstr>WHY DO WE CELEBRATE NATIONAL TECHNOLOGY  DAY Every year, on May 11, India celebrates National Technology Day. The day honours the successful nuclear test conducted at Pokhran on May 11 and May 13, 1998. These tests, collectively known as "Operation Shakti," marked a significant milestone in India's technological and scientific capabilities and established the country as a nuclear power.  </vt:lpstr>
      <vt:lpstr>WHAT IS TECHNOLOGY? The definition of technology is the application of scientific knowledge for practical purposes or applications. Technology uses scientific principles, and applies them to change the environment in which humans live. Technology can also use scientific principles to advance industry or other human constructions.</vt:lpstr>
      <vt:lpstr>IMPORTANCE OF TECHNULOGY Since machines are way faster than humans, certain tasks that may require an incredible amount of manual work and attention to detail can be easily accomplished with the help of technology. Technology also ensures improved accuracy. Further, the use of technology in certain areas can also help save significant costs.</vt:lpstr>
      <vt:lpstr>NEED OF TECHNOLOGY Since machines are way faster than humans, certain tasks that may require an incredible amount of manual work and attention to detail can be easily accomplished with the help of technology. Technology also ensures improved accuracy. Further, the use of technology in certain areas can also help save significant costs.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TECHNOLOGY DAY</dc:title>
  <dc:creator>Windows User</dc:creator>
  <cp:lastModifiedBy>Windows User</cp:lastModifiedBy>
  <cp:revision>1</cp:revision>
  <dcterms:created xsi:type="dcterms:W3CDTF">2024-05-23T12:05:36Z</dcterms:created>
  <dcterms:modified xsi:type="dcterms:W3CDTF">2024-05-23T12:27:48Z</dcterms:modified>
</cp:coreProperties>
</file>