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8" r:id="rId2"/>
    <p:sldId id="293" r:id="rId3"/>
    <p:sldId id="270" r:id="rId4"/>
    <p:sldId id="271" r:id="rId5"/>
    <p:sldId id="273" r:id="rId6"/>
    <p:sldId id="283" r:id="rId7"/>
    <p:sldId id="274" r:id="rId8"/>
    <p:sldId id="284" r:id="rId9"/>
    <p:sldId id="285" r:id="rId10"/>
    <p:sldId id="286" r:id="rId11"/>
    <p:sldId id="287" r:id="rId12"/>
    <p:sldId id="289" r:id="rId13"/>
    <p:sldId id="288" r:id="rId14"/>
    <p:sldId id="290" r:id="rId15"/>
    <p:sldId id="292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66105" autoAdjust="0"/>
  </p:normalViewPr>
  <p:slideViewPr>
    <p:cSldViewPr snapToGrid="0">
      <p:cViewPr varScale="1">
        <p:scale>
          <a:sx n="90" d="100"/>
          <a:sy n="90" d="100"/>
        </p:scale>
        <p:origin x="224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F5E6E-8B88-4C78-9746-DD706F453169}" type="datetimeFigureOut">
              <a:rPr lang="zh-TW" altLang="en-US" smtClean="0"/>
              <a:t>2023/7/18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44D04-508A-4843-8ACD-FF787F42BA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6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8364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67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175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6762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811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337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436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868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434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448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605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114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483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5479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949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704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3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5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9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6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0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7/18/23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7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7/18/23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7/18/23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3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6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9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147D0-52FD-49FE-B3EE-32F3907AA3BA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2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owardsdatascience.com/a-basic-introduction-to-separable-convolutions-b99ec3102728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0" y="1264151"/>
            <a:ext cx="12192000" cy="1470025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EEG classification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>
          <a:xfrm>
            <a:off x="2207568" y="4101153"/>
            <a:ext cx="7776864" cy="175260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Department of Computer Science, NYCU</a:t>
            </a:r>
          </a:p>
          <a:p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   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石偉辛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0354975-08FD-9047-BD1D-1F8809B3DF56}"/>
              </a:ext>
            </a:extLst>
          </p:cNvPr>
          <p:cNvSpPr txBox="1"/>
          <p:nvPr/>
        </p:nvSpPr>
        <p:spPr>
          <a:xfrm>
            <a:off x="1616765" y="32467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6004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Model - Activation Functions</a:t>
            </a: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460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the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PyTorch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framework, it is easy to implement the activation function. </a:t>
            </a:r>
          </a:p>
        </p:txBody>
      </p:sp>
      <p:pic>
        <p:nvPicPr>
          <p:cNvPr id="5" name="圖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62354" y="3502611"/>
            <a:ext cx="2534285" cy="105936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220" y="2104758"/>
            <a:ext cx="7468830" cy="385506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90720" y="3444241"/>
            <a:ext cx="1686560" cy="18796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4495800" y="4607561"/>
            <a:ext cx="1686560" cy="18796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28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 Parameters</a:t>
            </a: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3622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Batch size= 64        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Learning rate = 1e-2        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Epochs = 150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Optimizer: Adam      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Loss function: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torch.nn.CrossEntropyLoss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You can adjust the hyper-parameters according to your own ideas.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you use “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nn.CrossEntropyLoss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”, don’t add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softmax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after final fc layer.</a:t>
            </a:r>
          </a:p>
        </p:txBody>
      </p:sp>
    </p:spTree>
    <p:extLst>
      <p:ext uri="{BB962C8B-B14F-4D97-AF65-F5344CB8AC3E}">
        <p14:creationId xmlns:p14="http://schemas.microsoft.com/office/powerpoint/2010/main" val="392852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Comparison</a:t>
            </a: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1251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You have to show the highest accuracy (not loss) of two architectures with three kinds of activation functions.</a:t>
            </a:r>
            <a:endParaRPr lang="en-US" altLang="zh-TW" sz="2400" i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n-US" altLang="zh-TW" sz="2400" i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04810"/>
              </p:ext>
            </p:extLst>
          </p:nvPr>
        </p:nvGraphicFramePr>
        <p:xfrm>
          <a:off x="2326640" y="2785477"/>
          <a:ext cx="7624008" cy="26602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002">
                  <a:extLst>
                    <a:ext uri="{9D8B030D-6E8A-4147-A177-3AD203B41FA5}">
                      <a16:colId xmlns:a16="http://schemas.microsoft.com/office/drawing/2014/main" val="4201804633"/>
                    </a:ext>
                  </a:extLst>
                </a:gridCol>
                <a:gridCol w="1906002">
                  <a:extLst>
                    <a:ext uri="{9D8B030D-6E8A-4147-A177-3AD203B41FA5}">
                      <a16:colId xmlns:a16="http://schemas.microsoft.com/office/drawing/2014/main" val="1538334389"/>
                    </a:ext>
                  </a:extLst>
                </a:gridCol>
                <a:gridCol w="1906002">
                  <a:extLst>
                    <a:ext uri="{9D8B030D-6E8A-4147-A177-3AD203B41FA5}">
                      <a16:colId xmlns:a16="http://schemas.microsoft.com/office/drawing/2014/main" val="1378610397"/>
                    </a:ext>
                  </a:extLst>
                </a:gridCol>
                <a:gridCol w="1906002">
                  <a:extLst>
                    <a:ext uri="{9D8B030D-6E8A-4147-A177-3AD203B41FA5}">
                      <a16:colId xmlns:a16="http://schemas.microsoft.com/office/drawing/2014/main" val="1103698893"/>
                    </a:ext>
                  </a:extLst>
                </a:gridCol>
              </a:tblGrid>
              <a:tr h="88676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ReLU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Leaky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ReLU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3844982"/>
                  </a:ext>
                </a:extLst>
              </a:tr>
              <a:tr h="886761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EEGNet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85.33%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84.63%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82.93%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1805726"/>
                  </a:ext>
                </a:extLst>
              </a:tr>
              <a:tr h="88676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DeepConvNet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82.75%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86.33%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85.73%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6867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896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Comparison</a:t>
            </a: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1673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visualize the accuracy trend, you need to plot each epoch accuracy (not loss) during training phase and testing phase.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this part, you can use the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matplotlib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library to draw the graph. </a:t>
            </a:r>
            <a:endParaRPr lang="en-US" altLang="zh-TW" sz="2400" i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n-US" altLang="zh-TW" sz="2400" i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60" y="2688058"/>
            <a:ext cx="6004560" cy="40375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8689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Spec(40%) 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64393B6-514C-1F22-4877-8AA3D837B26E}"/>
              </a:ext>
            </a:extLst>
          </p:cNvPr>
          <p:cNvSpPr txBox="1"/>
          <p:nvPr/>
        </p:nvSpPr>
        <p:spPr>
          <a:xfrm>
            <a:off x="2550459" y="1185649"/>
            <a:ext cx="7628964" cy="5378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spcBef>
                <a:spcPts val="995"/>
              </a:spcBef>
              <a:spcAft>
                <a:spcPts val="0"/>
              </a:spcAft>
              <a:buSzPts val="1300"/>
              <a:buFont typeface="Times New Roman" panose="02020603050405020304" pitchFamily="18" charset="0"/>
              <a:buAutoNum type="arabicPeriod"/>
              <a:tabLst>
                <a:tab pos="546100" algn="l"/>
              </a:tabLst>
            </a:pPr>
            <a:r>
              <a:rPr lang="en-US" altLang="zh-TW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altLang="zh-TW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(10%)</a:t>
            </a:r>
            <a:endParaRPr lang="zh-TW" altLang="zh-TW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305"/>
              </a:spcBef>
              <a:buSzPts val="1300"/>
              <a:buFont typeface="Times New Roman" panose="02020603050405020304" pitchFamily="18" charset="0"/>
              <a:buAutoNum type="arabicPeriod"/>
              <a:tabLst>
                <a:tab pos="546100" algn="l"/>
              </a:tabLst>
            </a:pPr>
            <a:r>
              <a:rPr lang="en-US" altLang="zh-TW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r>
              <a:rPr lang="en-US" altLang="zh-TW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altLang="zh-TW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en-US" altLang="zh-TW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(30%)</a:t>
            </a:r>
            <a:endParaRPr lang="zh-TW" altLang="zh-TW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spcBef>
                <a:spcPts val="305"/>
              </a:spcBef>
              <a:buSzPts val="1300"/>
              <a:buFont typeface="Times New Roman" panose="02020603050405020304" pitchFamily="18" charset="0"/>
              <a:buAutoNum type="alphaUcPeriod"/>
              <a:tabLst>
                <a:tab pos="884555" algn="l"/>
              </a:tabLst>
            </a:pPr>
            <a:r>
              <a:rPr lang="en-US" altLang="zh-TW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zh-TW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detail</a:t>
            </a:r>
            <a:r>
              <a:rPr lang="en-US" altLang="zh-TW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TW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your model</a:t>
            </a:r>
            <a:endParaRPr lang="zh-TW" altLang="zh-TW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0" lvl="3" indent="-342900">
              <a:spcBef>
                <a:spcPts val="305"/>
              </a:spcBef>
              <a:buSzPts val="1300"/>
              <a:buFont typeface="Wingdings" panose="05000000000000000000" pitchFamily="2" charset="2"/>
              <a:buChar char=""/>
              <a:tabLst>
                <a:tab pos="990600" algn="l"/>
                <a:tab pos="991235" algn="l"/>
              </a:tabLst>
            </a:pPr>
            <a:r>
              <a:rPr lang="en-US" altLang="zh-TW" dirty="0" err="1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EEGNet</a:t>
            </a:r>
            <a:endParaRPr lang="zh-TW" altLang="zh-TW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1714500" lvl="3" indent="-342900">
              <a:spcBef>
                <a:spcPts val="305"/>
              </a:spcBef>
              <a:buSzPts val="1300"/>
              <a:buFont typeface="Wingdings" panose="05000000000000000000" pitchFamily="2" charset="2"/>
              <a:buChar char=""/>
              <a:tabLst>
                <a:tab pos="990600" algn="l"/>
                <a:tab pos="991235" algn="l"/>
              </a:tabLst>
            </a:pPr>
            <a:r>
              <a:rPr lang="en-US" altLang="zh-TW" dirty="0" err="1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DeepConvNet</a:t>
            </a:r>
            <a:endParaRPr lang="zh-TW" altLang="zh-TW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1143000" lvl="2" indent="-228600">
              <a:spcBef>
                <a:spcPts val="305"/>
              </a:spcBef>
              <a:buSzPts val="1300"/>
              <a:buFont typeface="Times New Roman" panose="02020603050405020304" pitchFamily="18" charset="0"/>
              <a:buAutoNum type="alphaUcPeriod"/>
              <a:tabLst>
                <a:tab pos="878205" algn="l"/>
              </a:tabLst>
            </a:pPr>
            <a:r>
              <a:rPr lang="en-US" altLang="zh-TW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Explain</a:t>
            </a:r>
            <a:r>
              <a:rPr lang="en-US" altLang="zh-TW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zh-TW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  <a:r>
              <a:rPr lang="en-US" altLang="zh-TW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altLang="zh-TW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Leaky</a:t>
            </a:r>
            <a:r>
              <a:rPr lang="en-US" altLang="zh-TW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altLang="zh-TW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ELU)</a:t>
            </a:r>
            <a:endParaRPr lang="zh-TW" altLang="zh-TW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305"/>
              </a:spcBef>
              <a:buSzPts val="1300"/>
              <a:buFont typeface="Times New Roman" panose="02020603050405020304" pitchFamily="18" charset="0"/>
              <a:buAutoNum type="arabicPeriod"/>
              <a:tabLst>
                <a:tab pos="546100" algn="l"/>
              </a:tabLst>
            </a:pPr>
            <a:r>
              <a:rPr lang="en-US" altLang="zh-TW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Experimental</a:t>
            </a:r>
            <a:r>
              <a:rPr lang="en-US" altLang="zh-TW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US" altLang="zh-TW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(15%)</a:t>
            </a:r>
            <a:endParaRPr lang="zh-TW" altLang="zh-TW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spcBef>
                <a:spcPts val="310"/>
              </a:spcBef>
              <a:spcAft>
                <a:spcPts val="0"/>
              </a:spcAft>
              <a:buSzPts val="1300"/>
              <a:buFont typeface="Times New Roman" panose="02020603050405020304" pitchFamily="18" charset="0"/>
              <a:buAutoNum type="alphaUcPeriod"/>
              <a:tabLst>
                <a:tab pos="884555" algn="l"/>
              </a:tabLst>
            </a:pPr>
            <a:r>
              <a:rPr lang="en-US" altLang="zh-TW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highest testing</a:t>
            </a:r>
            <a:r>
              <a:rPr lang="en-US" altLang="zh-TW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  <a:p>
            <a:pPr marL="1657350" lvl="3" indent="-285750">
              <a:spcBef>
                <a:spcPts val="310"/>
              </a:spcBef>
              <a:buSzPts val="1300"/>
              <a:buFont typeface="Wingdings" panose="05000000000000000000" pitchFamily="2" charset="2"/>
              <a:buChar char="u"/>
              <a:tabLst>
                <a:tab pos="884555" algn="l"/>
              </a:tabLst>
            </a:pPr>
            <a:r>
              <a:rPr lang="en-US" altLang="zh-TW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Screenshot with two models</a:t>
            </a:r>
            <a:endParaRPr lang="en-US" altLang="zh-TW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spcBef>
                <a:spcPts val="310"/>
              </a:spcBef>
              <a:spcAft>
                <a:spcPts val="0"/>
              </a:spcAft>
              <a:buSzPts val="1300"/>
              <a:buFont typeface="Times New Roman" panose="02020603050405020304" pitchFamily="18" charset="0"/>
              <a:buAutoNum type="alphaUcPeriod"/>
              <a:tabLst>
                <a:tab pos="884555" algn="l"/>
              </a:tabLst>
            </a:pPr>
            <a:r>
              <a:rPr lang="en-US" altLang="zh-TW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Coparison</a:t>
            </a:r>
            <a:r>
              <a:rPr lang="en-US" altLang="zh-TW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figures</a:t>
            </a:r>
          </a:p>
          <a:p>
            <a:pPr marL="1714500" lvl="3" indent="-342900">
              <a:spcBef>
                <a:spcPts val="305"/>
              </a:spcBef>
              <a:buSzPts val="1300"/>
              <a:buFont typeface="Wingdings" panose="05000000000000000000" pitchFamily="2" charset="2"/>
              <a:buChar char=""/>
              <a:tabLst>
                <a:tab pos="990600" algn="l"/>
                <a:tab pos="991235" algn="l"/>
              </a:tabLst>
            </a:pPr>
            <a:r>
              <a:rPr lang="en-US" altLang="zh-TW" dirty="0" err="1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EEGNet</a:t>
            </a:r>
            <a:endParaRPr lang="zh-TW" altLang="zh-TW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1714500" lvl="3" indent="-342900">
              <a:spcBef>
                <a:spcPts val="305"/>
              </a:spcBef>
              <a:buSzPts val="1300"/>
              <a:buFont typeface="Wingdings" panose="05000000000000000000" pitchFamily="2" charset="2"/>
              <a:buChar char=""/>
              <a:tabLst>
                <a:tab pos="990600" algn="l"/>
                <a:tab pos="991235" algn="l"/>
              </a:tabLst>
            </a:pPr>
            <a:r>
              <a:rPr lang="en-US" altLang="zh-TW" dirty="0" err="1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DeepConvNet</a:t>
            </a:r>
            <a:endParaRPr lang="zh-TW" altLang="zh-TW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305"/>
              </a:spcBef>
              <a:buSzPts val="1300"/>
              <a:buFont typeface="Times New Roman" panose="02020603050405020304" pitchFamily="18" charset="0"/>
              <a:buAutoNum type="arabicPeriod"/>
              <a:tabLst>
                <a:tab pos="546100" algn="l"/>
              </a:tabLst>
            </a:pPr>
            <a:r>
              <a:rPr lang="en-US" altLang="zh-TW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r>
              <a:rPr lang="en-US" altLang="zh-TW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45</a:t>
            </a:r>
            <a:r>
              <a:rPr lang="en-US" altLang="zh-TW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%)</a:t>
            </a:r>
            <a:endParaRPr lang="zh-TW" altLang="zh-TW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spcBef>
                <a:spcPts val="305"/>
              </a:spcBef>
              <a:buSzPts val="1300"/>
              <a:buFont typeface="Times New Roman" panose="02020603050405020304" pitchFamily="18" charset="0"/>
              <a:buAutoNum type="alphaUcPeriod"/>
              <a:tabLst>
                <a:tab pos="878205" algn="l"/>
              </a:tabLst>
            </a:pPr>
            <a:r>
              <a:rPr lang="en-US" altLang="zh-TW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Anything you</a:t>
            </a:r>
            <a:r>
              <a:rPr lang="en-US" altLang="zh-TW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want</a:t>
            </a:r>
            <a:r>
              <a:rPr lang="en-US" altLang="zh-TW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zh-TW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  <a:endParaRPr lang="zh-TW" altLang="zh-TW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305"/>
              </a:spcBef>
              <a:buSzPts val="1300"/>
              <a:buFont typeface="Times New Roman" panose="02020603050405020304" pitchFamily="18" charset="0"/>
              <a:buAutoNum type="arabicPeriod"/>
              <a:tabLst>
                <a:tab pos="375920" algn="l"/>
              </a:tabLst>
            </a:pPr>
            <a:r>
              <a:rPr lang="en-US" altLang="zh-TW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Extra(10%)</a:t>
            </a:r>
            <a:endParaRPr lang="zh-TW" altLang="zh-TW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spcBef>
                <a:spcPts val="305"/>
              </a:spcBef>
              <a:buSzPts val="1300"/>
              <a:buFont typeface="Times New Roman" panose="02020603050405020304" pitchFamily="18" charset="0"/>
              <a:buAutoNum type="alphaUcPeriod"/>
              <a:tabLst>
                <a:tab pos="375920" algn="l"/>
              </a:tabLst>
            </a:pPr>
            <a:r>
              <a:rPr lang="en-US" altLang="zh-TW" spc="-5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Implement another classification model </a:t>
            </a:r>
            <a:endParaRPr lang="zh-TW" altLang="zh-TW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3348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15950" y="1315452"/>
            <a:ext cx="11322050" cy="4017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---- </a:t>
            </a: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experimental result (20%) ----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&gt; = 87% = 100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85~87% = 90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80~85% = 80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75~80% = 70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&lt; 75% = 60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-----question--------(40%)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Score: 60% demo score(experimental result +question)+ 40% (report)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P.S If the zip file name or the report spec have format error, it will be penalty (-5). </a:t>
            </a:r>
            <a:endParaRPr lang="en-US" altLang="zh-TW" sz="2400" b="1" i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640F7D1-3094-9F07-3FCD-59CD20991934}"/>
              </a:ext>
            </a:extLst>
          </p:cNvPr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score(60%)</a:t>
            </a:r>
          </a:p>
        </p:txBody>
      </p:sp>
    </p:spTree>
    <p:extLst>
      <p:ext uri="{BB962C8B-B14F-4D97-AF65-F5344CB8AC3E}">
        <p14:creationId xmlns:p14="http://schemas.microsoft.com/office/powerpoint/2010/main" val="3482536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5" name="矩形 4"/>
          <p:cNvSpPr/>
          <p:nvPr/>
        </p:nvSpPr>
        <p:spPr>
          <a:xfrm>
            <a:off x="825500" y="1804085"/>
            <a:ext cx="982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EEGNet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Compact Convolutional Neural Network for EEG-based Brain-Computer Interfaces</a:t>
            </a:r>
          </a:p>
        </p:txBody>
      </p:sp>
    </p:spTree>
    <p:extLst>
      <p:ext uri="{BB962C8B-B14F-4D97-AF65-F5344CB8AC3E}">
        <p14:creationId xmlns:p14="http://schemas.microsoft.com/office/powerpoint/2010/main" val="135339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Rules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950" y="1315452"/>
            <a:ext cx="10960100" cy="516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Important Date 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altLang="zh-TW" sz="2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Report Submission Deadline: 7/27 (Thu)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11:59 a.m.</a:t>
            </a:r>
            <a:endParaRPr lang="en-US" altLang="zh-TW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Demo date:  7/27 (Thu)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in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Report (.pdf)</a:t>
            </a: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(.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Notice:  zip all files in one file and name it like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「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DLP_LAB2_your studentID_name.zip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ex: 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「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DLP_LAB2_311551107_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石偉辛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_.zip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zh-TW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49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Objective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950" y="1315452"/>
            <a:ext cx="10960100" cy="1673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this lab, you will need to implement simple EEG classification models which are 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EEGNet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DeepConvNet[1]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 BCI competition dataset. Additionally, you need to try different kinds of activation function including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『ReLU』,『Leaky 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ReLU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』, 『ELU』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endParaRPr lang="zh-TW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471" y="3092997"/>
            <a:ext cx="4132675" cy="345118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71" y="3092996"/>
            <a:ext cx="6053079" cy="340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3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950" y="1315452"/>
            <a:ext cx="10960100" cy="3780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Implement the 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EEGNet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DeepConvNet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 three kinds of activation function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including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『ReLU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』,『Leaky 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ReLU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』, 『ELU』.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the experiment results, you have to show the highest accuracy (not loss) of two architectures with three kinds of activation functions.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visualize the accuracy trend, you need to plot each epoch accuracy (not loss) during training phase and testing phase.</a:t>
            </a:r>
          </a:p>
        </p:txBody>
      </p:sp>
    </p:spTree>
    <p:extLst>
      <p:ext uri="{BB962C8B-B14F-4D97-AF65-F5344CB8AC3E}">
        <p14:creationId xmlns:p14="http://schemas.microsoft.com/office/powerpoint/2010/main" val="119040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7" name="矩形 6"/>
          <p:cNvSpPr/>
          <p:nvPr/>
        </p:nvSpPr>
        <p:spPr>
          <a:xfrm>
            <a:off x="615950" y="1315452"/>
            <a:ext cx="10960100" cy="1936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BCI Competition III –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IIIb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[2 classes, 2 bipolar EEG channels]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Reference: http://www.bbci.de/competition/iii/desc_IIIb.pdf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105" y="2785477"/>
            <a:ext cx="7822779" cy="344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73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Data</a:t>
            </a:r>
          </a:p>
        </p:txBody>
      </p:sp>
      <p:sp>
        <p:nvSpPr>
          <p:cNvPr id="3" name="矩形 2"/>
          <p:cNvSpPr/>
          <p:nvPr/>
        </p:nvSpPr>
        <p:spPr>
          <a:xfrm>
            <a:off x="615950" y="1315452"/>
            <a:ext cx="10960100" cy="2397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Training data: S4b_train.npz, X11b_train.npz</a:t>
            </a:r>
          </a:p>
          <a:p>
            <a:pPr marL="457200" indent="-4572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Testing data: S4b_test.npz, X11b_test.npz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read the preprocessed data, refer to the “dataloader.py”.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Input: [B, 1, 2, 750]  </a:t>
            </a:r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Output: [B, 2]</a:t>
            </a:r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Ground truth:</a:t>
            </a:r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[B]</a:t>
            </a:r>
          </a:p>
        </p:txBody>
      </p:sp>
      <p:pic>
        <p:nvPicPr>
          <p:cNvPr id="4" name="圖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916472" y="3828464"/>
            <a:ext cx="8576444" cy="27528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83710" y="2869701"/>
            <a:ext cx="15792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B: batch size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680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Model -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EEGNet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330" y="1380490"/>
            <a:ext cx="7165340" cy="409180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235200" y="5786837"/>
            <a:ext cx="9499600" cy="697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  <a:spcAft>
                <a:spcPts val="50"/>
              </a:spcAft>
            </a:pPr>
            <a:r>
              <a:rPr lang="en-US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Reference: </a:t>
            </a:r>
            <a:r>
              <a:rPr lang="en-US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Depthwise</a:t>
            </a:r>
            <a:r>
              <a:rPr lang="en-US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Separable Convolution</a:t>
            </a:r>
            <a:endParaRPr lang="en-US" sz="16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50"/>
              </a:spcAft>
            </a:pPr>
            <a:r>
              <a:rPr lang="en-US" i="1" u="sng" dirty="0">
                <a:solidFill>
                  <a:srgbClr val="0000FF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hlinkClick r:id="rId4"/>
              </a:rPr>
              <a:t>https://towardsdatascience.com/a-basic-introduction-to-separable-convolutions-b99ec3102728</a:t>
            </a:r>
            <a:endParaRPr lang="en-US" sz="16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049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Model -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EEGNet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760" y="1937384"/>
            <a:ext cx="8403306" cy="433739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5950" y="1315452"/>
            <a:ext cx="10960100" cy="522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EEGNet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implementation details</a:t>
            </a:r>
          </a:p>
        </p:txBody>
      </p:sp>
    </p:spTree>
    <p:extLst>
      <p:ext uri="{BB962C8B-B14F-4D97-AF65-F5344CB8AC3E}">
        <p14:creationId xmlns:p14="http://schemas.microsoft.com/office/powerpoint/2010/main" val="3555963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Model - DeepConvNet</a:t>
            </a: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856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You need to implement the DeepConvNet architecture by using the following table, where C = 2, T = 750 and N = 2. 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max norm term is ignorable.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7026215" y="4058770"/>
            <a:ext cx="4549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data has reshaped to [B, 1, C, T]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5AC9D9F-B837-364E-87C9-AB37D661477D}"/>
              </a:ext>
            </a:extLst>
          </p:cNvPr>
          <p:cNvGrpSpPr/>
          <p:nvPr/>
        </p:nvGrpSpPr>
        <p:grpSpPr>
          <a:xfrm>
            <a:off x="1249753" y="2171520"/>
            <a:ext cx="5522278" cy="4574720"/>
            <a:chOff x="1249753" y="2171520"/>
            <a:chExt cx="5522278" cy="4574720"/>
          </a:xfrm>
        </p:grpSpPr>
        <p:pic>
          <p:nvPicPr>
            <p:cNvPr id="7" name="圖片 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249753" y="2171520"/>
              <a:ext cx="5522278" cy="4574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47B5206-8632-6149-A9BB-E5B27C534CA4}"/>
                </a:ext>
              </a:extLst>
            </p:cNvPr>
            <p:cNvSpPr/>
            <p:nvPr/>
          </p:nvSpPr>
          <p:spPr>
            <a:xfrm>
              <a:off x="3671454" y="3740728"/>
              <a:ext cx="138546" cy="1662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rgbClr val="FF0000"/>
                  </a:solidFill>
                </a:rPr>
                <a:t>5</a:t>
              </a:r>
              <a:endParaRPr kumimoji="1"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860C5A6-FB25-A840-BC52-335D9852026C}"/>
                </a:ext>
              </a:extLst>
            </p:cNvPr>
            <p:cNvSpPr/>
            <p:nvPr/>
          </p:nvSpPr>
          <p:spPr>
            <a:xfrm>
              <a:off x="3782292" y="5459421"/>
              <a:ext cx="138546" cy="1662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rgbClr val="FF0000"/>
                  </a:solidFill>
                </a:rPr>
                <a:t>5</a:t>
              </a:r>
              <a:endParaRPr kumimoji="1"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ADEAA38-1CBB-BB47-862B-A69470845FCD}"/>
                </a:ext>
              </a:extLst>
            </p:cNvPr>
            <p:cNvSpPr/>
            <p:nvPr/>
          </p:nvSpPr>
          <p:spPr>
            <a:xfrm>
              <a:off x="3726873" y="4600074"/>
              <a:ext cx="138546" cy="1662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rgbClr val="FF0000"/>
                  </a:solidFill>
                </a:rPr>
                <a:t>5</a:t>
              </a:r>
              <a:endParaRPr kumimoji="1"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364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3665</TotalTime>
  <Words>738</Words>
  <Application>Microsoft Macintosh PowerPoint</Application>
  <PresentationFormat>寬螢幕</PresentationFormat>
  <Paragraphs>118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佈景主題</vt:lpstr>
      <vt:lpstr>Lab 2  EEG classification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BSPLAB</dc:creator>
  <cp:lastModifiedBy>石偉辛</cp:lastModifiedBy>
  <cp:revision>151</cp:revision>
  <dcterms:created xsi:type="dcterms:W3CDTF">2019-01-15T07:06:49Z</dcterms:created>
  <dcterms:modified xsi:type="dcterms:W3CDTF">2023-07-18T03:54:47Z</dcterms:modified>
</cp:coreProperties>
</file>