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aven Pro" panose="020B0604020202020204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7" autoAdjust="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b95de7ac3c_0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b95de7ac3c_0_1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b95de7ac3c_0_2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b95de7ac3c_0_2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b95de7ac3c_0_2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b95de7ac3c_0_2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b95de7ac3c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b95de7ac3c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b95de7ac3c_0_1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b95de7ac3c_0_1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b="1">
                <a:solidFill>
                  <a:schemeClr val="dk1"/>
                </a:solidFill>
              </a:rPr>
              <a:t>Average Number of Transactions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b="1">
                <a:solidFill>
                  <a:schemeClr val="dk1"/>
                </a:solidFill>
              </a:rPr>
              <a:t>We wanted to see how many times our customers have shopped with us.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b95de7ac3c_0_2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g1b95de7ac3c_0_2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b95de7ac3c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b95de7ac3c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b95de7ac3c_0_1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b95de7ac3c_0_1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b95de7ac3c_0_2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b95de7ac3c_0_2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1219201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>
            <a:spLocks noGrp="1"/>
          </p:cNvSpPr>
          <p:nvPr>
            <p:ph type="ctrTitle" hasCustomPrompt="1"/>
          </p:nvPr>
        </p:nvSpPr>
        <p:spPr>
          <a:xfrm>
            <a:off x="5157633" y="1888800"/>
            <a:ext cx="5976900" cy="30804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>
            <a:spLocks noGrp="1"/>
          </p:cNvSpPr>
          <p:nvPr>
            <p:ph type="ctrTitle"/>
          </p:nvPr>
        </p:nvSpPr>
        <p:spPr>
          <a:xfrm>
            <a:off x="4792533" y="1306600"/>
            <a:ext cx="5976900" cy="30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CUSTOMER DEMOGRAPHICS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5125"/>
            <a:ext cx="9477475" cy="52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9"/>
          <p:cNvSpPr txBox="1"/>
          <p:nvPr/>
        </p:nvSpPr>
        <p:spPr>
          <a:xfrm>
            <a:off x="9885525" y="592350"/>
            <a:ext cx="217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latin typeface="Nunito"/>
                <a:ea typeface="Nunito"/>
                <a:cs typeface="Nunito"/>
                <a:sym typeface="Nunito"/>
              </a:rPr>
              <a:t>Insights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9885525" y="1250525"/>
            <a:ext cx="217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The range is between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25%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70%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p29"/>
          <p:cNvSpPr txBox="1"/>
          <p:nvPr/>
        </p:nvSpPr>
        <p:spPr>
          <a:xfrm>
            <a:off x="9885525" y="2093500"/>
            <a:ext cx="2175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Male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customers have the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highest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 rate averaging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65%. Prefer not to answer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is the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lowest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averaging 35%.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9885525" y="3629175"/>
            <a:ext cx="21750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trend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is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similar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for each group,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except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for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2014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2017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Female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Male decreases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while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Prefer not to answer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increases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significantly.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5286050" y="2093500"/>
            <a:ext cx="1150800" cy="2948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6686875" y="2093500"/>
            <a:ext cx="842400" cy="2276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5618000" y="5430075"/>
            <a:ext cx="486900" cy="322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6864625" y="5430075"/>
            <a:ext cx="414600" cy="28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4125"/>
            <a:ext cx="9345824" cy="51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0"/>
          <p:cNvSpPr txBox="1"/>
          <p:nvPr/>
        </p:nvSpPr>
        <p:spPr>
          <a:xfrm>
            <a:off x="9885525" y="592350"/>
            <a:ext cx="217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latin typeface="Nunito"/>
                <a:ea typeface="Nunito"/>
                <a:cs typeface="Nunito"/>
                <a:sym typeface="Nunito"/>
              </a:rPr>
              <a:t>Insights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30"/>
          <p:cNvSpPr txBox="1"/>
          <p:nvPr/>
        </p:nvSpPr>
        <p:spPr>
          <a:xfrm>
            <a:off x="9885525" y="1250525"/>
            <a:ext cx="217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The range is between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45%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75%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p30"/>
          <p:cNvSpPr txBox="1"/>
          <p:nvPr/>
        </p:nvSpPr>
        <p:spPr>
          <a:xfrm>
            <a:off x="9885525" y="2093500"/>
            <a:ext cx="2175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18-24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has the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highest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 rate averaging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70%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55+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 has the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lowest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rate averaging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50%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2" name="Google Shape;442;p30"/>
          <p:cNvSpPr txBox="1"/>
          <p:nvPr/>
        </p:nvSpPr>
        <p:spPr>
          <a:xfrm>
            <a:off x="9885525" y="3629175"/>
            <a:ext cx="2175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Except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for the class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14-17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, the repeat purchase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rate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decreases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as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age increases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3" name="Google Shape;4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34125"/>
            <a:ext cx="9345827" cy="518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4125"/>
            <a:ext cx="9687225" cy="537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Google Shape;347;p21"/>
          <p:cNvCxnSpPr/>
          <p:nvPr/>
        </p:nvCxnSpPr>
        <p:spPr>
          <a:xfrm>
            <a:off x="4065689" y="477749"/>
            <a:ext cx="0" cy="36576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8" name="Google Shape;348;p21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CA" sz="3200">
                <a:solidFill>
                  <a:srgbClr val="FFFFFF"/>
                </a:solidFill>
              </a:rPr>
              <a:t># Customers in Demographic</a:t>
            </a:r>
            <a:endParaRPr/>
          </a:p>
        </p:txBody>
      </p:sp>
      <p:pic>
        <p:nvPicPr>
          <p:cNvPr id="350" name="Google Shape;3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" y="1330251"/>
            <a:ext cx="3425609" cy="195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5729" y="1345219"/>
            <a:ext cx="3433324" cy="19226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21"/>
          <p:cNvCxnSpPr/>
          <p:nvPr/>
        </p:nvCxnSpPr>
        <p:spPr>
          <a:xfrm>
            <a:off x="8153400" y="477749"/>
            <a:ext cx="0" cy="36576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3" name="Google Shape;35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8449725" y="950737"/>
            <a:ext cx="3423916" cy="2756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21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>
            <a:spLocks noGrp="1"/>
          </p:cNvSpPr>
          <p:nvPr>
            <p:ph type="ctrTitle"/>
          </p:nvPr>
        </p:nvSpPr>
        <p:spPr>
          <a:xfrm>
            <a:off x="4792533" y="1306600"/>
            <a:ext cx="5976900" cy="30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AVERAGE TOTAL POINTS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23"/>
          <p:cNvCxnSpPr/>
          <p:nvPr/>
        </p:nvCxnSpPr>
        <p:spPr>
          <a:xfrm>
            <a:off x="4065689" y="477749"/>
            <a:ext cx="0" cy="36576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23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3"/>
          <p:cNvSpPr txBox="1"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CA" sz="3200">
                <a:solidFill>
                  <a:srgbClr val="FFFFFF"/>
                </a:solidFill>
              </a:rPr>
              <a:t>Average Total Points</a:t>
            </a:r>
            <a:endParaRPr/>
          </a:p>
        </p:txBody>
      </p:sp>
      <p:pic>
        <p:nvPicPr>
          <p:cNvPr id="367" name="Google Shape;36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" y="1317626"/>
            <a:ext cx="3425609" cy="197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3444" y="1317626"/>
            <a:ext cx="3398515" cy="1977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23"/>
          <p:cNvCxnSpPr/>
          <p:nvPr/>
        </p:nvCxnSpPr>
        <p:spPr>
          <a:xfrm>
            <a:off x="8153400" y="477749"/>
            <a:ext cx="0" cy="36576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0" name="Google Shape;37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9640" y="1317626"/>
            <a:ext cx="3353717" cy="1977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23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 txBox="1">
            <a:spLocks noGrp="1"/>
          </p:cNvSpPr>
          <p:nvPr>
            <p:ph type="ctrTitle"/>
          </p:nvPr>
        </p:nvSpPr>
        <p:spPr>
          <a:xfrm>
            <a:off x="4792533" y="1306600"/>
            <a:ext cx="5976900" cy="30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AVERAGE NUMBER OF TRANSACTIONS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25"/>
          <p:cNvCxnSpPr/>
          <p:nvPr/>
        </p:nvCxnSpPr>
        <p:spPr>
          <a:xfrm>
            <a:off x="4065689" y="477749"/>
            <a:ext cx="0" cy="36576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2" name="Google Shape;382;p25"/>
          <p:cNvSpPr/>
          <p:nvPr/>
        </p:nvSpPr>
        <p:spPr>
          <a:xfrm>
            <a:off x="378068" y="4633546"/>
            <a:ext cx="11438700" cy="1844400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title"/>
          </p:nvPr>
        </p:nvSpPr>
        <p:spPr>
          <a:xfrm>
            <a:off x="527538" y="4756638"/>
            <a:ext cx="111399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CA" sz="3200">
                <a:solidFill>
                  <a:srgbClr val="FFFFFF"/>
                </a:solidFill>
              </a:rPr>
              <a:t>Average Number of Transactions</a:t>
            </a:r>
            <a:endParaRPr/>
          </a:p>
        </p:txBody>
      </p:sp>
      <p:cxnSp>
        <p:nvCxnSpPr>
          <p:cNvPr id="384" name="Google Shape;384;p25"/>
          <p:cNvCxnSpPr/>
          <p:nvPr/>
        </p:nvCxnSpPr>
        <p:spPr>
          <a:xfrm>
            <a:off x="8153400" y="477749"/>
            <a:ext cx="0" cy="36576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5" name="Google Shape;385;p25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6" name="Google Shape;3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5" y="1317625"/>
            <a:ext cx="3863725" cy="23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249" y="1317625"/>
            <a:ext cx="3786624" cy="2346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4575" y="1317625"/>
            <a:ext cx="3863725" cy="239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 txBox="1">
            <a:spLocks noGrp="1"/>
          </p:cNvSpPr>
          <p:nvPr>
            <p:ph type="ctrTitle"/>
          </p:nvPr>
        </p:nvSpPr>
        <p:spPr>
          <a:xfrm>
            <a:off x="4881333" y="142225"/>
            <a:ext cx="5976900" cy="30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REPEAT PURCHASE RATE</a:t>
            </a:r>
            <a:endParaRPr/>
          </a:p>
        </p:txBody>
      </p:sp>
      <p:pic>
        <p:nvPicPr>
          <p:cNvPr id="397" name="Google Shape;3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175" y="818350"/>
            <a:ext cx="1972150" cy="14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6"/>
          <p:cNvSpPr txBox="1">
            <a:spLocks noGrp="1"/>
          </p:cNvSpPr>
          <p:nvPr>
            <p:ph type="body" idx="4294967295"/>
          </p:nvPr>
        </p:nvSpPr>
        <p:spPr>
          <a:xfrm>
            <a:off x="4045175" y="2645675"/>
            <a:ext cx="7993200" cy="96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3100" i="1" dirty="0">
                <a:solidFill>
                  <a:schemeClr val="lt1"/>
                </a:solidFill>
              </a:rPr>
              <a:t>Percentage of customers who made a purchase more than once in a given period.</a:t>
            </a:r>
            <a:endParaRPr sz="4800" i="1" dirty="0">
              <a:solidFill>
                <a:schemeClr val="lt1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body" idx="4294967295"/>
          </p:nvPr>
        </p:nvSpPr>
        <p:spPr>
          <a:xfrm>
            <a:off x="4706300" y="3858250"/>
            <a:ext cx="5418000" cy="220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CA" sz="1607" i="1">
                <a:solidFill>
                  <a:schemeClr val="lt1"/>
                </a:solidFill>
              </a:rPr>
              <a:t>As an example;</a:t>
            </a:r>
            <a:endParaRPr sz="1607" i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358"/>
              <a:buNone/>
            </a:pPr>
            <a:r>
              <a:rPr lang="en-CA" sz="1607" i="1">
                <a:solidFill>
                  <a:schemeClr val="lt1"/>
                </a:solidFill>
              </a:rPr>
              <a:t>2000 total customers</a:t>
            </a:r>
            <a:endParaRPr sz="1607" i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358"/>
              <a:buNone/>
            </a:pPr>
            <a:r>
              <a:rPr lang="en-CA" sz="1607" i="1">
                <a:solidFill>
                  <a:schemeClr val="lt1"/>
                </a:solidFill>
              </a:rPr>
              <a:t>650 made two or more purchases during 2022</a:t>
            </a:r>
            <a:endParaRPr sz="1607" i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358"/>
              <a:buNone/>
            </a:pPr>
            <a:endParaRPr sz="1607" i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358"/>
              <a:buNone/>
            </a:pPr>
            <a:r>
              <a:rPr lang="en-CA" sz="1607" i="1">
                <a:solidFill>
                  <a:schemeClr val="lt1"/>
                </a:solidFill>
              </a:rPr>
              <a:t>Repeat Purchase Rate = (650/2000) x 100 = 32.5%</a:t>
            </a:r>
            <a:endParaRPr sz="1607" i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358"/>
              <a:buNone/>
            </a:pPr>
            <a:endParaRPr sz="1607" i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7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900"/>
            <a:ext cx="9609099" cy="53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8"/>
          <p:cNvSpPr txBox="1"/>
          <p:nvPr/>
        </p:nvSpPr>
        <p:spPr>
          <a:xfrm>
            <a:off x="9885525" y="1250525"/>
            <a:ext cx="217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The range is between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45%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90%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28"/>
          <p:cNvSpPr txBox="1"/>
          <p:nvPr/>
        </p:nvSpPr>
        <p:spPr>
          <a:xfrm>
            <a:off x="9885525" y="592350"/>
            <a:ext cx="217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latin typeface="Nunito"/>
                <a:ea typeface="Nunito"/>
                <a:cs typeface="Nunito"/>
                <a:sym typeface="Nunito"/>
              </a:rPr>
              <a:t>Insights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9885525" y="2093500"/>
            <a:ext cx="2175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PE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 has the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highest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 overall rate. The lowest overall rates are in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MB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QC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3" name="Google Shape;4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5900"/>
            <a:ext cx="9609112" cy="53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8"/>
          <p:cNvSpPr txBox="1"/>
          <p:nvPr/>
        </p:nvSpPr>
        <p:spPr>
          <a:xfrm>
            <a:off x="3554025" y="1553225"/>
            <a:ext cx="63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90%</a:t>
            </a:r>
            <a:endParaRPr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9885525" y="3398175"/>
            <a:ext cx="2175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The rate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peaked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during 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2008 and started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falling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 gradually to the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same level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 back to the start of </a:t>
            </a:r>
            <a:r>
              <a:rPr lang="en-CA" sz="1500" b="1">
                <a:latin typeface="Nunito"/>
                <a:ea typeface="Nunito"/>
                <a:cs typeface="Nunito"/>
                <a:sym typeface="Nunito"/>
              </a:rPr>
              <a:t>2001</a:t>
            </a:r>
            <a:r>
              <a:rPr lang="en-CA" sz="1500">
                <a:latin typeface="Nunito"/>
                <a:ea typeface="Nunito"/>
                <a:cs typeface="Nunito"/>
                <a:sym typeface="Nunito"/>
              </a:rPr>
              <a:t>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6" name="Google Shape;41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3900"/>
            <a:ext cx="9609099" cy="533275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8"/>
          <p:cNvSpPr/>
          <p:nvPr/>
        </p:nvSpPr>
        <p:spPr>
          <a:xfrm>
            <a:off x="2895900" y="1620850"/>
            <a:ext cx="1171500" cy="30522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3224975" y="5324250"/>
            <a:ext cx="486900" cy="3225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381725" y="3464950"/>
            <a:ext cx="415500" cy="1208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8998050" y="3201700"/>
            <a:ext cx="486900" cy="1392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Maven Pro</vt:lpstr>
      <vt:lpstr>Nunito</vt:lpstr>
      <vt:lpstr>Arial</vt:lpstr>
      <vt:lpstr>Calibri</vt:lpstr>
      <vt:lpstr>Momentum</vt:lpstr>
      <vt:lpstr>CUSTOMER DEMOGRAPHICS</vt:lpstr>
      <vt:lpstr># Customers in Demographic</vt:lpstr>
      <vt:lpstr>AVERAGE TOTAL POINTS</vt:lpstr>
      <vt:lpstr>Average Total Points</vt:lpstr>
      <vt:lpstr>AVERAGE NUMBER OF TRANSACTIONS</vt:lpstr>
      <vt:lpstr>Average Number of Transactions</vt:lpstr>
      <vt:lpstr>REPEAT PURCHASE RATE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DEMOGRAPHICS</dc:title>
  <cp:lastModifiedBy>kerem</cp:lastModifiedBy>
  <cp:revision>1</cp:revision>
  <dcterms:modified xsi:type="dcterms:W3CDTF">2023-07-05T23:43:05Z</dcterms:modified>
</cp:coreProperties>
</file>