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0DC07-F35E-55E3-BBD9-9ECD1BDB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B2DDD-A47D-CE74-A753-DD036AF8F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786A1-FCFE-ECB9-D592-CFECDA49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8A9BE-4D9B-2A2A-57E5-138236AD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3DB0C-9352-FF5C-E6C2-A4EDDBD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3BB1E-9BC8-9544-AEFD-F268E34A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E88D49-B220-2A5E-554B-419EBFE2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79AD4-E6B9-61FE-3BCC-1F7483F8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30AEF-EB99-AF68-E0E1-2D3EB8C6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842A8-95AB-8820-A2C9-EADD7B74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3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64B8E2-4346-0851-2753-86756A6F4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86D69-A858-E23E-0E2C-1B1E95E5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FC54A-54B0-FB47-7AB6-00B324E8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59ACB-A807-4D26-7B0E-96A39AAA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1401E-B3C1-E43B-8CF0-46253A16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96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A67C5-8340-892A-0234-86AAE62C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CD5E7-39B6-7A36-2A01-54D80BDF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57D0-B230-EC8A-1F03-58EDBCB8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B9D99-4AE6-C157-A7BF-6F033882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2D67BE-021E-E7D8-36CE-4821547C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17C08-75B7-7359-9FA5-45563708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8ED4-919D-8C2D-5571-432F3BBE4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1F32D-0895-88A9-06EC-B5D507E0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920AE-F711-D92C-4140-83CCC373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B09C8-CC06-D422-A2A0-1BEC4F9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7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F0715-51EC-4D1E-269D-700198AC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17708-3293-4CAF-D3A2-B50985D3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E451D-86BC-8241-4D43-0B874846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266C8-C5F9-4C17-2039-D093F738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23BD-C2AD-7BA5-2BFC-3A20130F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E22792-6EEC-C846-BEF5-587EBD04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5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DEE7F-BDD1-FFF6-6BC9-1DDBC53C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619-6E8B-9A48-5827-697FA180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85DF5-BFAA-FAC9-6A40-B1911A80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B9BD63-8268-627B-9184-EB6BC4EA5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218CD9-A592-EFFF-C243-1ADCFCDA3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5110B-FC0C-500C-4C61-98DA92E8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AA6615-BE08-0056-5B09-47CB696F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8DCAA9-3AA9-FD58-736E-5B3011B3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DD78-A268-81EC-7A27-12E1B4C8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4C3EB1-0117-2FF5-1867-AF914CB2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4EC5F-0F27-61DD-0770-FFB171CB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7E226-757B-BFF8-1615-5BEED629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9B9F24-5CC1-849F-E362-51A13A37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AC100E-9741-647F-BBBB-FD5FA569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6B5C8-0873-7432-4977-9EC54EA6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D9800-D66E-38B6-B754-7463E318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4C6AA-DA55-B403-8F18-00837CD3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E342F5-2C73-DB78-6310-020038D7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FE328-1402-ACA6-8ED8-2F1438BE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FCEB3-D5BA-888A-EA1D-57EB18A0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36FFD0-81EB-25B9-D59E-8B92908F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02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588E7-C87E-1392-AAF3-95E542C4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E07B5F-89C3-77B3-9A5C-F816EBD4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D5DD4-38DC-D05B-1409-0C91A68A6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19FB2-9048-E4ED-FD07-F6D8C343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23CF7-46D9-F524-E30A-63F0CD33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CFCB53-89DC-5620-4E0D-52250CCC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19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C8D85E-289F-F5D6-4342-127F142C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CA722E-8FF9-243B-EB52-627683A9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05095-FBEA-AC38-F3D2-39696DB94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53F43-C31C-4705-9906-5285F7A5D618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618FE-434A-0D58-2CE3-68A48C134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19EF9-0A22-9D17-FD32-64A48CDA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F251D-A5FE-4FD8-977C-C3F664B82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5484194" cy="1291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팀 구성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회사 당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2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명씩 초청되어 회사 이름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+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선수 성명 순 구성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명단은 사전 완료되나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,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조 편성을 당일 아침 개회식에서 편성됨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726A09-71FD-9DAC-47D4-0D10A97D3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22760"/>
              </p:ext>
            </p:extLst>
          </p:nvPr>
        </p:nvGraphicFramePr>
        <p:xfrm>
          <a:off x="466725" y="1958181"/>
          <a:ext cx="8738935" cy="4616752"/>
        </p:xfrm>
        <a:graphic>
          <a:graphicData uri="http://schemas.openxmlformats.org/drawingml/2006/table">
            <a:tbl>
              <a:tblPr/>
              <a:tblGrid>
                <a:gridCol w="883713">
                  <a:extLst>
                    <a:ext uri="{9D8B030D-6E8A-4147-A177-3AD203B41FA5}">
                      <a16:colId xmlns:a16="http://schemas.microsoft.com/office/drawing/2014/main" val="628955135"/>
                    </a:ext>
                  </a:extLst>
                </a:gridCol>
                <a:gridCol w="1742877">
                  <a:extLst>
                    <a:ext uri="{9D8B030D-6E8A-4147-A177-3AD203B41FA5}">
                      <a16:colId xmlns:a16="http://schemas.microsoft.com/office/drawing/2014/main" val="2999915588"/>
                    </a:ext>
                  </a:extLst>
                </a:gridCol>
                <a:gridCol w="1092367">
                  <a:extLst>
                    <a:ext uri="{9D8B030D-6E8A-4147-A177-3AD203B41FA5}">
                      <a16:colId xmlns:a16="http://schemas.microsoft.com/office/drawing/2014/main" val="312999591"/>
                    </a:ext>
                  </a:extLst>
                </a:gridCol>
                <a:gridCol w="1092367">
                  <a:extLst>
                    <a:ext uri="{9D8B030D-6E8A-4147-A177-3AD203B41FA5}">
                      <a16:colId xmlns:a16="http://schemas.microsoft.com/office/drawing/2014/main" val="899244494"/>
                    </a:ext>
                  </a:extLst>
                </a:gridCol>
                <a:gridCol w="1742877">
                  <a:extLst>
                    <a:ext uri="{9D8B030D-6E8A-4147-A177-3AD203B41FA5}">
                      <a16:colId xmlns:a16="http://schemas.microsoft.com/office/drawing/2014/main" val="868841319"/>
                    </a:ext>
                  </a:extLst>
                </a:gridCol>
                <a:gridCol w="1092367">
                  <a:extLst>
                    <a:ext uri="{9D8B030D-6E8A-4147-A177-3AD203B41FA5}">
                      <a16:colId xmlns:a16="http://schemas.microsoft.com/office/drawing/2014/main" val="2453204644"/>
                    </a:ext>
                  </a:extLst>
                </a:gridCol>
                <a:gridCol w="1092367">
                  <a:extLst>
                    <a:ext uri="{9D8B030D-6E8A-4147-A177-3AD203B41FA5}">
                      <a16:colId xmlns:a16="http://schemas.microsoft.com/office/drawing/2014/main" val="3827742456"/>
                    </a:ext>
                  </a:extLst>
                </a:gridCol>
              </a:tblGrid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구분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C000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Team Classic </a:t>
                      </a:r>
                    </a:p>
                  </a:txBody>
                  <a:tcPr marL="117389" marR="117389" marT="58694" marB="586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2501A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Team Neo </a:t>
                      </a:r>
                    </a:p>
                  </a:txBody>
                  <a:tcPr marL="117389" marR="117389" marT="58694" marB="586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501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90874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한화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이제노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이동혁</a:t>
                      </a: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IMM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변백현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도경수</a:t>
                      </a: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720750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KB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국민은행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Blackstone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958146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우리은행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KKR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89848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4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신한자산운용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TPG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442714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5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이지스자산운용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Ardian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574015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6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미래에섯증권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Coller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Capital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327625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7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NH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투자증권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Hamilton Lane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271970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8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한국투자증권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Macquarie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844329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9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UBS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Shorooq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401841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10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Goldman Sachs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캑터스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PE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71649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11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JP Morgan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Murex Partners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319328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12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BoA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SBVA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343992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13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LIPPO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Centroid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690193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14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노무라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STIC Investment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666117"/>
                  </a:ext>
                </a:extLst>
              </a:tr>
              <a:tr h="26901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15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한화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한화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173993"/>
                  </a:ext>
                </a:extLst>
              </a:tr>
              <a:tr h="281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</a:t>
                      </a:r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16</a:t>
                      </a: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8E8E8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한화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이제노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이동혁</a:t>
                      </a: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 한화 </a:t>
                      </a:r>
                    </a:p>
                  </a:txBody>
                  <a:tcPr marL="12228" marR="12228" marT="122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변백현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IFEPLUS Bold" panose="00000800000000000000" pitchFamily="2" charset="-127"/>
                        <a:ea typeface="LIFEPLUS Bold" panose="00000800000000000000" pitchFamily="2" charset="-127"/>
                        <a:cs typeface="+mn-cs"/>
                      </a:endParaRP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Bold" panose="00000800000000000000" pitchFamily="2" charset="-127"/>
                          <a:ea typeface="LIFEPLUS Bold" panose="00000800000000000000" pitchFamily="2" charset="-127"/>
                          <a:cs typeface="+mn-cs"/>
                        </a:rPr>
                        <a:t>도경수</a:t>
                      </a:r>
                    </a:p>
                  </a:txBody>
                  <a:tcPr marL="12228" marR="12228" marT="122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139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8359981" cy="313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경기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팀 매치 플레이 방식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: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회사 별 베스트 볼을 그 회사의 최종 성적으로 하여 조의 매치 결과를 결정함</a:t>
            </a:r>
            <a:b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</a:b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(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예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) 1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번 홀</a:t>
            </a:r>
            <a:b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</a:b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Team Classic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1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조 한화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E,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이동혁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+1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최종 성적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E</a:t>
            </a:r>
            <a:b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Team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Neo 1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조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IMM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변백현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-1,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도경수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E 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최종 성적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-1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개인 스트로크 플레이 방식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개인 성적 집계하여 회사별 합산 스코어 산정</a:t>
            </a:r>
            <a:b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예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) Team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Classic 1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조 한화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최종 스트로크 성적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=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90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타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 +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이동혁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92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타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= 182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타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D7A1B-8085-1967-4EDC-69DC59A9B50B}"/>
              </a:ext>
            </a:extLst>
          </p:cNvPr>
          <p:cNvSpPr txBox="1"/>
          <p:nvPr/>
        </p:nvSpPr>
        <p:spPr>
          <a:xfrm>
            <a:off x="7364618" y="1811923"/>
            <a:ext cx="2924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  <a:sym typeface="Wingdings" panose="05000000000000000000" pitchFamily="2" charset="2"/>
              </a:rPr>
              <a:t>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  <a:sym typeface="Wingdings" panose="05000000000000000000" pitchFamily="2" charset="2"/>
              </a:rPr>
              <a:t>번 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  <a:sym typeface="Wingdings" panose="05000000000000000000" pitchFamily="2" charset="2"/>
              </a:rPr>
              <a:t>Team Neo 1</a:t>
            </a:r>
            <a:r>
              <a:rPr lang="en-US" altLang="ko-KR" sz="1600" dirty="0">
                <a:solidFill>
                  <a:prstClr val="black"/>
                </a:solidFill>
                <a:highlight>
                  <a:srgbClr val="FFFF00"/>
                </a:highlight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UP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9C43057-EFAA-5217-B948-08F7FB9C4169}"/>
              </a:ext>
            </a:extLst>
          </p:cNvPr>
          <p:cNvSpPr/>
          <p:nvPr/>
        </p:nvSpPr>
        <p:spPr>
          <a:xfrm rot="16200000">
            <a:off x="6998496" y="1771650"/>
            <a:ext cx="471485" cy="4191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A5FBA6A-925A-00B6-FA15-0CE54E928D79}"/>
              </a:ext>
            </a:extLst>
          </p:cNvPr>
          <p:cNvSpPr/>
          <p:nvPr/>
        </p:nvSpPr>
        <p:spPr>
          <a:xfrm>
            <a:off x="466725" y="4002817"/>
            <a:ext cx="10601325" cy="1762125"/>
          </a:xfrm>
          <a:prstGeom prst="roundRect">
            <a:avLst>
              <a:gd name="adj" fmla="val 80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참고</a:t>
            </a:r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  <a:p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  <a:p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대회 시상이 두가지 입니다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.</a:t>
            </a:r>
          </a:p>
          <a:p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팀 시상 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– </a:t>
            </a: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매치플레이 </a:t>
            </a:r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회사 시상 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– </a:t>
            </a: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스트로크 플레이 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스트로크 플레이 합산 성적 우수 팀은 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조 </a:t>
            </a:r>
            <a:r>
              <a:rPr lang="ko-KR" altLang="en-US" sz="1600" dirty="0" err="1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한화팀입니다</a:t>
            </a:r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!)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48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9835578" cy="1784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최종 성적 집계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취지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“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우리 조는 우리가 졌지만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,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팀 전체 성적을 위해 끝까지 최선을 다하겠다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.”</a:t>
            </a:r>
          </a:p>
          <a:p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일반 매치플레이처럼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16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번 홀에서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3&amp;4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일 경우 경기가 끝나지 않음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18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번 홀 까지 모두 플레이 진행하여 각 팀 별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의 수를 모두 더해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Team Classic vs.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Team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Neo 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우승팀을 가림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C6C62B-7E30-B37C-A4AC-995A5D89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5206"/>
            <a:ext cx="7378800" cy="4692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CE60E1-D2BB-B37E-0305-EB5BB52EC471}"/>
              </a:ext>
            </a:extLst>
          </p:cNvPr>
          <p:cNvSpPr txBox="1"/>
          <p:nvPr/>
        </p:nvSpPr>
        <p:spPr>
          <a:xfrm>
            <a:off x="8134350" y="3926473"/>
            <a:ext cx="35433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+mn-cs"/>
              </a:rPr>
              <a:t>시뮬레이션 예시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+mn-cs"/>
            </a:endParaRPr>
          </a:p>
          <a:p>
            <a:pPr algn="ctr"/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최종 성적</a:t>
            </a:r>
            <a:endParaRPr lang="en-US" altLang="ko-KR" sz="1600" dirty="0">
              <a:solidFill>
                <a:prstClr val="black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Team Classic 98 : 104 Team Neo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6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18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번 홀 </a:t>
            </a:r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LED &amp; 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아이패드 화면 구성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ED614E-38F8-3429-FC1E-6EAD05152FCD}"/>
              </a:ext>
            </a:extLst>
          </p:cNvPr>
          <p:cNvSpPr/>
          <p:nvPr/>
        </p:nvSpPr>
        <p:spPr>
          <a:xfrm>
            <a:off x="466725" y="1254472"/>
            <a:ext cx="9284494" cy="5222528"/>
          </a:xfrm>
          <a:prstGeom prst="roundRect">
            <a:avLst>
              <a:gd name="adj" fmla="val 14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6B058-9A41-5718-5A36-F60EE97E23B5}"/>
              </a:ext>
            </a:extLst>
          </p:cNvPr>
          <p:cNvSpPr txBox="1"/>
          <p:nvPr/>
        </p:nvSpPr>
        <p:spPr>
          <a:xfrm>
            <a:off x="4877178" y="915918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안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B04628-DED0-8366-29DA-48A5F0F52E1A}"/>
              </a:ext>
            </a:extLst>
          </p:cNvPr>
          <p:cNvSpPr/>
          <p:nvPr/>
        </p:nvSpPr>
        <p:spPr>
          <a:xfrm>
            <a:off x="854273" y="1511640"/>
            <a:ext cx="8528447" cy="15856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2141F6-DDFA-E815-1DB7-B4148F814649}"/>
              </a:ext>
            </a:extLst>
          </p:cNvPr>
          <p:cNvSpPr/>
          <p:nvPr/>
        </p:nvSpPr>
        <p:spPr>
          <a:xfrm>
            <a:off x="854273" y="3201491"/>
            <a:ext cx="8528447" cy="304524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10176-7D5E-A4C5-120D-0BFEB22EAB04}"/>
              </a:ext>
            </a:extLst>
          </p:cNvPr>
          <p:cNvSpPr txBox="1"/>
          <p:nvPr/>
        </p:nvSpPr>
        <p:spPr>
          <a:xfrm>
            <a:off x="1092227" y="2012081"/>
            <a:ext cx="151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스트로크 플레이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리더보드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15B7E-1A86-CA58-0C41-04EA0D24708F}"/>
              </a:ext>
            </a:extLst>
          </p:cNvPr>
          <p:cNvSpPr txBox="1"/>
          <p:nvPr/>
        </p:nvSpPr>
        <p:spPr>
          <a:xfrm>
            <a:off x="1092227" y="4584123"/>
            <a:ext cx="1080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리더보드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949BC-AB13-EF6E-7C02-6B866EE19EE3}"/>
              </a:ext>
            </a:extLst>
          </p:cNvPr>
          <p:cNvSpPr txBox="1"/>
          <p:nvPr/>
        </p:nvSpPr>
        <p:spPr>
          <a:xfrm>
            <a:off x="3721433" y="17862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1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A076B-1CBA-37EA-B1A4-6AFCCBD8E77D}"/>
              </a:ext>
            </a:extLst>
          </p:cNvPr>
          <p:cNvSpPr txBox="1"/>
          <p:nvPr/>
        </p:nvSpPr>
        <p:spPr>
          <a:xfrm>
            <a:off x="5314661" y="1781249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2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KB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국민은행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D62C4A-0593-D3B7-BCEC-710F572C75BE}"/>
              </a:ext>
            </a:extLst>
          </p:cNvPr>
          <p:cNvSpPr txBox="1"/>
          <p:nvPr/>
        </p:nvSpPr>
        <p:spPr>
          <a:xfrm>
            <a:off x="7379171" y="178124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블랙스톤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변백현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도경수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8D8A4-87F5-F39B-9F44-4BD4367BC0C0}"/>
              </a:ext>
            </a:extLst>
          </p:cNvPr>
          <p:cNvSpPr txBox="1"/>
          <p:nvPr/>
        </p:nvSpPr>
        <p:spPr>
          <a:xfrm>
            <a:off x="3998461" y="2294127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-3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BDB41-70E4-BAE4-3019-9FA68148F84A}"/>
              </a:ext>
            </a:extLst>
          </p:cNvPr>
          <p:cNvSpPr txBox="1"/>
          <p:nvPr/>
        </p:nvSpPr>
        <p:spPr>
          <a:xfrm>
            <a:off x="5914985" y="2289080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-2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CC2562-F7CF-37C9-5B2A-2097F990AFC9}"/>
              </a:ext>
            </a:extLst>
          </p:cNvPr>
          <p:cNvSpPr txBox="1"/>
          <p:nvPr/>
        </p:nvSpPr>
        <p:spPr>
          <a:xfrm>
            <a:off x="7925284" y="229507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E</a:t>
            </a:r>
          </a:p>
        </p:txBody>
      </p:sp>
      <p:pic>
        <p:nvPicPr>
          <p:cNvPr id="22" name="그림 21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E9ECFB3E-AA93-088B-6D2A-4503B6578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62497" r="81790" b="-9494"/>
          <a:stretch/>
        </p:blipFill>
        <p:spPr>
          <a:xfrm>
            <a:off x="3270555" y="3162578"/>
            <a:ext cx="2157552" cy="1747450"/>
          </a:xfrm>
          <a:prstGeom prst="rect">
            <a:avLst/>
          </a:prstGeom>
        </p:spPr>
      </p:pic>
      <p:pic>
        <p:nvPicPr>
          <p:cNvPr id="23" name="그림 22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E8F90F0F-88FD-4004-BAD4-008C2C4E0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74110" r="57554" b="-19017"/>
          <a:stretch/>
        </p:blipFill>
        <p:spPr>
          <a:xfrm>
            <a:off x="6985287" y="3622224"/>
            <a:ext cx="2035680" cy="16761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05D8E9-58A9-4A72-9D6F-D81A8E06731E}"/>
              </a:ext>
            </a:extLst>
          </p:cNvPr>
          <p:cNvSpPr txBox="1"/>
          <p:nvPr/>
        </p:nvSpPr>
        <p:spPr>
          <a:xfrm>
            <a:off x="3792930" y="4956194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6D324-D750-B82C-28F0-CA59170DF7F1}"/>
              </a:ext>
            </a:extLst>
          </p:cNvPr>
          <p:cNvSpPr txBox="1"/>
          <p:nvPr/>
        </p:nvSpPr>
        <p:spPr>
          <a:xfrm>
            <a:off x="7331130" y="4956194"/>
            <a:ext cx="111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60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02599-309B-199D-BCFE-7495867C79D7}"/>
              </a:ext>
            </a:extLst>
          </p:cNvPr>
          <p:cNvSpPr txBox="1"/>
          <p:nvPr/>
        </p:nvSpPr>
        <p:spPr>
          <a:xfrm>
            <a:off x="5949155" y="5063916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1B0F15-92AE-8C2E-FAFB-7350610821D4}"/>
              </a:ext>
            </a:extLst>
          </p:cNvPr>
          <p:cNvSpPr txBox="1"/>
          <p:nvPr/>
        </p:nvSpPr>
        <p:spPr>
          <a:xfrm>
            <a:off x="9851282" y="2150580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회사 별 합산 상위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개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533900-20E6-CD50-3A1F-4387FB748290}"/>
              </a:ext>
            </a:extLst>
          </p:cNvPr>
          <p:cNvSpPr txBox="1"/>
          <p:nvPr/>
        </p:nvSpPr>
        <p:spPr>
          <a:xfrm>
            <a:off x="9851281" y="4738010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 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합산 상황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70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18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번 홀 </a:t>
            </a:r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LED &amp; 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아이패드 화면 구성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ED614E-38F8-3429-FC1E-6EAD05152FCD}"/>
              </a:ext>
            </a:extLst>
          </p:cNvPr>
          <p:cNvSpPr/>
          <p:nvPr/>
        </p:nvSpPr>
        <p:spPr>
          <a:xfrm>
            <a:off x="466725" y="1254472"/>
            <a:ext cx="9284494" cy="5222528"/>
          </a:xfrm>
          <a:prstGeom prst="roundRect">
            <a:avLst>
              <a:gd name="adj" fmla="val 14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6B058-9A41-5718-5A36-F60EE97E23B5}"/>
              </a:ext>
            </a:extLst>
          </p:cNvPr>
          <p:cNvSpPr txBox="1"/>
          <p:nvPr/>
        </p:nvSpPr>
        <p:spPr>
          <a:xfrm>
            <a:off x="4877178" y="915918"/>
            <a:ext cx="489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안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FB04628-DED0-8366-29DA-48A5F0F52E1A}"/>
              </a:ext>
            </a:extLst>
          </p:cNvPr>
          <p:cNvSpPr/>
          <p:nvPr/>
        </p:nvSpPr>
        <p:spPr>
          <a:xfrm>
            <a:off x="854273" y="1511640"/>
            <a:ext cx="8528447" cy="15856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2141F6-DDFA-E815-1DB7-B4148F814649}"/>
              </a:ext>
            </a:extLst>
          </p:cNvPr>
          <p:cNvSpPr/>
          <p:nvPr/>
        </p:nvSpPr>
        <p:spPr>
          <a:xfrm>
            <a:off x="854273" y="3201491"/>
            <a:ext cx="8528447" cy="304524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CE19B-300F-E017-EF10-FE741B85A001}"/>
              </a:ext>
            </a:extLst>
          </p:cNvPr>
          <p:cNvSpPr txBox="1"/>
          <p:nvPr/>
        </p:nvSpPr>
        <p:spPr>
          <a:xfrm>
            <a:off x="994444" y="160043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스트로크 플레이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8CC4-A4C9-E2AE-CB93-6463F5E6CE66}"/>
              </a:ext>
            </a:extLst>
          </p:cNvPr>
          <p:cNvSpPr txBox="1"/>
          <p:nvPr/>
        </p:nvSpPr>
        <p:spPr>
          <a:xfrm>
            <a:off x="994444" y="329735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69FE125-1FC9-53BA-9044-5E3645D35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572436"/>
              </p:ext>
            </p:extLst>
          </p:nvPr>
        </p:nvGraphicFramePr>
        <p:xfrm>
          <a:off x="986782" y="1901759"/>
          <a:ext cx="8263427" cy="1080000"/>
        </p:xfrm>
        <a:graphic>
          <a:graphicData uri="http://schemas.openxmlformats.org/drawingml/2006/table">
            <a:tbl>
              <a:tblPr/>
              <a:tblGrid>
                <a:gridCol w="275903">
                  <a:extLst>
                    <a:ext uri="{9D8B030D-6E8A-4147-A177-3AD203B41FA5}">
                      <a16:colId xmlns:a16="http://schemas.microsoft.com/office/drawing/2014/main" val="1032806599"/>
                    </a:ext>
                  </a:extLst>
                </a:gridCol>
                <a:gridCol w="832815">
                  <a:extLst>
                    <a:ext uri="{9D8B030D-6E8A-4147-A177-3AD203B41FA5}">
                      <a16:colId xmlns:a16="http://schemas.microsoft.com/office/drawing/2014/main" val="26035647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38363502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4090245346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208028249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143570197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821927138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078025854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243746105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797960883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330694035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479195421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266942963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838220880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187280578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1920843331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1318722762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1051870901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950854833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1547079517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832105622"/>
                    </a:ext>
                  </a:extLst>
                </a:gridCol>
                <a:gridCol w="298638">
                  <a:extLst>
                    <a:ext uri="{9D8B030D-6E8A-4147-A177-3AD203B41FA5}">
                      <a16:colId xmlns:a16="http://schemas.microsoft.com/office/drawing/2014/main" val="348233288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36511613"/>
                    </a:ext>
                  </a:extLst>
                </a:gridCol>
              </a:tblGrid>
              <a:tr h="21600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회사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18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Total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77506"/>
                  </a:ext>
                </a:extLst>
              </a:tr>
              <a:tr h="216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045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Team Classic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한화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이제노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이동혁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283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Team Classic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KB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국민은행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이제노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이동혁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5671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8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Team Neo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블랙스톤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변백현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도경수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LIFEPLUS Bold" panose="00000800000000000000" pitchFamily="2" charset="-127"/>
                        <a:ea typeface="LIFEPLUS Bold" panose="00000800000000000000" pitchFamily="2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Bold" panose="00000800000000000000" pitchFamily="2" charset="-127"/>
                          <a:ea typeface="LIFEPLUS Bold" panose="00000800000000000000" pitchFamily="2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616448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83781D-E359-CADC-2AC8-E48E59B9AF79}"/>
              </a:ext>
            </a:extLst>
          </p:cNvPr>
          <p:cNvGrpSpPr/>
          <p:nvPr/>
        </p:nvGrpSpPr>
        <p:grpSpPr>
          <a:xfrm>
            <a:off x="1136328" y="4542161"/>
            <a:ext cx="7964328" cy="1552391"/>
            <a:chOff x="977260" y="3678545"/>
            <a:chExt cx="8272943" cy="191720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132653-BF2E-9960-2B9D-286658309C44}"/>
                </a:ext>
              </a:extLst>
            </p:cNvPr>
            <p:cNvSpPr/>
            <p:nvPr/>
          </p:nvSpPr>
          <p:spPr>
            <a:xfrm>
              <a:off x="986782" y="3678545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DBB8ACC-E5B1-46F8-2DE6-92F0C65B15D2}"/>
                </a:ext>
              </a:extLst>
            </p:cNvPr>
            <p:cNvSpPr/>
            <p:nvPr/>
          </p:nvSpPr>
          <p:spPr>
            <a:xfrm>
              <a:off x="977261" y="4352344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1D0F991-EE91-BEA0-13CF-36DA0D86EBE1}"/>
                </a:ext>
              </a:extLst>
            </p:cNvPr>
            <p:cNvSpPr/>
            <p:nvPr/>
          </p:nvSpPr>
          <p:spPr>
            <a:xfrm>
              <a:off x="977260" y="5026143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17" name="그림 16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54557982-3E0D-A351-BDBA-78F45530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62497" r="81790" b="-9494"/>
          <a:stretch/>
        </p:blipFill>
        <p:spPr>
          <a:xfrm>
            <a:off x="1629253" y="3139915"/>
            <a:ext cx="1797549" cy="1455875"/>
          </a:xfrm>
          <a:prstGeom prst="rect">
            <a:avLst/>
          </a:prstGeom>
        </p:spPr>
      </p:pic>
      <p:pic>
        <p:nvPicPr>
          <p:cNvPr id="18" name="그림 17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3FF1BC9E-76CC-E5D0-6F8D-15D4D9D6C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74110" r="57554" b="-19017"/>
          <a:stretch/>
        </p:blipFill>
        <p:spPr>
          <a:xfrm>
            <a:off x="6800385" y="3531846"/>
            <a:ext cx="1656347" cy="13638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DD4E37-D1E2-BE96-0D9D-03D67E876E04}"/>
              </a:ext>
            </a:extLst>
          </p:cNvPr>
          <p:cNvSpPr txBox="1"/>
          <p:nvPr/>
        </p:nvSpPr>
        <p:spPr>
          <a:xfrm>
            <a:off x="3645379" y="3603443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D4380-C702-460F-FDE1-59130CC07E85}"/>
              </a:ext>
            </a:extLst>
          </p:cNvPr>
          <p:cNvSpPr txBox="1"/>
          <p:nvPr/>
        </p:nvSpPr>
        <p:spPr>
          <a:xfrm>
            <a:off x="5684374" y="3603443"/>
            <a:ext cx="111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D0A05-DCC4-B4CA-F682-4754BE229210}"/>
              </a:ext>
            </a:extLst>
          </p:cNvPr>
          <p:cNvSpPr txBox="1"/>
          <p:nvPr/>
        </p:nvSpPr>
        <p:spPr>
          <a:xfrm>
            <a:off x="5027860" y="3664998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20F50-462F-E40F-7435-98C92135C39C}"/>
              </a:ext>
            </a:extLst>
          </p:cNvPr>
          <p:cNvSpPr txBox="1"/>
          <p:nvPr/>
        </p:nvSpPr>
        <p:spPr>
          <a:xfrm>
            <a:off x="3040504" y="4601763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0A0F78-89C9-1817-D5FA-A6F19B87FDA5}"/>
              </a:ext>
            </a:extLst>
          </p:cNvPr>
          <p:cNvSpPr txBox="1"/>
          <p:nvPr/>
        </p:nvSpPr>
        <p:spPr>
          <a:xfrm>
            <a:off x="2410525" y="516372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KB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국민은행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C2BDE-43F5-B98C-4DE2-F4ABA661885C}"/>
              </a:ext>
            </a:extLst>
          </p:cNvPr>
          <p:cNvSpPr txBox="1"/>
          <p:nvPr/>
        </p:nvSpPr>
        <p:spPr>
          <a:xfrm>
            <a:off x="2691050" y="5698427"/>
            <a:ext cx="209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우리은행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AD0D1-4742-B932-4226-CE065B3AC85E}"/>
              </a:ext>
            </a:extLst>
          </p:cNvPr>
          <p:cNvSpPr txBox="1"/>
          <p:nvPr/>
        </p:nvSpPr>
        <p:spPr>
          <a:xfrm>
            <a:off x="5712484" y="4601763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 IMM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변백현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 도경수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5063B3-3F81-2DC2-A8C1-0F515DA4C49C}"/>
              </a:ext>
            </a:extLst>
          </p:cNvPr>
          <p:cNvSpPr txBox="1"/>
          <p:nvPr/>
        </p:nvSpPr>
        <p:spPr>
          <a:xfrm>
            <a:off x="5712484" y="5163726"/>
            <a:ext cx="2573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Blackstone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5289A-5ED0-16E6-4CA5-9530066C8224}"/>
              </a:ext>
            </a:extLst>
          </p:cNvPr>
          <p:cNvSpPr txBox="1"/>
          <p:nvPr/>
        </p:nvSpPr>
        <p:spPr>
          <a:xfrm>
            <a:off x="5712484" y="5698427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KKR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E9D1B-25D7-3DD8-9028-A0D6CEEC7441}"/>
              </a:ext>
            </a:extLst>
          </p:cNvPr>
          <p:cNvSpPr txBox="1"/>
          <p:nvPr/>
        </p:nvSpPr>
        <p:spPr>
          <a:xfrm>
            <a:off x="1549864" y="45421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E0EF9-5AD6-3F31-66B4-8BB1AB437FE4}"/>
              </a:ext>
            </a:extLst>
          </p:cNvPr>
          <p:cNvSpPr txBox="1"/>
          <p:nvPr/>
        </p:nvSpPr>
        <p:spPr>
          <a:xfrm>
            <a:off x="8255762" y="45421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TIE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FBD93-32BC-0BAF-5E81-C16ED01DE56F}"/>
              </a:ext>
            </a:extLst>
          </p:cNvPr>
          <p:cNvSpPr txBox="1"/>
          <p:nvPr/>
        </p:nvSpPr>
        <p:spPr>
          <a:xfrm>
            <a:off x="1541229" y="511138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39F6B-44BB-B7FF-F9B6-CC2D7983F7F0}"/>
              </a:ext>
            </a:extLst>
          </p:cNvPr>
          <p:cNvSpPr txBox="1"/>
          <p:nvPr/>
        </p:nvSpPr>
        <p:spPr>
          <a:xfrm>
            <a:off x="8347119" y="5679139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7B8160-293B-673B-5B9D-27288C85A585}"/>
              </a:ext>
            </a:extLst>
          </p:cNvPr>
          <p:cNvSpPr txBox="1"/>
          <p:nvPr/>
        </p:nvSpPr>
        <p:spPr>
          <a:xfrm>
            <a:off x="9851282" y="215058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회사 별 합산 상위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개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홀 별 진행상황 함께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A9FAE9-BA64-5F7B-DB93-FCAEDAD70F71}"/>
              </a:ext>
            </a:extLst>
          </p:cNvPr>
          <p:cNvSpPr txBox="1"/>
          <p:nvPr/>
        </p:nvSpPr>
        <p:spPr>
          <a:xfrm>
            <a:off x="9851281" y="4738010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 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합산과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조 별 진행 상황 함께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(16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개 조 롤링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351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3531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18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번 홀 </a:t>
            </a:r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LED &amp; 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아이패드 화면 구성 방식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BED614E-38F8-3429-FC1E-6EAD05152FCD}"/>
              </a:ext>
            </a:extLst>
          </p:cNvPr>
          <p:cNvSpPr/>
          <p:nvPr/>
        </p:nvSpPr>
        <p:spPr>
          <a:xfrm>
            <a:off x="466725" y="1254472"/>
            <a:ext cx="9284494" cy="5222528"/>
          </a:xfrm>
          <a:prstGeom prst="roundRect">
            <a:avLst>
              <a:gd name="adj" fmla="val 145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6B058-9A41-5718-5A36-F60EE97E23B5}"/>
              </a:ext>
            </a:extLst>
          </p:cNvPr>
          <p:cNvSpPr txBox="1"/>
          <p:nvPr/>
        </p:nvSpPr>
        <p:spPr>
          <a:xfrm>
            <a:off x="4877178" y="915918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안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2141F6-DDFA-E815-1DB7-B4148F814649}"/>
              </a:ext>
            </a:extLst>
          </p:cNvPr>
          <p:cNvSpPr/>
          <p:nvPr/>
        </p:nvSpPr>
        <p:spPr>
          <a:xfrm>
            <a:off x="854273" y="3201491"/>
            <a:ext cx="8528447" cy="304524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38CC4-A4C9-E2AE-CB93-6463F5E6CE66}"/>
              </a:ext>
            </a:extLst>
          </p:cNvPr>
          <p:cNvSpPr txBox="1"/>
          <p:nvPr/>
        </p:nvSpPr>
        <p:spPr>
          <a:xfrm>
            <a:off x="994444" y="3297352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83781D-E359-CADC-2AC8-E48E59B9AF79}"/>
              </a:ext>
            </a:extLst>
          </p:cNvPr>
          <p:cNvGrpSpPr/>
          <p:nvPr/>
        </p:nvGrpSpPr>
        <p:grpSpPr>
          <a:xfrm>
            <a:off x="1136328" y="4542161"/>
            <a:ext cx="7964328" cy="1552391"/>
            <a:chOff x="977260" y="3678545"/>
            <a:chExt cx="8272943" cy="1917204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132653-BF2E-9960-2B9D-286658309C44}"/>
                </a:ext>
              </a:extLst>
            </p:cNvPr>
            <p:cNvSpPr/>
            <p:nvPr/>
          </p:nvSpPr>
          <p:spPr>
            <a:xfrm>
              <a:off x="986782" y="3678545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DBB8ACC-E5B1-46F8-2DE6-92F0C65B15D2}"/>
                </a:ext>
              </a:extLst>
            </p:cNvPr>
            <p:cNvSpPr/>
            <p:nvPr/>
          </p:nvSpPr>
          <p:spPr>
            <a:xfrm>
              <a:off x="977261" y="4352344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1D0F991-EE91-BEA0-13CF-36DA0D86EBE1}"/>
                </a:ext>
              </a:extLst>
            </p:cNvPr>
            <p:cNvSpPr/>
            <p:nvPr/>
          </p:nvSpPr>
          <p:spPr>
            <a:xfrm>
              <a:off x="977260" y="5026143"/>
              <a:ext cx="8263421" cy="56960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/>
            </a:p>
          </p:txBody>
        </p:sp>
      </p:grpSp>
      <p:pic>
        <p:nvPicPr>
          <p:cNvPr id="17" name="그림 16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54557982-3E0D-A351-BDBA-78F4553018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62497" r="81790" b="-9494"/>
          <a:stretch/>
        </p:blipFill>
        <p:spPr>
          <a:xfrm>
            <a:off x="1629253" y="3139915"/>
            <a:ext cx="1797549" cy="1455875"/>
          </a:xfrm>
          <a:prstGeom prst="rect">
            <a:avLst/>
          </a:prstGeom>
        </p:spPr>
      </p:pic>
      <p:pic>
        <p:nvPicPr>
          <p:cNvPr id="18" name="그림 17" descr="스크린샷, 폰트, 그래픽, 블랙이(가) 표시된 사진&#10;&#10;자동 생성된 설명">
            <a:extLst>
              <a:ext uri="{FF2B5EF4-FFF2-40B4-BE49-F238E27FC236}">
                <a16:creationId xmlns:a16="http://schemas.microsoft.com/office/drawing/2014/main" id="{3FF1BC9E-76CC-E5D0-6F8D-15D4D9D6C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3" t="74110" r="57554" b="-19017"/>
          <a:stretch/>
        </p:blipFill>
        <p:spPr>
          <a:xfrm>
            <a:off x="6800385" y="3531846"/>
            <a:ext cx="1656347" cy="13638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DD4E37-D1E2-BE96-0D9D-03D67E876E04}"/>
              </a:ext>
            </a:extLst>
          </p:cNvPr>
          <p:cNvSpPr txBox="1"/>
          <p:nvPr/>
        </p:nvSpPr>
        <p:spPr>
          <a:xfrm>
            <a:off x="3645379" y="3603443"/>
            <a:ext cx="1112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D4380-C702-460F-FDE1-59130CC07E85}"/>
              </a:ext>
            </a:extLst>
          </p:cNvPr>
          <p:cNvSpPr txBox="1"/>
          <p:nvPr/>
        </p:nvSpPr>
        <p:spPr>
          <a:xfrm>
            <a:off x="5684374" y="3603443"/>
            <a:ext cx="1116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60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6D0A05-DCC4-B4CA-F682-4754BE229210}"/>
              </a:ext>
            </a:extLst>
          </p:cNvPr>
          <p:cNvSpPr txBox="1"/>
          <p:nvPr/>
        </p:nvSpPr>
        <p:spPr>
          <a:xfrm>
            <a:off x="5027860" y="3664998"/>
            <a:ext cx="338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20F50-462F-E40F-7435-98C92135C39C}"/>
              </a:ext>
            </a:extLst>
          </p:cNvPr>
          <p:cNvSpPr txBox="1"/>
          <p:nvPr/>
        </p:nvSpPr>
        <p:spPr>
          <a:xfrm>
            <a:off x="3040504" y="4601763"/>
            <a:ext cx="1745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0A0F78-89C9-1817-D5FA-A6F19B87FDA5}"/>
              </a:ext>
            </a:extLst>
          </p:cNvPr>
          <p:cNvSpPr txBox="1"/>
          <p:nvPr/>
        </p:nvSpPr>
        <p:spPr>
          <a:xfrm>
            <a:off x="2410525" y="5163726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KB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국민은행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C2BDE-43F5-B98C-4DE2-F4ABA661885C}"/>
              </a:ext>
            </a:extLst>
          </p:cNvPr>
          <p:cNvSpPr txBox="1"/>
          <p:nvPr/>
        </p:nvSpPr>
        <p:spPr>
          <a:xfrm>
            <a:off x="2691050" y="5698427"/>
            <a:ext cx="209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우리은행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AD0D1-4742-B932-4226-CE065B3AC85E}"/>
              </a:ext>
            </a:extLst>
          </p:cNvPr>
          <p:cNvSpPr txBox="1"/>
          <p:nvPr/>
        </p:nvSpPr>
        <p:spPr>
          <a:xfrm>
            <a:off x="5712484" y="4601763"/>
            <a:ext cx="187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0" i="0" u="none" strike="noStrike" dirty="0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 IMM </a:t>
            </a:r>
            <a:r>
              <a:rPr lang="ko-KR" altLang="en-US" sz="1600" b="0" i="0" u="none" strike="noStrike" dirty="0" err="1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변백현</a:t>
            </a:r>
            <a:r>
              <a:rPr lang="ko-KR" altLang="en-US" sz="1600" b="0" i="0" u="none" strike="noStrike" dirty="0">
                <a:solidFill>
                  <a:srgbClr val="000000"/>
                </a:solidFill>
                <a:effectLst/>
                <a:latin typeface="LIFEPLUS Bold" panose="00000800000000000000" pitchFamily="2" charset="-127"/>
                <a:ea typeface="LIFEPLUS Bold" panose="00000800000000000000" pitchFamily="2" charset="-127"/>
              </a:rPr>
              <a:t> 도경수</a:t>
            </a:r>
            <a:endParaRPr lang="en-US" altLang="ko-KR" sz="1600" b="0" i="0" u="none" strike="noStrike" dirty="0">
              <a:solidFill>
                <a:srgbClr val="000000"/>
              </a:solidFill>
              <a:effectLst/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5063B3-3F81-2DC2-A8C1-0F515DA4C49C}"/>
              </a:ext>
            </a:extLst>
          </p:cNvPr>
          <p:cNvSpPr txBox="1"/>
          <p:nvPr/>
        </p:nvSpPr>
        <p:spPr>
          <a:xfrm>
            <a:off x="5712484" y="5163726"/>
            <a:ext cx="2573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Blackstone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5289A-5ED0-16E6-4CA5-9530066C8224}"/>
              </a:ext>
            </a:extLst>
          </p:cNvPr>
          <p:cNvSpPr txBox="1"/>
          <p:nvPr/>
        </p:nvSpPr>
        <p:spPr>
          <a:xfrm>
            <a:off x="5712484" y="5698427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KKR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E9D1B-25D7-3DD8-9028-A0D6CEEC7441}"/>
              </a:ext>
            </a:extLst>
          </p:cNvPr>
          <p:cNvSpPr txBox="1"/>
          <p:nvPr/>
        </p:nvSpPr>
        <p:spPr>
          <a:xfrm>
            <a:off x="1549864" y="45421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TIE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FE0EF9-5AD6-3F31-66B4-8BB1AB437FE4}"/>
              </a:ext>
            </a:extLst>
          </p:cNvPr>
          <p:cNvSpPr txBox="1"/>
          <p:nvPr/>
        </p:nvSpPr>
        <p:spPr>
          <a:xfrm>
            <a:off x="8255762" y="4542161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TIE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FFBD93-32BC-0BAF-5E81-C16ED01DE56F}"/>
              </a:ext>
            </a:extLst>
          </p:cNvPr>
          <p:cNvSpPr txBox="1"/>
          <p:nvPr/>
        </p:nvSpPr>
        <p:spPr>
          <a:xfrm>
            <a:off x="1541229" y="511138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D39F6B-44BB-B7FF-F9B6-CC2D7983F7F0}"/>
              </a:ext>
            </a:extLst>
          </p:cNvPr>
          <p:cNvSpPr txBox="1"/>
          <p:nvPr/>
        </p:nvSpPr>
        <p:spPr>
          <a:xfrm>
            <a:off x="8347119" y="5679139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DA87284-A705-A028-E11D-7C2CE7F6680A}"/>
              </a:ext>
            </a:extLst>
          </p:cNvPr>
          <p:cNvSpPr/>
          <p:nvPr/>
        </p:nvSpPr>
        <p:spPr>
          <a:xfrm>
            <a:off x="854273" y="1511640"/>
            <a:ext cx="8528447" cy="15856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FC57C-11A8-606A-1AC5-D80505552EEB}"/>
              </a:ext>
            </a:extLst>
          </p:cNvPr>
          <p:cNvSpPr txBox="1"/>
          <p:nvPr/>
        </p:nvSpPr>
        <p:spPr>
          <a:xfrm>
            <a:off x="3721433" y="1786296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1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65B16E-44D4-26B2-E194-142302E1B446}"/>
              </a:ext>
            </a:extLst>
          </p:cNvPr>
          <p:cNvSpPr txBox="1"/>
          <p:nvPr/>
        </p:nvSpPr>
        <p:spPr>
          <a:xfrm>
            <a:off x="5314661" y="1781249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2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KB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국민은행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이제노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이동혁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09B1DA-3134-80DE-5E16-853714481237}"/>
              </a:ext>
            </a:extLst>
          </p:cNvPr>
          <p:cNvSpPr txBox="1"/>
          <p:nvPr/>
        </p:nvSpPr>
        <p:spPr>
          <a:xfrm>
            <a:off x="7379171" y="1781248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위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algn="ctr"/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블랙스톤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</a:t>
            </a:r>
            <a:r>
              <a:rPr lang="ko-KR" altLang="en-US" sz="12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변백현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도경수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0EDCC0-8D12-60B6-3089-4CF8E6D734CF}"/>
              </a:ext>
            </a:extLst>
          </p:cNvPr>
          <p:cNvSpPr txBox="1"/>
          <p:nvPr/>
        </p:nvSpPr>
        <p:spPr>
          <a:xfrm>
            <a:off x="3998461" y="2294127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491DA2-27C9-6D72-9B2E-5EC20CDEAB68}"/>
              </a:ext>
            </a:extLst>
          </p:cNvPr>
          <p:cNvSpPr txBox="1"/>
          <p:nvPr/>
        </p:nvSpPr>
        <p:spPr>
          <a:xfrm>
            <a:off x="5914985" y="2289080"/>
            <a:ext cx="627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05874E-C56B-CDD6-D9D1-8C37E041A534}"/>
              </a:ext>
            </a:extLst>
          </p:cNvPr>
          <p:cNvSpPr txBox="1"/>
          <p:nvPr/>
        </p:nvSpPr>
        <p:spPr>
          <a:xfrm>
            <a:off x="7925284" y="2295070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2DCF1-A725-9730-48C9-3109575C6CE5}"/>
              </a:ext>
            </a:extLst>
          </p:cNvPr>
          <p:cNvSpPr txBox="1"/>
          <p:nvPr/>
        </p:nvSpPr>
        <p:spPr>
          <a:xfrm>
            <a:off x="994444" y="1600438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스트로크 플레이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DCA988-070A-16D7-DC28-277082035F17}"/>
              </a:ext>
            </a:extLst>
          </p:cNvPr>
          <p:cNvSpPr txBox="1"/>
          <p:nvPr/>
        </p:nvSpPr>
        <p:spPr>
          <a:xfrm>
            <a:off x="9851282" y="2150580"/>
            <a:ext cx="1859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회사 별 합산 상위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3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개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92E24B-938B-60C5-7D80-54176A1A6C8D}"/>
              </a:ext>
            </a:extLst>
          </p:cNvPr>
          <p:cNvSpPr txBox="1"/>
          <p:nvPr/>
        </p:nvSpPr>
        <p:spPr>
          <a:xfrm>
            <a:off x="9851281" y="4738010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매치플레이 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UP 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합산과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조 별 진행 상황 함께 노출</a:t>
            </a:r>
            <a:endParaRPr lang="en-US" altLang="ko-KR" sz="12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(16</a:t>
            </a:r>
            <a:r>
              <a:rPr lang="ko-KR" altLang="en-US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개 조 롤링</a:t>
            </a:r>
            <a:r>
              <a:rPr lang="en-US" altLang="ko-KR" sz="12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196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6700873" cy="1291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유의 사항</a:t>
            </a:r>
            <a:endParaRPr lang="en-US" altLang="ko-KR" sz="1600" dirty="0">
              <a:solidFill>
                <a:srgbClr val="FF0000"/>
              </a:solidFill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전 홀 </a:t>
            </a:r>
            <a:r>
              <a:rPr lang="ko-KR" altLang="en-US" sz="1600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샷건</a:t>
            </a: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</a:rPr>
              <a:t> 플레이기 때문에 한 홀 당 모두 종료 되었을 때 스코어 한번에 노출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LIFEPLUS Bold" panose="00000800000000000000" pitchFamily="2" charset="-127"/>
                <a:ea typeface="LIFEPLUS Bold" panose="00000800000000000000" pitchFamily="2" charset="-127"/>
                <a:sym typeface="Wingdings" panose="05000000000000000000" pitchFamily="2" charset="2"/>
              </a:rPr>
              <a:t>이로 인한 딜레이 현상 감안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6521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7A574-7EBD-489C-F7D3-60F7AB61CDA3}"/>
              </a:ext>
            </a:extLst>
          </p:cNvPr>
          <p:cNvSpPr txBox="1"/>
          <p:nvPr/>
        </p:nvSpPr>
        <p:spPr>
          <a:xfrm>
            <a:off x="466725" y="381000"/>
            <a:ext cx="2744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관리자</a:t>
            </a:r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운영자</a:t>
            </a:r>
            <a:r>
              <a:rPr lang="en-US" altLang="ko-KR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LIFEPLUS Bold" panose="00000800000000000000" pitchFamily="2" charset="-127"/>
                <a:ea typeface="LIFEPLUS Bold" panose="00000800000000000000" pitchFamily="2" charset="-127"/>
              </a:rPr>
              <a:t>화면 구성 방식</a:t>
            </a:r>
            <a:endParaRPr lang="en-US" altLang="ko-KR" sz="1600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40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741</Words>
  <Application>Microsoft Office PowerPoint</Application>
  <PresentationFormat>와이드스크린</PresentationFormat>
  <Paragraphs>274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LIFEPLUS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 AH LEE</dc:creator>
  <cp:lastModifiedBy>SANG AH LEE</cp:lastModifiedBy>
  <cp:revision>1</cp:revision>
  <dcterms:created xsi:type="dcterms:W3CDTF">2024-07-24T11:51:45Z</dcterms:created>
  <dcterms:modified xsi:type="dcterms:W3CDTF">2024-07-24T12:37:53Z</dcterms:modified>
</cp:coreProperties>
</file>