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340" r:id="rId6"/>
    <p:sldId id="3559" r:id="rId7"/>
    <p:sldId id="467" r:id="rId8"/>
    <p:sldId id="369" r:id="rId9"/>
    <p:sldId id="453" r:id="rId10"/>
    <p:sldId id="3412" r:id="rId11"/>
    <p:sldId id="3447" r:id="rId12"/>
    <p:sldId id="418" r:id="rId13"/>
    <p:sldId id="3560" r:id="rId14"/>
    <p:sldId id="3562" r:id="rId15"/>
    <p:sldId id="3563" r:id="rId16"/>
    <p:sldId id="3564" r:id="rId17"/>
    <p:sldId id="428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1504" userDrawn="1">
          <p15:clr>
            <a:srgbClr val="A4A3A4"/>
          </p15:clr>
        </p15:guide>
        <p15:guide id="7" pos="5722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3795" userDrawn="1">
          <p15:clr>
            <a:srgbClr val="A4A3A4"/>
          </p15:clr>
        </p15:guide>
        <p15:guide id="10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AFF38A-F25B-9B14-BE67-1657E01147B8}" name="이지수 매니저 CX스포츠1팀" initials="이C" userId="S::222010@innocean.com::e8878831-bb8f-46a3-98b1-8412a44bd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F7C"/>
    <a:srgbClr val="FFFFFF"/>
    <a:srgbClr val="ED7100"/>
    <a:srgbClr val="004224"/>
    <a:srgbClr val="96DCF8"/>
    <a:srgbClr val="F37321"/>
    <a:srgbClr val="FFFFCC"/>
    <a:srgbClr val="E78D53"/>
    <a:srgbClr val="F2F2F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6101" autoAdjust="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>
        <p:guide orient="horz" pos="2183"/>
        <p:guide pos="3840"/>
        <p:guide orient="horz" pos="709"/>
        <p:guide pos="211"/>
        <p:guide pos="7469"/>
        <p:guide pos="1504"/>
        <p:guide pos="5722"/>
        <p:guide orient="horz" pos="3974"/>
        <p:guide pos="3795"/>
        <p:guide pos="388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FBD5-F798-44D5-86C8-484C826FA36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C11E-7830-4A53-91E8-99D107117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9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7C11E-7830-4A53-91E8-99D1071172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5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0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8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oleObject" Target="../embeddings/oleObject3.bin"/><Relationship Id="rId5" Type="http://schemas.openxmlformats.org/officeDocument/2006/relationships/tags" Target="../tags/tag8.xml"/><Relationship Id="rId10" Type="http://schemas.openxmlformats.org/officeDocument/2006/relationships/image" Target="../media/image1.png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4.emf"/><Relationship Id="rId4" Type="http://schemas.openxmlformats.org/officeDocument/2006/relationships/tags" Target="../tags/tag13.xml"/><Relationship Id="rId9" Type="http://schemas.openxmlformats.org/officeDocument/2006/relationships/oleObject" Target="../embeddings/oleObject5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7.xml"/><Relationship Id="rId7" Type="http://schemas.openxmlformats.org/officeDocument/2006/relationships/oleObject" Target="../embeddings/oleObject6.bin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4.xml"/><Relationship Id="rId11" Type="http://schemas.openxmlformats.org/officeDocument/2006/relationships/oleObject" Target="../embeddings/oleObject9.bin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oleObject" Target="../embeddings/oleObject8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4.emf"/><Relationship Id="rId4" Type="http://schemas.openxmlformats.org/officeDocument/2006/relationships/tags" Target="../tags/tag28.xml"/><Relationship Id="rId9" Type="http://schemas.openxmlformats.org/officeDocument/2006/relationships/oleObject" Target="../embeddings/oleObject11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4.emf"/><Relationship Id="rId4" Type="http://schemas.openxmlformats.org/officeDocument/2006/relationships/tags" Target="../tags/tag33.xml"/><Relationship Id="rId9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3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2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4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27E4BC0-E619-42A7-AA20-3D9E7A277CB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590" y="6446932"/>
            <a:ext cx="1085259" cy="3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t>Confidential</a:t>
            </a:r>
          </a:p>
        </p:txBody>
      </p:sp>
      <p:sp>
        <p:nvSpPr>
          <p:cNvPr id="8" name="Title 3"/>
          <p:cNvSpPr txBox="1"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14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10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2"/>
          <p:cNvSpPr>
            <a:spLocks noChangeArrowheads="1"/>
          </p:cNvSpPr>
          <p:nvPr userDrawn="1"/>
        </p:nvSpPr>
        <p:spPr bwMode="auto">
          <a:xfrm>
            <a:off x="1" y="0"/>
            <a:ext cx="12192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pic>
        <p:nvPicPr>
          <p:cNvPr id="12" name="Picture 9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962" y="2136280"/>
            <a:ext cx="4929830" cy="398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마크컬러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27" y="230135"/>
            <a:ext cx="2481586" cy="7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1B3F-5E4B-4880-93A6-74AC169A49F0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464F-473A-4879-8D3D-4F98029BD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1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1B3F-5E4B-4880-93A6-74AC169A49F0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464F-473A-4879-8D3D-4F98029BD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6"/>
            <a:ext cx="11469913" cy="369190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88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72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3199" b="1" baseline="0">
                <a:solidFill>
                  <a:schemeClr val="accent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7"/>
            <a:ext cx="11469913" cy="430731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686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2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4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27E4BC0-E619-42A7-AA20-3D9E7A277CB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590" y="6446932"/>
            <a:ext cx="1085259" cy="3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t>Confidential</a:t>
            </a:r>
          </a:p>
        </p:txBody>
      </p:sp>
      <p:sp>
        <p:nvSpPr>
          <p:cNvPr id="8" name="Title 3"/>
          <p:cNvSpPr txBox="1"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14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10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2"/>
          <p:cNvSpPr>
            <a:spLocks noChangeArrowheads="1"/>
          </p:cNvSpPr>
          <p:nvPr userDrawn="1"/>
        </p:nvSpPr>
        <p:spPr bwMode="auto">
          <a:xfrm>
            <a:off x="1" y="0"/>
            <a:ext cx="12192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pic>
        <p:nvPicPr>
          <p:cNvPr id="12" name="Picture 9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962" y="2136280"/>
            <a:ext cx="4929830" cy="398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마크컬러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27" y="230135"/>
            <a:ext cx="2481586" cy="7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68290" y="6461217"/>
            <a:ext cx="373329" cy="24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8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8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6"/>
            <a:ext cx="11469913" cy="369190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447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709" userDrawn="1">
          <p15:clr>
            <a:srgbClr val="FBAE40"/>
          </p15:clr>
        </p15:guide>
        <p15:guide id="7" pos="1504" userDrawn="1">
          <p15:clr>
            <a:srgbClr val="FBAE40"/>
          </p15:clr>
        </p15:guide>
        <p15:guide id="8" pos="572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68290" y="6461217"/>
            <a:ext cx="373329" cy="24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8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8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09">
          <p15:clr>
            <a:srgbClr val="FBAE40"/>
          </p15:clr>
        </p15:guide>
        <p15:guide id="7" pos="1504">
          <p15:clr>
            <a:srgbClr val="FBAE40"/>
          </p15:clr>
        </p15:guide>
        <p15:guide id="8" pos="572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72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3199" b="1" baseline="0">
                <a:solidFill>
                  <a:schemeClr val="accent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7"/>
            <a:ext cx="11469913" cy="430731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67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23" y="1594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" y="1594"/>
                        <a:ext cx="211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93840" y="1132568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68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1914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타이틀+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C770F1-69D3-4CDD-957C-B7658C95B093}"/>
              </a:ext>
            </a:extLst>
          </p:cNvPr>
          <p:cNvSpPr/>
          <p:nvPr userDrawn="1"/>
        </p:nvSpPr>
        <p:spPr>
          <a:xfrm>
            <a:off x="-152400" y="207696"/>
            <a:ext cx="2706486" cy="2377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ln>
                <a:solidFill>
                  <a:srgbClr val="595959">
                    <a:alpha val="0"/>
                  </a:srgbClr>
                </a:solidFill>
              </a:ln>
              <a:solidFill>
                <a:srgbClr val="FFFFFF"/>
              </a:solidFill>
              <a:latin typeface="LIFEPLUS 본문 Medium" panose="00000600000000000000" pitchFamily="2" charset="-127"/>
              <a:ea typeface="LIFEPLUS 본문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9FD295-ECE4-4465-93D3-FC09942AF0BF}"/>
              </a:ext>
            </a:extLst>
          </p:cNvPr>
          <p:cNvCxnSpPr>
            <a:cxnSpLocks/>
          </p:cNvCxnSpPr>
          <p:nvPr userDrawn="1"/>
        </p:nvCxnSpPr>
        <p:spPr>
          <a:xfrm>
            <a:off x="143885" y="854393"/>
            <a:ext cx="11904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494F60A-344A-B90F-FBB3-F07CAFD8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5" y="445481"/>
            <a:ext cx="11149965" cy="436245"/>
          </a:xfrm>
          <a:prstGeom prst="rect">
            <a:avLst/>
          </a:prstGeom>
        </p:spPr>
        <p:txBody>
          <a:bodyPr anchor="ctr"/>
          <a:lstStyle>
            <a:lvl1pPr>
              <a:defRPr sz="195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99415501-3FFC-B191-398C-269574B61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246" y="959507"/>
            <a:ext cx="3071754" cy="2000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defRPr>
            </a:lvl1pPr>
            <a:lvl2pPr marL="371475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2pPr>
            <a:lvl3pPr marL="742950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3pPr>
            <a:lvl4pPr marL="1114425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4pPr>
            <a:lvl5pPr marL="1485900" indent="0">
              <a:buNone/>
              <a:defRPr lang="ko-KR" altLang="en-US" sz="1300" kern="1200" dirty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2F40E8FB-5743-F200-C3C6-978F6B4FB9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85" y="228540"/>
            <a:ext cx="1856519" cy="22154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742950" rtl="0" eaLnBrk="1" latinLnBrk="1" hangingPunct="1">
              <a:lnSpc>
                <a:spcPct val="120000"/>
              </a:lnSpc>
              <a:buFont typeface="Wingdings" panose="05000000000000000000" pitchFamily="2" charset="2"/>
              <a:buNone/>
              <a:defRPr lang="ko-KR" altLang="en-US" sz="1200" b="1" kern="1200" dirty="0" smtClean="0">
                <a:solidFill>
                  <a:srgbClr val="3B3838"/>
                </a:solidFill>
                <a:latin typeface="+mj-ea"/>
                <a:ea typeface="+mj-ea"/>
                <a:cs typeface="+mn-cs"/>
              </a:defRPr>
            </a:lvl1pPr>
            <a:lvl2pPr>
              <a:defRPr sz="1463">
                <a:latin typeface="HG꼬딕씨 40g" panose="02020603020101020101" pitchFamily="18" charset="-127"/>
                <a:ea typeface="HG꼬딕씨 40g" panose="02020603020101020101" pitchFamily="18" charset="-127"/>
              </a:defRPr>
            </a:lvl2pPr>
            <a:lvl3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3pPr>
            <a:lvl4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4pPr>
            <a:lvl5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7276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1026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5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28" name="Rectangle 1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6A5D781D-F875-44BF-90B3-BE02C98B0E5F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3"/>
          <p:cNvSpPr txBox="1">
            <a:spLocks/>
          </p:cNvSpPr>
          <p:nvPr userDrawn="1">
            <p:custDataLst>
              <p:tags r:id="rId17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47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2" r:id="rId6"/>
    <p:sldLayoutId id="2147483666" r:id="rId7"/>
    <p:sldLayoutId id="2147483667" r:id="rId8"/>
    <p:sldLayoutId id="2147483668" r:id="rId9"/>
    <p:sldLayoutId id="2147483683" r:id="rId10"/>
    <p:sldLayoutId id="214748368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609325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6pPr>
      <a:lvl7pPr marL="121865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7pPr>
      <a:lvl8pPr marL="1827975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8pPr>
      <a:lvl9pPr marL="2437302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9pPr>
    </p:titleStyle>
    <p:bodyStyle>
      <a:lvl1pPr marL="230142" indent="-230142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lang="en-US" sz="1900" b="1">
          <a:solidFill>
            <a:schemeClr val="tx1"/>
          </a:solidFill>
          <a:latin typeface="+mn-lt"/>
          <a:ea typeface="+mn-ea"/>
          <a:cs typeface="+mn-cs"/>
        </a:defRPr>
      </a:lvl1pPr>
      <a:lvl2pPr marL="482503" indent="-249188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-"/>
        <a:defRPr lang="en-US" sz="1900">
          <a:solidFill>
            <a:schemeClr val="tx1"/>
          </a:solidFill>
          <a:latin typeface="+mn-lt"/>
          <a:ea typeface="+mn-ea"/>
          <a:cs typeface="+mn-cs"/>
        </a:defRPr>
      </a:lvl2pPr>
      <a:lvl3pPr marL="911043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Char char="–"/>
        <a:defRPr lang="en-US" sz="2400">
          <a:solidFill>
            <a:schemeClr val="tx1"/>
          </a:solidFill>
          <a:latin typeface="+mn-lt"/>
          <a:ea typeface="+mn-ea"/>
          <a:cs typeface="+mn-cs"/>
        </a:defRPr>
      </a:lvl3pPr>
      <a:lvl4pPr marL="1368151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¡"/>
        <a:defRPr lang="en-US" sz="2000">
          <a:solidFill>
            <a:schemeClr val="tx1"/>
          </a:solidFill>
          <a:latin typeface="+mn-lt"/>
          <a:ea typeface="+mn-ea"/>
          <a:cs typeface="+mn-cs"/>
        </a:defRPr>
      </a:lvl4pPr>
      <a:lvl5pPr marL="1825260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Char char="–"/>
        <a:defRPr lang="en-US" sz="2000" dirty="0">
          <a:solidFill>
            <a:schemeClr val="tx1"/>
          </a:solidFill>
          <a:latin typeface="+mn-lt"/>
          <a:ea typeface="+mn-ea"/>
          <a:cs typeface="+mn-cs"/>
        </a:defRPr>
      </a:lvl5pPr>
      <a:lvl6pPr marL="2437302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3046627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655952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4265277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5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0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75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0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27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5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77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0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19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jpeg"/><Relationship Id="rId15" Type="http://schemas.openxmlformats.org/officeDocument/2006/relationships/image" Target="../media/image17.png"/><Relationship Id="rId10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04E8A0-9B2C-46E3-BA96-3BBD5F1FE31F}"/>
              </a:ext>
            </a:extLst>
          </p:cNvPr>
          <p:cNvSpPr txBox="1"/>
          <p:nvPr/>
        </p:nvSpPr>
        <p:spPr>
          <a:xfrm>
            <a:off x="748748" y="2182468"/>
            <a:ext cx="9640956" cy="1340161"/>
          </a:xfrm>
          <a:prstGeom prst="rect">
            <a:avLst/>
          </a:prstGeom>
          <a:noFill/>
        </p:spPr>
        <p:txBody>
          <a:bodyPr vert="horz" wrap="square" lIns="91440" tIns="54000" rIns="91440" bIns="54000" rtlCol="0" anchor="t">
            <a:spAutoFit/>
          </a:bodyPr>
          <a:lstStyle/>
          <a:p>
            <a:pPr eaLnBrk="0" hangingPunct="0">
              <a:buClr>
                <a:schemeClr val="accent1"/>
              </a:buClr>
              <a:buSzPct val="65000"/>
            </a:pP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4000" b="1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파이낸스</a:t>
            </a: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컵 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2024</a:t>
            </a:r>
            <a:b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</a:b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골프 행사 기획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(</a:t>
            </a: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안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)</a:t>
            </a:r>
            <a:endParaRPr lang="ko-KR" altLang="en-US" sz="4000" b="1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" name="Google Shape;110;p1">
            <a:extLst>
              <a:ext uri="{FF2B5EF4-FFF2-40B4-BE49-F238E27FC236}">
                <a16:creationId xmlns:a16="http://schemas.microsoft.com/office/drawing/2014/main" id="{0EAE8DF9-BB45-372A-6598-80D8A855118E}"/>
              </a:ext>
            </a:extLst>
          </p:cNvPr>
          <p:cNvSpPr txBox="1"/>
          <p:nvPr/>
        </p:nvSpPr>
        <p:spPr>
          <a:xfrm>
            <a:off x="748748" y="3717277"/>
            <a:ext cx="5590659" cy="69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22" tIns="71933" rIns="121822" bIns="71933" anchor="t" anchorCtr="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1"/>
              </a:buClr>
              <a:buSzPct val="65000"/>
            </a:pP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sym typeface="Arial"/>
              </a:rPr>
              <a:t>2024. 7</a:t>
            </a:r>
          </a:p>
          <a:p>
            <a:pPr eaLnBrk="0" hangingPunct="0">
              <a:lnSpc>
                <a:spcPct val="150000"/>
              </a:lnSpc>
              <a:buClr>
                <a:schemeClr val="accent1"/>
              </a:buClr>
              <a:buSzPct val="65000"/>
            </a:pP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LIFEPLUS</a:t>
            </a:r>
            <a:r>
              <a:rPr lang="ko-KR" altLang="en-US" sz="1200" kern="0" dirty="0" err="1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전략실</a:t>
            </a: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ko-KR" altLang="en-US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문화마케팅팀</a:t>
            </a:r>
          </a:p>
        </p:txBody>
      </p:sp>
    </p:spTree>
    <p:extLst>
      <p:ext uri="{BB962C8B-B14F-4D97-AF65-F5344CB8AC3E}">
        <p14:creationId xmlns:p14="http://schemas.microsoft.com/office/powerpoint/2010/main" val="323137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5672"/>
              </p:ext>
            </p:extLst>
          </p:nvPr>
        </p:nvGraphicFramePr>
        <p:xfrm>
          <a:off x="907695" y="2219939"/>
          <a:ext cx="10204708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815">
                  <a:extLst>
                    <a:ext uri="{9D8B030D-6E8A-4147-A177-3AD203B41FA5}">
                      <a16:colId xmlns:a16="http://schemas.microsoft.com/office/drawing/2014/main" val="3179042809"/>
                    </a:ext>
                  </a:extLst>
                </a:gridCol>
                <a:gridCol w="80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359316378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337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742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4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8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49972"/>
              </p:ext>
            </p:extLst>
          </p:nvPr>
        </p:nvGraphicFramePr>
        <p:xfrm>
          <a:off x="695586" y="223328"/>
          <a:ext cx="5946579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435560562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208058101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165843654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09678492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265696171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2182681781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935629693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58203509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1040126911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459176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664748544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59792956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82287413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69976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OUT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217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5361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776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8447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811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9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420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997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64355" y="3324308"/>
          <a:ext cx="4477814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74">
                  <a:extLst>
                    <a:ext uri="{9D8B030D-6E8A-4147-A177-3AD203B41FA5}">
                      <a16:colId xmlns:a16="http://schemas.microsoft.com/office/drawing/2014/main" val="4178536217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2330894431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617382797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438807292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4231198664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09769629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805759318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81928434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626517755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80363275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218736891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49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IN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48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87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78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5871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5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287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00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5109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588" y="3324309"/>
          <a:ext cx="1468772" cy="3101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222">
                  <a:extLst>
                    <a:ext uri="{9D8B030D-6E8A-4147-A177-3AD203B41FA5}">
                      <a16:colId xmlns:a16="http://schemas.microsoft.com/office/drawing/2014/main" val="2240086606"/>
                    </a:ext>
                  </a:extLst>
                </a:gridCol>
                <a:gridCol w="624550">
                  <a:extLst>
                    <a:ext uri="{9D8B030D-6E8A-4147-A177-3AD203B41FA5}">
                      <a16:colId xmlns:a16="http://schemas.microsoft.com/office/drawing/2014/main" val="138950296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6691"/>
                  </a:ext>
                </a:extLst>
              </a:tr>
              <a:tr h="54505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7078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172"/>
                  </a:ext>
                </a:extLst>
              </a:tr>
              <a:tr h="35101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38193"/>
                  </a:ext>
                </a:extLst>
              </a:tr>
              <a:tr h="376446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15236"/>
                  </a:ext>
                </a:extLst>
              </a:tr>
              <a:tr h="3510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09752"/>
                  </a:ext>
                </a:extLst>
              </a:tr>
              <a:tr h="35101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92843"/>
                  </a:ext>
                </a:extLst>
              </a:tr>
              <a:tr h="385287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75093"/>
                  </a:ext>
                </a:extLst>
              </a:tr>
              <a:tr h="351012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4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738766" y="148355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153">
                  <a:extLst>
                    <a:ext uri="{9D8B030D-6E8A-4147-A177-3AD203B41FA5}">
                      <a16:colId xmlns:a16="http://schemas.microsoft.com/office/drawing/2014/main" val="1539655591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8974186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4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03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6128" y="148355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3106623385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134405726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020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5369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199966" y="1171177"/>
            <a:ext cx="1221616" cy="369332"/>
            <a:chOff x="5174799" y="659448"/>
            <a:chExt cx="1221616" cy="369332"/>
          </a:xfrm>
        </p:grpSpPr>
        <p:sp>
          <p:nvSpPr>
            <p:cNvPr id="8" name="직사각형 7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marL="3810" algn="ctr">
                <a:lnSpc>
                  <a:spcPct val="100000"/>
                </a:lnSpc>
                <a:spcBef>
                  <a:spcPts val="309"/>
                </a:spcBef>
              </a:pPr>
              <a:r>
                <a:rPr lang="en-US" altLang="ko-KR" b="1" dirty="0">
                  <a:solidFill>
                    <a:schemeClr val="accent2"/>
                  </a:solidFill>
                </a:rPr>
                <a:t>MATCH 1</a:t>
              </a:r>
              <a:endParaRPr lang="en-US" altLang="ko-KR" sz="1200" b="1" dirty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MBK CorporateS Light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1426128" y="1057013"/>
            <a:ext cx="900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426128" y="2608976"/>
            <a:ext cx="9001388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6128" y="643878"/>
            <a:ext cx="805344" cy="31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3464654" y="1667383"/>
            <a:ext cx="746620" cy="35233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1UP</a:t>
            </a:r>
            <a:endParaRPr lang="ko-KR" altLang="en-US" b="1" dirty="0"/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7299821" y="1667383"/>
            <a:ext cx="746620" cy="352337"/>
          </a:xfrm>
          <a:prstGeom prst="flowChartTerminator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1DN</a:t>
            </a:r>
            <a:endParaRPr lang="ko-KR" altLang="en-US" b="1" dirty="0"/>
          </a:p>
        </p:txBody>
      </p:sp>
      <p:graphicFrame>
        <p:nvGraphicFramePr>
          <p:cNvPr id="22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306" y="2949781"/>
          <a:ext cx="10204708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815">
                  <a:extLst>
                    <a:ext uri="{9D8B030D-6E8A-4147-A177-3AD203B41FA5}">
                      <a16:colId xmlns:a16="http://schemas.microsoft.com/office/drawing/2014/main" val="3179042809"/>
                    </a:ext>
                  </a:extLst>
                </a:gridCol>
                <a:gridCol w="80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359316378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337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742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4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46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738766" y="98021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153">
                  <a:extLst>
                    <a:ext uri="{9D8B030D-6E8A-4147-A177-3AD203B41FA5}">
                      <a16:colId xmlns:a16="http://schemas.microsoft.com/office/drawing/2014/main" val="1539655591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8974186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4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03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6128" y="98021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3106623385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134405726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020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5369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199966" y="667837"/>
            <a:ext cx="1221616" cy="369332"/>
            <a:chOff x="5174799" y="659448"/>
            <a:chExt cx="1221616" cy="369332"/>
          </a:xfrm>
        </p:grpSpPr>
        <p:sp>
          <p:nvSpPr>
            <p:cNvPr id="8" name="직사각형 7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marL="3810" algn="ctr">
                <a:lnSpc>
                  <a:spcPct val="100000"/>
                </a:lnSpc>
                <a:spcBef>
                  <a:spcPts val="309"/>
                </a:spcBef>
              </a:pPr>
              <a:r>
                <a:rPr lang="en-US" altLang="ko-KR" b="1" dirty="0">
                  <a:solidFill>
                    <a:schemeClr val="accent2"/>
                  </a:solidFill>
                </a:rPr>
                <a:t>MATCH 1</a:t>
              </a:r>
              <a:endParaRPr lang="en-US" altLang="ko-KR" sz="1200" b="1" dirty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MBK CorporateS Light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1426128" y="545284"/>
            <a:ext cx="900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426128" y="1963023"/>
            <a:ext cx="9001388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6128" y="140538"/>
            <a:ext cx="805344" cy="31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3464654" y="1164043"/>
            <a:ext cx="746620" cy="35233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1UP</a:t>
            </a:r>
            <a:endParaRPr lang="ko-KR" altLang="en-US" b="1" dirty="0"/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7299821" y="1164043"/>
            <a:ext cx="746620" cy="352337"/>
          </a:xfrm>
          <a:prstGeom prst="flowChartTerminator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156866" y="2182992"/>
          <a:ext cx="5249596" cy="2260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624">
                  <a:extLst>
                    <a:ext uri="{9D8B030D-6E8A-4147-A177-3AD203B41FA5}">
                      <a16:colId xmlns:a16="http://schemas.microsoft.com/office/drawing/2014/main" val="435560562"/>
                    </a:ext>
                  </a:extLst>
                </a:gridCol>
                <a:gridCol w="539298">
                  <a:extLst>
                    <a:ext uri="{9D8B030D-6E8A-4147-A177-3AD203B41FA5}">
                      <a16:colId xmlns:a16="http://schemas.microsoft.com/office/drawing/2014/main" val="1629267775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1658436542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09678492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265696171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2182681781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935629693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58203509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1040126911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4591762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664748544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59792956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822874130"/>
                    </a:ext>
                  </a:extLst>
                </a:gridCol>
              </a:tblGrid>
              <a:tr h="210862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69976"/>
                  </a:ext>
                </a:extLst>
              </a:tr>
              <a:tr h="22421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OUT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2177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53613"/>
                  </a:ext>
                </a:extLst>
              </a:tr>
              <a:tr h="224215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7767"/>
                  </a:ext>
                </a:extLst>
              </a:tr>
              <a:tr h="336872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844732"/>
                  </a:ext>
                </a:extLst>
              </a:tr>
              <a:tr h="2242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AS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81106"/>
                  </a:ext>
                </a:extLst>
              </a:tr>
              <a:tr h="224215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96861"/>
                  </a:ext>
                </a:extLst>
              </a:tr>
              <a:tr h="224215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42093"/>
                  </a:ext>
                </a:extLst>
              </a:tr>
              <a:tr h="224215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AS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997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445091" y="4505566"/>
          <a:ext cx="3952982" cy="210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4178536217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2330894431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617382797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438807292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4231198664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09769629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805759318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81928434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626517755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80363275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218736891"/>
                    </a:ext>
                  </a:extLst>
                </a:gridCol>
              </a:tblGrid>
              <a:tr h="144234"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49228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IN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48930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8715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78587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587159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5535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28732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00229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510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148471" y="4505566"/>
          <a:ext cx="1296620" cy="210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272">
                  <a:extLst>
                    <a:ext uri="{9D8B030D-6E8A-4147-A177-3AD203B41FA5}">
                      <a16:colId xmlns:a16="http://schemas.microsoft.com/office/drawing/2014/main" val="2240086606"/>
                    </a:ext>
                  </a:extLst>
                </a:gridCol>
                <a:gridCol w="551348">
                  <a:extLst>
                    <a:ext uri="{9D8B030D-6E8A-4147-A177-3AD203B41FA5}">
                      <a16:colId xmlns:a16="http://schemas.microsoft.com/office/drawing/2014/main" val="1389502969"/>
                    </a:ext>
                  </a:extLst>
                </a:gridCol>
              </a:tblGrid>
              <a:tr h="25468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6691"/>
                  </a:ext>
                </a:extLst>
              </a:tr>
              <a:tr h="41899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70780"/>
                  </a:ext>
                </a:extLst>
              </a:tr>
              <a:tr h="23888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172"/>
                  </a:ext>
                </a:extLst>
              </a:tr>
              <a:tr h="22972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38193"/>
                  </a:ext>
                </a:extLst>
              </a:tr>
              <a:tr h="246368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15236"/>
                  </a:ext>
                </a:extLst>
              </a:tr>
              <a:tr h="229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09752"/>
                  </a:ext>
                </a:extLst>
              </a:tr>
              <a:tr h="22972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92843"/>
                  </a:ext>
                </a:extLst>
              </a:tr>
              <a:tr h="252153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75093"/>
                  </a:ext>
                </a:extLst>
              </a:tr>
              <a:tr h="229722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0919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5488" y="1164043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798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홀이벤트</a:t>
            </a:r>
            <a:endParaRPr lang="ko-KR" altLang="en-US" dirty="0"/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1515BAC8-BD8B-A9E6-E7F4-4A1ED79D6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5218"/>
              </p:ext>
            </p:extLst>
          </p:nvPr>
        </p:nvGraphicFramePr>
        <p:xfrm>
          <a:off x="334963" y="1125538"/>
          <a:ext cx="11522076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851">
                  <a:extLst>
                    <a:ext uri="{9D8B030D-6E8A-4147-A177-3AD203B41FA5}">
                      <a16:colId xmlns:a16="http://schemas.microsoft.com/office/drawing/2014/main" val="3511333179"/>
                    </a:ext>
                  </a:extLst>
                </a:gridCol>
                <a:gridCol w="139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68">
                  <a:extLst>
                    <a:ext uri="{9D8B030D-6E8A-4147-A177-3AD203B41FA5}">
                      <a16:colId xmlns:a16="http://schemas.microsoft.com/office/drawing/2014/main" val="4233957456"/>
                    </a:ext>
                  </a:extLst>
                </a:gridCol>
                <a:gridCol w="707768">
                  <a:extLst>
                    <a:ext uri="{9D8B030D-6E8A-4147-A177-3AD203B41FA5}">
                      <a16:colId xmlns:a16="http://schemas.microsoft.com/office/drawing/2014/main" val="548131724"/>
                    </a:ext>
                  </a:extLst>
                </a:gridCol>
                <a:gridCol w="202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4958">
                  <a:extLst>
                    <a:ext uri="{9D8B030D-6E8A-4147-A177-3AD203B41FA5}">
                      <a16:colId xmlns:a16="http://schemas.microsoft.com/office/drawing/2014/main" val="2017100430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chemeClr val="bg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Hole</a:t>
                      </a:r>
                      <a:endParaRPr lang="ko-KR" altLang="en-US" sz="1200" b="1" i="0" u="none" strike="noStrike">
                        <a:solidFill>
                          <a:schemeClr val="bg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Par</a:t>
                      </a:r>
                      <a:endParaRPr lang="ko-KR" altLang="en-US" sz="1200" b="1" i="0" u="none" strike="noStrike">
                        <a:solidFill>
                          <a:schemeClr val="bg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인력</a:t>
                      </a:r>
                      <a:endParaRPr lang="en-US" altLang="ko-KR" sz="1200" b="1" u="none" strike="noStrike" dirty="0">
                        <a:solidFill>
                          <a:schemeClr val="bg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경품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이벤트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기념 사진 촬영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1H/ 10H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14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조별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1P,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개인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1P(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스윙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포토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종료 후 </a:t>
                      </a:r>
                      <a:r>
                        <a:rPr lang="en-US" altLang="ko-KR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INVITATION MICRO SITE </a:t>
                      </a:r>
                      <a:r>
                        <a:rPr lang="ko-KR" alt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업로드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4402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스케치 촬영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14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각 조별 코스 스케치 사진 촬영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포토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060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홀인원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14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965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물품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임대물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원목 파라솔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2ea(1T,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10T),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아이스빈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20ea(18ea,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스타트 광장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2ea)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5214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878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5F02F-9665-8E34-4E49-D44F965F1DE6}"/>
              </a:ext>
            </a:extLst>
          </p:cNvPr>
          <p:cNvSpPr txBox="1"/>
          <p:nvPr/>
        </p:nvSpPr>
        <p:spPr>
          <a:xfrm>
            <a:off x="293866" y="2815927"/>
            <a:ext cx="3659875" cy="3939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000" b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</a:defRPr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기념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r>
              <a:rPr lang="en-US" altLang="ko-KR" dirty="0"/>
              <a:t> </a:t>
            </a:r>
            <a:r>
              <a:rPr lang="ko-KR" altLang="en-US" dirty="0"/>
              <a:t>촬영</a:t>
            </a:r>
          </a:p>
        </p:txBody>
      </p:sp>
      <p:pic>
        <p:nvPicPr>
          <p:cNvPr id="5122" name="Picture 2" descr="먼싱웨어 매치플레이 포토콜]'단판 승부는 내가 강자!' | 서울경제">
            <a:extLst>
              <a:ext uri="{FF2B5EF4-FFF2-40B4-BE49-F238E27FC236}">
                <a16:creationId xmlns:a16="http://schemas.microsoft.com/office/drawing/2014/main" id="{5EA334F3-5845-0F8C-C6D6-34FE7C64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1" y="3066317"/>
            <a:ext cx="4770439" cy="32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TBC-GOLF">
            <a:extLst>
              <a:ext uri="{FF2B5EF4-FFF2-40B4-BE49-F238E27FC236}">
                <a16:creationId xmlns:a16="http://schemas.microsoft.com/office/drawing/2014/main" id="{B17F9255-567C-5005-224A-5FF30076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66" y="3014979"/>
            <a:ext cx="5067301" cy="32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75D7-93EC-1F09-A3EF-0845EDEDE678}"/>
              </a:ext>
            </a:extLst>
          </p:cNvPr>
          <p:cNvSpPr/>
          <p:nvPr/>
        </p:nvSpPr>
        <p:spPr bwMode="auto">
          <a:xfrm>
            <a:off x="9083675" y="268692"/>
            <a:ext cx="2773363" cy="85684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rPr>
              <a:t>홀인원 </a:t>
            </a:r>
            <a:r>
              <a:rPr lang="en-US" altLang="ko-KR" sz="1200" dirty="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9959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대회 </a:t>
            </a:r>
            <a:r>
              <a:rPr lang="ko-KR" altLang="en-US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엠블럼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B17E00-4B58-6EEE-C09D-EB49F0AFF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/>
          <a:stretch/>
        </p:blipFill>
        <p:spPr>
          <a:xfrm>
            <a:off x="10274" y="2301412"/>
            <a:ext cx="6349430" cy="3636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216967-1009-E0EC-13DA-E538DFAE3D7B}"/>
              </a:ext>
            </a:extLst>
          </p:cNvPr>
          <p:cNvSpPr txBox="1"/>
          <p:nvPr/>
        </p:nvSpPr>
        <p:spPr>
          <a:xfrm>
            <a:off x="2660682" y="182366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latin typeface="LIFEPLUS Light" panose="00000300000000000000" pitchFamily="2" charset="-127"/>
                <a:ea typeface="LIFEPLUS Light" panose="00000300000000000000" pitchFamily="2" charset="-127"/>
              </a:rPr>
              <a:t>한화 서체 적용</a:t>
            </a:r>
            <a:endParaRPr lang="en-US" altLang="ko-KR" sz="1200" b="1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673DB-6B5C-DBAC-F4C5-439CBE4503A5}"/>
              </a:ext>
            </a:extLst>
          </p:cNvPr>
          <p:cNvSpPr txBox="1"/>
          <p:nvPr/>
        </p:nvSpPr>
        <p:spPr>
          <a:xfrm>
            <a:off x="7956527" y="1823664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한화</a:t>
            </a:r>
            <a:r>
              <a:rPr lang="en-US" altLang="ko-KR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/ </a:t>
            </a:r>
            <a:r>
              <a:rPr lang="ko-KR" altLang="en-US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라이프플러스 서체 적용</a:t>
            </a:r>
            <a:endParaRPr lang="en-US" altLang="ko-KR" sz="1200" b="1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404D83E-F33F-92E3-E21C-228E96F53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" r="3955"/>
          <a:stretch/>
        </p:blipFill>
        <p:spPr>
          <a:xfrm>
            <a:off x="6054904" y="2301411"/>
            <a:ext cx="6081875" cy="36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대회 </a:t>
            </a:r>
            <a:r>
              <a:rPr lang="ko-KR" altLang="en-US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엠블럼</a:t>
            </a:r>
            <a:r>
              <a:rPr lang="en-US" altLang="ko-KR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_</a:t>
            </a:r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팀 로고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44541-D31F-FBC3-FD16-B5FC0AA03913}"/>
              </a:ext>
            </a:extLst>
          </p:cNvPr>
          <p:cNvSpPr txBox="1"/>
          <p:nvPr/>
        </p:nvSpPr>
        <p:spPr>
          <a:xfrm>
            <a:off x="2765533" y="5358753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방패와 골프채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한화 로고를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모티브로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CLASSIC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한 이미지 구현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FA2F07-B38F-DF54-0719-5959371FC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5" t="53673" r="45327" b="34695"/>
          <a:stretch/>
        </p:blipFill>
        <p:spPr>
          <a:xfrm>
            <a:off x="2810929" y="4038444"/>
            <a:ext cx="2217739" cy="877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85E21C-76F1-5EB5-7062-19DCCC8A5A97}"/>
              </a:ext>
            </a:extLst>
          </p:cNvPr>
          <p:cNvSpPr txBox="1"/>
          <p:nvPr/>
        </p:nvSpPr>
        <p:spPr>
          <a:xfrm>
            <a:off x="7941313" y="5358753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새로움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을 의미하는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‘NEO’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새롭게 부활하는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피닉스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로 형상화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1F12A9-1323-67E8-DF67-AA7BE8D9E032}"/>
              </a:ext>
            </a:extLst>
          </p:cNvPr>
          <p:cNvGrpSpPr/>
          <p:nvPr/>
        </p:nvGrpSpPr>
        <p:grpSpPr>
          <a:xfrm>
            <a:off x="7226300" y="2001789"/>
            <a:ext cx="3575050" cy="1646502"/>
            <a:chOff x="7226300" y="1757636"/>
            <a:chExt cx="3575050" cy="164650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0C147BF-81D0-43F9-B8FA-0E24FBF89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365" t="5996" r="8681" b="69996"/>
            <a:stretch/>
          </p:blipFill>
          <p:spPr>
            <a:xfrm>
              <a:off x="7226300" y="1757636"/>
              <a:ext cx="1711325" cy="16465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4CAC2B-514E-2153-84A8-173C44C19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53" t="29548" r="9293" b="46444"/>
            <a:stretch/>
          </p:blipFill>
          <p:spPr>
            <a:xfrm>
              <a:off x="9090025" y="1757636"/>
              <a:ext cx="1711325" cy="1646502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8D11ADB-16AC-A615-BDFF-65E5DDE17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3" t="53673" r="6569" b="34695"/>
          <a:stretch/>
        </p:blipFill>
        <p:spPr>
          <a:xfrm>
            <a:off x="7904956" y="4064782"/>
            <a:ext cx="2217739" cy="87748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E8E233-FA2A-21F9-50F0-30C89C81D465}"/>
              </a:ext>
            </a:extLst>
          </p:cNvPr>
          <p:cNvCxnSpPr>
            <a:cxnSpLocks/>
          </p:cNvCxnSpPr>
          <p:nvPr/>
        </p:nvCxnSpPr>
        <p:spPr bwMode="auto">
          <a:xfrm>
            <a:off x="6466811" y="1717964"/>
            <a:ext cx="0" cy="45907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3C770-7EF6-92BB-4887-5140C9800F92}"/>
              </a:ext>
            </a:extLst>
          </p:cNvPr>
          <p:cNvSpPr/>
          <p:nvPr/>
        </p:nvSpPr>
        <p:spPr bwMode="auto">
          <a:xfrm>
            <a:off x="1653309" y="1126253"/>
            <a:ext cx="4627413" cy="39380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TEAM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CLASSIC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969BE-2F47-AEF7-0D70-A7237E0D9FC0}"/>
              </a:ext>
            </a:extLst>
          </p:cNvPr>
          <p:cNvSpPr/>
          <p:nvPr/>
        </p:nvSpPr>
        <p:spPr bwMode="auto">
          <a:xfrm>
            <a:off x="6623918" y="1122311"/>
            <a:ext cx="4627413" cy="39380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TEAM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NEO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CCA12-C3FF-C817-0BF3-BA8ADAF518B9}"/>
              </a:ext>
            </a:extLst>
          </p:cNvPr>
          <p:cNvSpPr/>
          <p:nvPr/>
        </p:nvSpPr>
        <p:spPr bwMode="auto">
          <a:xfrm>
            <a:off x="315778" y="2001789"/>
            <a:ext cx="770074" cy="17249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심볼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9081CB-69AD-569F-1BFD-1B026B3C7941}"/>
              </a:ext>
            </a:extLst>
          </p:cNvPr>
          <p:cNvSpPr/>
          <p:nvPr/>
        </p:nvSpPr>
        <p:spPr bwMode="auto">
          <a:xfrm>
            <a:off x="315778" y="4143876"/>
            <a:ext cx="770074" cy="77204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레터링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7E4925-7290-B864-AE8E-E75DB6EF6541}"/>
              </a:ext>
            </a:extLst>
          </p:cNvPr>
          <p:cNvSpPr/>
          <p:nvPr/>
        </p:nvSpPr>
        <p:spPr bwMode="auto">
          <a:xfrm>
            <a:off x="315778" y="5218518"/>
            <a:ext cx="770073" cy="77204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컨셉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3B115D-8DAF-C99E-32A0-CA9269A26D06}"/>
              </a:ext>
            </a:extLst>
          </p:cNvPr>
          <p:cNvGrpSpPr/>
          <p:nvPr/>
        </p:nvGrpSpPr>
        <p:grpSpPr>
          <a:xfrm>
            <a:off x="2229237" y="2001789"/>
            <a:ext cx="3381122" cy="1646502"/>
            <a:chOff x="1652776" y="1962887"/>
            <a:chExt cx="3281073" cy="1597780"/>
          </a:xfrm>
        </p:grpSpPr>
        <p:pic>
          <p:nvPicPr>
            <p:cNvPr id="6" name="그림 5" descr="텍스트, 로고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8B513959-DB64-D6E0-914F-0DC555DE3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71" t="11737" r="65718" b="58775"/>
            <a:stretch/>
          </p:blipFill>
          <p:spPr>
            <a:xfrm>
              <a:off x="1652776" y="1962887"/>
              <a:ext cx="1552151" cy="1597780"/>
            </a:xfrm>
            <a:prstGeom prst="rect">
              <a:avLst/>
            </a:prstGeom>
          </p:spPr>
        </p:pic>
        <p:pic>
          <p:nvPicPr>
            <p:cNvPr id="7" name="그림 6" descr="텍스트, 로고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78DCC94D-C23A-A4ED-7555-1D66F6F8B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028" t="11737" r="47861" b="58775"/>
            <a:stretch/>
          </p:blipFill>
          <p:spPr>
            <a:xfrm>
              <a:off x="3381698" y="1962887"/>
              <a:ext cx="1552151" cy="1597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0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IFEPLUS Light" panose="00000300000000000000" pitchFamily="2" charset="-127"/>
                <a:ea typeface="LIFEPLUS Light" panose="00000300000000000000" pitchFamily="2" charset="-127"/>
              </a:rPr>
              <a:t>대회 개요</a:t>
            </a:r>
            <a:endParaRPr lang="ko-KR" altLang="en-US"/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3CA54E52-3CC0-2E0D-250F-DECA1488E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55430"/>
              </p:ext>
            </p:extLst>
          </p:nvPr>
        </p:nvGraphicFramePr>
        <p:xfrm>
          <a:off x="334963" y="1125536"/>
          <a:ext cx="11526536" cy="534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36">
                  <a:extLst>
                    <a:ext uri="{9D8B030D-6E8A-4147-A177-3AD203B41FA5}">
                      <a16:colId xmlns:a16="http://schemas.microsoft.com/office/drawing/2014/main" val="2858736142"/>
                    </a:ext>
                  </a:extLst>
                </a:gridCol>
                <a:gridCol w="6696000">
                  <a:extLst>
                    <a:ext uri="{9D8B030D-6E8A-4147-A177-3AD203B41FA5}">
                      <a16:colId xmlns:a16="http://schemas.microsoft.com/office/drawing/2014/main" val="2760395765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16745875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42898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대회명</a:t>
                      </a:r>
                      <a:endParaRPr lang="ko-KR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한화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파이낸스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컵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2024</a:t>
                      </a:r>
                      <a:endParaRPr lang="ko-KR" altLang="en-US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ko-KR" altLang="en-US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27040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일정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2024.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08.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27(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화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27399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장소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제이드팰리스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G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C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99893"/>
                  </a:ext>
                </a:extLst>
              </a:tr>
              <a:tr h="60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초청 인원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16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총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64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국내 금융권 주요 회사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(IB, GP, LP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등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60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년대 후반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~89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년생 남성 골퍼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1649"/>
                  </a:ext>
                </a:extLst>
              </a:tr>
              <a:tr h="264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코스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서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(West),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동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(East)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코스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/ 18Hole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Par 72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20956"/>
                  </a:ext>
                </a:extLst>
              </a:tr>
              <a:tr h="7217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경기 방식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매치플레이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Team CLASSIC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Team NEO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- 1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조 당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TC 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TN 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 구성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3327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방식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18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홀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전홀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샷건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화이트 티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5505"/>
                  </a:ext>
                </a:extLst>
              </a:tr>
              <a:tr h="60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성적 집계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스코어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팀별 베스트 스코어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(UP, DOWN, EVEN/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최종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UP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합산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승리 팀 합계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회사 스코어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그로스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스코어 합산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5893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Tee-off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11:00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36317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프로그램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영접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조찬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개회식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설명회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캡틴 소개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 추첨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단체 사진 촬영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각 홀 이동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라운드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아웃 및 </a:t>
                      </a: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환복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/>
                      </a:r>
                      <a:b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</a:b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애프터 파티 및 시상식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종료 및 귀가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68868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시상 내역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시상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시상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트로피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/ TBD</a:t>
                      </a:r>
                    </a:p>
                    <a:p>
                      <a:pPr algn="l" fontAlgn="ctr"/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회사 시상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TBD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0" marR="0" lvl="0" indent="0" algn="l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홀인원 시상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TBD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557195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0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IFEPLUS Light" panose="00000300000000000000" pitchFamily="2" charset="-127"/>
                <a:ea typeface="LIFEPLUS Light" panose="00000300000000000000" pitchFamily="2" charset="-127"/>
              </a:rPr>
              <a:t>대회 장소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27A4C-25C7-9E6F-17DD-5E1FFB6C50F0}"/>
              </a:ext>
            </a:extLst>
          </p:cNvPr>
          <p:cNvSpPr txBox="1"/>
          <p:nvPr/>
        </p:nvSpPr>
        <p:spPr>
          <a:xfrm>
            <a:off x="334963" y="1148342"/>
            <a:ext cx="39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800" b="1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제이드팰리스</a:t>
            </a:r>
            <a:r>
              <a:rPr lang="ko-KR" altLang="en-US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en-US" altLang="ko-KR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G</a:t>
            </a:r>
            <a:r>
              <a:rPr lang="ko-KR" altLang="en-US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C</a:t>
            </a:r>
            <a:endParaRPr lang="en-US" altLang="ko-KR" sz="1800" b="1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3F3C-2866-D9D2-297D-3FD4BA1ABA5C}"/>
              </a:ext>
            </a:extLst>
          </p:cNvPr>
          <p:cNvSpPr txBox="1"/>
          <p:nvPr/>
        </p:nvSpPr>
        <p:spPr>
          <a:xfrm>
            <a:off x="360850" y="1687861"/>
            <a:ext cx="42855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강원 춘천에 위치한 소수 정예 멤버십으로 운영되는 명문 골프클럽</a:t>
            </a:r>
            <a:endParaRPr lang="en-US" altLang="ko-KR" sz="1000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000" b="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세계적인 골퍼 </a:t>
            </a:r>
            <a:r>
              <a:rPr lang="ko-KR" altLang="en-US" sz="1000" b="0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그렉</a:t>
            </a:r>
            <a:r>
              <a:rPr lang="ko-KR" altLang="en-US" sz="1000" b="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노먼이 설계한 골프 코스</a:t>
            </a:r>
            <a:endParaRPr lang="en-US" altLang="ko-KR" sz="1000" b="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KLPGA 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투어 최대 상금 대회 </a:t>
            </a: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‘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한화 클래식</a:t>
            </a: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’ 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개최</a:t>
            </a:r>
            <a:endParaRPr lang="en-US" altLang="ko-KR" sz="1000" b="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pic>
        <p:nvPicPr>
          <p:cNvPr id="3" name="Picture 4" descr="임시1">
            <a:extLst>
              <a:ext uri="{FF2B5EF4-FFF2-40B4-BE49-F238E27FC236}">
                <a16:creationId xmlns:a16="http://schemas.microsoft.com/office/drawing/2014/main" id="{869D6A18-23D8-40B9-3AE4-88A67881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25" y="1043172"/>
            <a:ext cx="4636803" cy="29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6D7B6-41E8-C1D6-695D-D212E74A197A}"/>
              </a:ext>
            </a:extLst>
          </p:cNvPr>
          <p:cNvSpPr txBox="1"/>
          <p:nvPr/>
        </p:nvSpPr>
        <p:spPr>
          <a:xfrm>
            <a:off x="360850" y="3234483"/>
            <a:ext cx="4285578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b="1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</a:rPr>
              <a:t>코스 정보</a:t>
            </a:r>
            <a:endParaRPr lang="en-US" altLang="ko-KR" sz="1200" b="1" dirty="0">
              <a:ln>
                <a:noFill/>
              </a:ln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</a:rPr>
              <a:t>18Hole, 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Par 72</a:t>
            </a:r>
          </a:p>
          <a:p>
            <a:pPr>
              <a:spcBef>
                <a:spcPts val="300"/>
              </a:spcBef>
            </a:pP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Out :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서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(West)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코스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, , In :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동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(East)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코스</a:t>
            </a:r>
            <a:endParaRPr lang="en-US" altLang="ko-KR" sz="1000" b="0" kern="1200" dirty="0">
              <a:ln>
                <a:noFill/>
              </a:ln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>
              <a:spcBef>
                <a:spcPts val="300"/>
              </a:spcBef>
            </a:pP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남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)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참가 고객 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: White Tee</a:t>
            </a:r>
          </a:p>
        </p:txBody>
      </p:sp>
      <p:graphicFrame>
        <p:nvGraphicFramePr>
          <p:cNvPr id="7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664"/>
              </p:ext>
            </p:extLst>
          </p:nvPr>
        </p:nvGraphicFramePr>
        <p:xfrm>
          <a:off x="334964" y="4153150"/>
          <a:ext cx="1152207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MT</a:t>
                      </a:r>
                      <a:r>
                        <a:rPr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S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YDS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이벤트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기념 사진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기념사진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2F48A1-EBC3-86A8-12C3-5ECE9502994F}"/>
              </a:ext>
            </a:extLst>
          </p:cNvPr>
          <p:cNvSpPr/>
          <p:nvPr/>
        </p:nvSpPr>
        <p:spPr bwMode="auto">
          <a:xfrm>
            <a:off x="9083675" y="268692"/>
            <a:ext cx="2773363" cy="85684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rPr>
              <a:t>본 대회 전장 확인 필요</a:t>
            </a:r>
          </a:p>
        </p:txBody>
      </p:sp>
    </p:spTree>
    <p:extLst>
      <p:ext uri="{BB962C8B-B14F-4D97-AF65-F5344CB8AC3E}">
        <p14:creationId xmlns:p14="http://schemas.microsoft.com/office/powerpoint/2010/main" val="24805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한국지엠, '알페온 VIP 인비테이셔널' 성료 - 경남일보 - 우리나라 최초의 지역신문">
            <a:extLst>
              <a:ext uri="{FF2B5EF4-FFF2-40B4-BE49-F238E27FC236}">
                <a16:creationId xmlns:a16="http://schemas.microsoft.com/office/drawing/2014/main" id="{9319A89B-DDA7-8178-349D-4B54C7609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29" t="438" r="14300" b="26068"/>
          <a:stretch/>
        </p:blipFill>
        <p:spPr bwMode="auto">
          <a:xfrm>
            <a:off x="6372604" y="1133788"/>
            <a:ext cx="2462532" cy="13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런다운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C7BD6F22-5A5D-2589-4581-383C54E3F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92" y="4219990"/>
            <a:ext cx="2594745" cy="104274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12775CD-4C9E-6103-947F-130002520F80}"/>
              </a:ext>
            </a:extLst>
          </p:cNvPr>
          <p:cNvGrpSpPr/>
          <p:nvPr/>
        </p:nvGrpSpPr>
        <p:grpSpPr>
          <a:xfrm>
            <a:off x="338712" y="4064496"/>
            <a:ext cx="8490008" cy="2303863"/>
            <a:chOff x="747076" y="4569019"/>
            <a:chExt cx="5296752" cy="143733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4EDD69-8ECE-9153-8E23-78D0D20AE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7076" y="4569019"/>
              <a:ext cx="1524077" cy="8523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645CD92-F492-2A6B-CC8A-1225595B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504" r="1504"/>
            <a:stretch/>
          </p:blipFill>
          <p:spPr>
            <a:xfrm>
              <a:off x="4504054" y="4569019"/>
              <a:ext cx="1536325" cy="852350"/>
            </a:xfrm>
            <a:prstGeom prst="rect">
              <a:avLst/>
            </a:prstGeom>
          </p:spPr>
        </p:pic>
        <p:pic>
          <p:nvPicPr>
            <p:cNvPr id="3074" name="Picture 2" descr="미국 사람들의 파티문화는 어떻게 다를까? : 네이버 블로그">
              <a:extLst>
                <a:ext uri="{FF2B5EF4-FFF2-40B4-BE49-F238E27FC236}">
                  <a16:creationId xmlns:a16="http://schemas.microsoft.com/office/drawing/2014/main" id="{7EC0257D-9CBC-89BE-74C0-45D0DA454E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34" b="14464"/>
            <a:stretch/>
          </p:blipFill>
          <p:spPr bwMode="auto">
            <a:xfrm>
              <a:off x="2622412" y="4574882"/>
              <a:ext cx="1536326" cy="833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1764B7-B7EC-17CF-5E2C-C1EC57BF8C18}"/>
                </a:ext>
              </a:extLst>
            </p:cNvPr>
            <p:cNvSpPr/>
            <p:nvPr/>
          </p:nvSpPr>
          <p:spPr>
            <a:xfrm>
              <a:off x="748940" y="5468711"/>
              <a:ext cx="1524077" cy="537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814" fontAlgn="ctr" latinLnBrk="0">
                <a:defRPr/>
              </a:pPr>
              <a:r>
                <a:rPr lang="ko-KR" altLang="en-US" sz="1050" b="1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홀 아웃 및 샤워</a:t>
              </a:r>
              <a:endParaRPr lang="en-US" altLang="ko-KR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@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스코어 접수처 및 </a:t>
              </a:r>
              <a:r>
                <a:rPr lang="ko-KR" altLang="en-US" sz="1000" dirty="0" err="1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락커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스코어 접수 및 집계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샤워 및 </a:t>
              </a:r>
              <a:r>
                <a:rPr lang="ko-KR" altLang="en-US" sz="1000" dirty="0" err="1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환복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16:00~17:00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37D15A-C2EC-61C8-C86A-0B2157C66013}"/>
                </a:ext>
              </a:extLst>
            </p:cNvPr>
            <p:cNvSpPr/>
            <p:nvPr/>
          </p:nvSpPr>
          <p:spPr>
            <a:xfrm>
              <a:off x="2622412" y="5468711"/>
              <a:ext cx="1536325" cy="446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814" fontAlgn="ctr" latinLnBrk="0">
                <a:defRPr/>
              </a:pPr>
              <a:r>
                <a:rPr lang="ko-KR" altLang="en-US" sz="1050" b="1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애프터 파티</a:t>
              </a:r>
              <a:endParaRPr lang="en-US" altLang="ko-KR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@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클럽하우스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레스토랑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만찬 및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시상식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17:00~19:30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B9C50B-010E-DCBD-9A74-4F4DF88F6DF4}"/>
                </a:ext>
              </a:extLst>
            </p:cNvPr>
            <p:cNvSpPr/>
            <p:nvPr/>
          </p:nvSpPr>
          <p:spPr>
            <a:xfrm>
              <a:off x="4511743" y="5468711"/>
              <a:ext cx="1532085" cy="537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814" fontAlgn="ctr" latinLnBrk="0">
                <a:defRPr/>
              </a:pPr>
              <a:r>
                <a:rPr lang="ko-KR" altLang="en-US" sz="1050" b="1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환송 </a:t>
              </a:r>
              <a:endParaRPr lang="en-US" altLang="ko-KR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@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클럽하우스 로비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참가 고객 환송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-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귀가</a:t>
              </a:r>
              <a:endPara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endParaRPr>
            </a:p>
            <a:p>
              <a:pPr defTabSz="913814" fontAlgn="ctr" latinLnBrk="0"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  <a:latin typeface="LIFEPLUS Light" panose="00000300000000000000" pitchFamily="2" charset="-127"/>
                  <a:ea typeface="LIFEPLUS Light" panose="00000300000000000000" pitchFamily="2" charset="-127"/>
                </a:rPr>
                <a:t>19:30~</a:t>
              </a:r>
            </a:p>
          </p:txBody>
        </p:sp>
      </p:grpSp>
      <p:pic>
        <p:nvPicPr>
          <p:cNvPr id="7" name="Picture 2" descr="10 Tips for Hotel Front Desk to Always Be Prepared for The Next Guest">
            <a:extLst>
              <a:ext uri="{FF2B5EF4-FFF2-40B4-BE49-F238E27FC236}">
                <a16:creationId xmlns:a16="http://schemas.microsoft.com/office/drawing/2014/main" id="{6396CB56-AD75-9D36-6D96-15FBD0CAF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1699" y="1125538"/>
            <a:ext cx="2449433" cy="13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A66B45-A11B-167C-7867-94B6FF74B8A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394" y="1125538"/>
            <a:ext cx="2462532" cy="1397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C89BA-18D4-CE41-C93C-1029E00E3D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grayscl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4605" y="1125538"/>
            <a:ext cx="2462532" cy="14090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17727-6E59-2C43-BF05-9192FAB84944}"/>
              </a:ext>
            </a:extLst>
          </p:cNvPr>
          <p:cNvSpPr/>
          <p:nvPr/>
        </p:nvSpPr>
        <p:spPr>
          <a:xfrm>
            <a:off x="341700" y="2595133"/>
            <a:ext cx="2449433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14" fontAlgn="ctr" latinLnBrk="0">
              <a:defRPr/>
            </a:pP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영접</a:t>
            </a:r>
            <a:endParaRPr lang="en-US" altLang="ko-KR" sz="1050" b="1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@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클럽하우스 로비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골프장 도착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락커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및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웰컴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기프트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확인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팀 티셔츠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&amp;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모자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환복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09:00~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B628F3-D7AF-AD42-8866-DF5F50586309}"/>
              </a:ext>
            </a:extLst>
          </p:cNvPr>
          <p:cNvSpPr/>
          <p:nvPr/>
        </p:nvSpPr>
        <p:spPr>
          <a:xfrm>
            <a:off x="3347394" y="2581747"/>
            <a:ext cx="3013268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14" fontAlgn="ctr" latinLnBrk="0">
              <a:defRPr/>
            </a:pP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조찬 </a:t>
            </a:r>
            <a:r>
              <a:rPr lang="en-US" altLang="ko-KR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&amp; 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개회식</a:t>
            </a:r>
            <a:endParaRPr lang="en-US" altLang="ko-KR" sz="1050" b="1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@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클럽하우스 레스토랑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팀별 식사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단품 메뉴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)</a:t>
            </a: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개회식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사회자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및 대회 설명회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(KPGA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경기위원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)</a:t>
            </a: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팀 소개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캡틴 인사</a:t>
            </a: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조 추첨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09:00~10:20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55CA1E-F5FE-1709-9126-486500B72E50}"/>
              </a:ext>
            </a:extLst>
          </p:cNvPr>
          <p:cNvSpPr/>
          <p:nvPr/>
        </p:nvSpPr>
        <p:spPr>
          <a:xfrm>
            <a:off x="6372604" y="2593679"/>
            <a:ext cx="2481293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14" fontAlgn="ctr" latinLnBrk="0">
              <a:defRPr/>
            </a:pP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단체 사진 촬영 </a:t>
            </a:r>
            <a:r>
              <a:rPr lang="en-US" altLang="ko-KR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&amp; </a:t>
            </a: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각 홀 이동</a:t>
            </a:r>
            <a:endParaRPr lang="en-US" altLang="ko-KR" sz="1050" b="1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@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스타트 광장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단체 사진 촬영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카트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골프백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상차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카트 탑승 및 홀 이동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10:20~11:00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56221D-469F-0B77-909D-56BDD0AD0AA9}"/>
              </a:ext>
            </a:extLst>
          </p:cNvPr>
          <p:cNvSpPr/>
          <p:nvPr/>
        </p:nvSpPr>
        <p:spPr>
          <a:xfrm>
            <a:off x="9394605" y="2593679"/>
            <a:ext cx="2462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14" fontAlgn="ctr" latinLnBrk="0">
              <a:defRPr/>
            </a:pPr>
            <a:r>
              <a:rPr lang="ko-KR" altLang="en-US" sz="1050" b="1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라운드</a:t>
            </a:r>
            <a:endParaRPr lang="en-US" altLang="ko-KR" sz="1050" b="1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@ 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코스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전홀</a:t>
            </a:r>
            <a:r>
              <a:rPr lang="ko-KR" altLang="en-US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샷건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-</a:t>
            </a:r>
            <a:r>
              <a:rPr lang="ko-KR" altLang="en-US" sz="100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매치플레이</a:t>
            </a:r>
            <a:endParaRPr lang="en-US" altLang="ko-KR" sz="1000" dirty="0">
              <a:solidFill>
                <a:sysClr val="windowText" lastClr="000000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defTabSz="913814" fontAlgn="ctr" latinLnBrk="0">
              <a:defRPr/>
            </a:pPr>
            <a:r>
              <a:rPr lang="en-US" altLang="ko-KR" sz="1000" dirty="0">
                <a:solidFill>
                  <a:sysClr val="windowText" lastClr="000000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11:00~16:00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62B171-9D43-D177-F63C-DE93213924A6}"/>
              </a:ext>
            </a:extLst>
          </p:cNvPr>
          <p:cNvGrpSpPr/>
          <p:nvPr/>
        </p:nvGrpSpPr>
        <p:grpSpPr>
          <a:xfrm>
            <a:off x="2943689" y="1685394"/>
            <a:ext cx="254356" cy="264296"/>
            <a:chOff x="3479344" y="316275"/>
            <a:chExt cx="265172" cy="309857"/>
          </a:xfrm>
        </p:grpSpPr>
        <p:sp>
          <p:nvSpPr>
            <p:cNvPr id="25" name="화살표: 갈매기형 수장 24">
              <a:extLst>
                <a:ext uri="{FF2B5EF4-FFF2-40B4-BE49-F238E27FC236}">
                  <a16:creationId xmlns:a16="http://schemas.microsoft.com/office/drawing/2014/main" id="{105DD077-8F83-4D4A-8F8B-3FA29C75A1ED}"/>
                </a:ext>
              </a:extLst>
            </p:cNvPr>
            <p:cNvSpPr/>
            <p:nvPr/>
          </p:nvSpPr>
          <p:spPr bwMode="auto">
            <a:xfrm>
              <a:off x="3479344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0E4E26A-0833-1D2E-72E2-5E6A91AACF62}"/>
                </a:ext>
              </a:extLst>
            </p:cNvPr>
            <p:cNvSpPr/>
            <p:nvPr/>
          </p:nvSpPr>
          <p:spPr bwMode="auto">
            <a:xfrm>
              <a:off x="3611930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741524-0B54-C7AC-888E-4F582DA63227}"/>
              </a:ext>
            </a:extLst>
          </p:cNvPr>
          <p:cNvGrpSpPr/>
          <p:nvPr/>
        </p:nvGrpSpPr>
        <p:grpSpPr>
          <a:xfrm>
            <a:off x="5965691" y="1685394"/>
            <a:ext cx="254356" cy="264296"/>
            <a:chOff x="3479344" y="316275"/>
            <a:chExt cx="265172" cy="309857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601DDC7A-5E11-72C5-C87C-7F05FD145A0E}"/>
                </a:ext>
              </a:extLst>
            </p:cNvPr>
            <p:cNvSpPr/>
            <p:nvPr/>
          </p:nvSpPr>
          <p:spPr bwMode="auto">
            <a:xfrm>
              <a:off x="3479344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12900FD4-5CDB-E13C-D1C2-DA7F29229A91}"/>
                </a:ext>
              </a:extLst>
            </p:cNvPr>
            <p:cNvSpPr/>
            <p:nvPr/>
          </p:nvSpPr>
          <p:spPr bwMode="auto">
            <a:xfrm>
              <a:off x="3611930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F20F75-C8C6-1DF1-677D-A4E0721C7588}"/>
              </a:ext>
            </a:extLst>
          </p:cNvPr>
          <p:cNvGrpSpPr/>
          <p:nvPr/>
        </p:nvGrpSpPr>
        <p:grpSpPr>
          <a:xfrm>
            <a:off x="8987693" y="1685394"/>
            <a:ext cx="254356" cy="264296"/>
            <a:chOff x="3479344" y="316275"/>
            <a:chExt cx="265172" cy="309857"/>
          </a:xfrm>
        </p:grpSpPr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E2DFB6EB-975A-4F25-E225-DD3F4CA76136}"/>
                </a:ext>
              </a:extLst>
            </p:cNvPr>
            <p:cNvSpPr/>
            <p:nvPr/>
          </p:nvSpPr>
          <p:spPr bwMode="auto">
            <a:xfrm>
              <a:off x="3479344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4C7EF092-3286-A2CB-B4D2-E7162C12050F}"/>
                </a:ext>
              </a:extLst>
            </p:cNvPr>
            <p:cNvSpPr/>
            <p:nvPr/>
          </p:nvSpPr>
          <p:spPr bwMode="auto">
            <a:xfrm>
              <a:off x="3611930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DB0C5F-262A-70BD-5320-85863054AB11}"/>
              </a:ext>
            </a:extLst>
          </p:cNvPr>
          <p:cNvGrpSpPr/>
          <p:nvPr/>
        </p:nvGrpSpPr>
        <p:grpSpPr>
          <a:xfrm>
            <a:off x="2940703" y="4609532"/>
            <a:ext cx="254356" cy="264296"/>
            <a:chOff x="3479344" y="316275"/>
            <a:chExt cx="265172" cy="309857"/>
          </a:xfrm>
        </p:grpSpPr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1B3871F2-0C4B-E53E-72BA-EE202D6155B9}"/>
                </a:ext>
              </a:extLst>
            </p:cNvPr>
            <p:cNvSpPr/>
            <p:nvPr/>
          </p:nvSpPr>
          <p:spPr bwMode="auto">
            <a:xfrm>
              <a:off x="3479344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3B4A71EC-25A2-8659-BB5E-E27BC8A6695F}"/>
                </a:ext>
              </a:extLst>
            </p:cNvPr>
            <p:cNvSpPr/>
            <p:nvPr/>
          </p:nvSpPr>
          <p:spPr bwMode="auto">
            <a:xfrm>
              <a:off x="3611930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F55555-3B3E-C503-05FE-9ABD088D5AC8}"/>
              </a:ext>
            </a:extLst>
          </p:cNvPr>
          <p:cNvGrpSpPr/>
          <p:nvPr/>
        </p:nvGrpSpPr>
        <p:grpSpPr>
          <a:xfrm>
            <a:off x="5956733" y="4609532"/>
            <a:ext cx="254356" cy="264296"/>
            <a:chOff x="3479344" y="316275"/>
            <a:chExt cx="265172" cy="309857"/>
          </a:xfrm>
        </p:grpSpPr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EBF3076D-EC77-A99B-19B2-CC298B35A123}"/>
                </a:ext>
              </a:extLst>
            </p:cNvPr>
            <p:cNvSpPr/>
            <p:nvPr/>
          </p:nvSpPr>
          <p:spPr bwMode="auto">
            <a:xfrm>
              <a:off x="3479344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087CD09A-1B07-4DAB-CA94-E348958CA34F}"/>
                </a:ext>
              </a:extLst>
            </p:cNvPr>
            <p:cNvSpPr/>
            <p:nvPr/>
          </p:nvSpPr>
          <p:spPr bwMode="auto">
            <a:xfrm>
              <a:off x="3611930" y="316275"/>
              <a:ext cx="132586" cy="309857"/>
            </a:xfrm>
            <a:prstGeom prst="chevr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90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17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F881-19C2-DE2C-6075-30906D71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21862" tIns="60932" rIns="121862" bIns="60932" anchor="ctr" anchorCtr="0"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상세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84F988-24D7-0E4D-A3A6-1430CC1F3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947"/>
              </p:ext>
            </p:extLst>
          </p:nvPr>
        </p:nvGraphicFramePr>
        <p:xfrm>
          <a:off x="334964" y="1125537"/>
          <a:ext cx="11520000" cy="55559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0775648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5640801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96342577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참가자 도착 및 영접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09:00~10:00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60’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클럽하우스 로비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락커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골프장 도착 후 체크인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티셔츠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모자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환복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시간 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Stand-by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80890"/>
                  </a:ext>
                </a:extLst>
              </a:tr>
              <a:tr h="4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클럽하우스 레스토랑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레스토랑 안내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팀별 조찬 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2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개회식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설명회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10:00~10:10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응원 영상 상영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일정 및 요강 상세 설명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경기 방식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&amp;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성적 집계 방식 안내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47333"/>
                  </a:ext>
                </a:extLst>
              </a:tr>
              <a:tr h="4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&amp;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캡틴 소개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 추첨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10:10~10:20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구성 및 팀 소개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각 팀 캡틴 인사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티타임별 조 구성 추첨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965417"/>
                  </a:ext>
                </a:extLst>
              </a:tr>
              <a:tr h="4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스타트 광장 이동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단체 사진 촬영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10:20~10:40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스타트 광장 계단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개회식 종료 및 스타트 광장 이동 안내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단체 사진 촬영 구성 안내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marR="0" lvl="0" indent="-17145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전체 단체 사진 촬영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 추첨 결과를 기반으로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골프백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상차 동시 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27401"/>
                  </a:ext>
                </a:extLst>
              </a:tr>
              <a:tr h="34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각 홀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10:40~11:00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코스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카트 탑승 및 각 홀 이동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83275"/>
                  </a:ext>
                </a:extLst>
              </a:tr>
              <a:tr h="63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라운드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11:00~16:00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300’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라운드 운영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1T/10T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기념 사진 촬영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이벤트 운영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(15H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38490"/>
                  </a:ext>
                </a:extLst>
              </a:tr>
              <a:tr h="63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아웃 및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16:00~17:00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60’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스코어 접수처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락커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아웃 및 스코어 접수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환복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레스토랑 이동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37365"/>
                  </a:ext>
                </a:extLst>
              </a:tr>
              <a:tr h="45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애프터 파티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17:00~19:30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150’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클럽하우스 레스토랑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웰컴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드링크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및 만찬 식사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Sub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Djing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하우스 뮤직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41121"/>
                  </a:ext>
                </a:extLst>
              </a:tr>
              <a:tr h="34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시상식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성적 집계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시상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회사 시상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홀인원 시상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8534"/>
                  </a:ext>
                </a:extLst>
              </a:tr>
              <a:tr h="344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환송 및 귀가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19:30~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클럽하우스 로비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참가자 환송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94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83492D0-7CE1-0453-7DBA-443DFCA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참가자 도착</a:t>
            </a:r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26E55E4B-1EC2-5B07-23BE-EBEF99351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28089"/>
              </p:ext>
            </p:extLst>
          </p:nvPr>
        </p:nvGraphicFramePr>
        <p:xfrm>
          <a:off x="334963" y="1125536"/>
          <a:ext cx="11540478" cy="52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36">
                  <a:extLst>
                    <a:ext uri="{9D8B030D-6E8A-4147-A177-3AD203B41FA5}">
                      <a16:colId xmlns:a16="http://schemas.microsoft.com/office/drawing/2014/main" val="2858736142"/>
                    </a:ext>
                  </a:extLst>
                </a:gridCol>
                <a:gridCol w="1283151">
                  <a:extLst>
                    <a:ext uri="{9D8B030D-6E8A-4147-A177-3AD203B41FA5}">
                      <a16:colId xmlns:a16="http://schemas.microsoft.com/office/drawing/2014/main" val="2760395765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684226803"/>
                    </a:ext>
                  </a:extLst>
                </a:gridCol>
                <a:gridCol w="2798791">
                  <a:extLst>
                    <a:ext uri="{9D8B030D-6E8A-4147-A177-3AD203B41FA5}">
                      <a16:colId xmlns:a16="http://schemas.microsoft.com/office/drawing/2014/main" val="16745875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42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일시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09:00~10:30(90’)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ko-KR" altLang="en-US" sz="1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27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장소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클럽하우스 입구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99893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운영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구분</a:t>
                      </a:r>
                      <a:endParaRPr lang="en-US" altLang="ko-KR" sz="1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내용</a:t>
                      </a:r>
                      <a:endParaRPr lang="en-US" altLang="ko-KR" sz="1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*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직접 주차 시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:</a:t>
                      </a:r>
                      <a:b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</a:b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차량 키 라운드 시 소지 또는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발렛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서비스 보관 안내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1649"/>
                  </a:ext>
                </a:extLst>
              </a:tr>
              <a:tr h="106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발렛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운전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도착 및 하차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및 보스턴백 하차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및 보스턴백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태그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참가자에게 보스턴백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경기팀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2858"/>
                  </a:ext>
                </a:extLst>
              </a:tr>
              <a:tr h="106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기사 운전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도착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보스턴백 하차 및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태그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기사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하차 후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태그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참가자에게 보스턴백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경기팀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50934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자차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운전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도착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및 보스턴백 하차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및 보스턴백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태그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참가자 직접 주차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클럽하우스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입장시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참가자에게 보스턴백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180975" marR="0" lvl="0" indent="-180975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경기팀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전달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710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인력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발렛요원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All,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진행요원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골프백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하차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및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부착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719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물품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인쇄물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러기지택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300ea</a:t>
                      </a:r>
                    </a:p>
                    <a:p>
                      <a:pPr marL="171450" marR="0" lvl="0" indent="-17145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운영물품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네임펜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10ea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8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6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조편성표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ABA74-846E-55C9-919A-37479784E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57159"/>
              </p:ext>
            </p:extLst>
          </p:nvPr>
        </p:nvGraphicFramePr>
        <p:xfrm>
          <a:off x="6177063" y="1125538"/>
          <a:ext cx="5689601" cy="3456000"/>
        </p:xfrm>
        <a:graphic>
          <a:graphicData uri="http://schemas.openxmlformats.org/drawingml/2006/table">
            <a:tbl>
              <a:tblPr firstRow="1" bandRow="1"/>
              <a:tblGrid>
                <a:gridCol w="766691">
                  <a:extLst>
                    <a:ext uri="{9D8B030D-6E8A-4147-A177-3AD203B41FA5}">
                      <a16:colId xmlns:a16="http://schemas.microsoft.com/office/drawing/2014/main" val="3271001546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2864468661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970284553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226806924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791754265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012833808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513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NEO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326474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9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0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11H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12H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023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13H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820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14H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15H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413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16H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68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17H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16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1313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18H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663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A8C0A13-C329-2D94-3D88-1FA3D14C3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98731"/>
              </p:ext>
            </p:extLst>
          </p:nvPr>
        </p:nvGraphicFramePr>
        <p:xfrm>
          <a:off x="344588" y="1125538"/>
          <a:ext cx="5689601" cy="3456000"/>
        </p:xfrm>
        <a:graphic>
          <a:graphicData uri="http://schemas.openxmlformats.org/drawingml/2006/table">
            <a:tbl>
              <a:tblPr firstRow="1" bandRow="1"/>
              <a:tblGrid>
                <a:gridCol w="766691">
                  <a:extLst>
                    <a:ext uri="{9D8B030D-6E8A-4147-A177-3AD203B41FA5}">
                      <a16:colId xmlns:a16="http://schemas.microsoft.com/office/drawing/2014/main" val="3271001546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2864468661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970284553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226806924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791754265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012833808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 Course(Out)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513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NEO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674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0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023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4H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5H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423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6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413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7H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68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8H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53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9H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0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115F0-9F1B-2DE8-F396-448CB062DC39}"/>
              </a:ext>
            </a:extLst>
          </p:cNvPr>
          <p:cNvSpPr txBox="1"/>
          <p:nvPr/>
        </p:nvSpPr>
        <p:spPr>
          <a:xfrm>
            <a:off x="360850" y="4581551"/>
            <a:ext cx="241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*</a:t>
            </a:r>
            <a:r>
              <a:rPr lang="ko-KR" altLang="en-US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개회식 시 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캡틴 직접 현장 조 추첨</a:t>
            </a:r>
            <a:endParaRPr lang="en-US" altLang="ko-KR" sz="1000" b="1" kern="120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r>
              <a:rPr lang="en-US" altLang="ko-KR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*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사장님 라운드 참여 시 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1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조 추가 필요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/>
            </a:r>
            <a:b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</a:b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</a:t>
            </a:r>
            <a:r>
              <a:rPr lang="ko-KR" altLang="en-US" sz="1000" b="1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티오프</a:t>
            </a:r>
            <a:r>
              <a:rPr lang="ko-KR" altLang="en-US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 시 별도 </a:t>
            </a:r>
            <a:r>
              <a:rPr lang="ko-KR" altLang="en-US" sz="1000" b="1" kern="1200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어나운스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진행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4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heme/theme1.xml><?xml version="1.0" encoding="utf-8"?>
<a:theme xmlns:a="http://schemas.openxmlformats.org/drawingml/2006/main" name="20140415_Template">
  <a:themeElements>
    <a:clrScheme name="HW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595959"/>
      </a:accent1>
      <a:accent2>
        <a:srgbClr val="F37321"/>
      </a:accent2>
      <a:accent3>
        <a:srgbClr val="BFBFBF"/>
      </a:accent3>
      <a:accent4>
        <a:srgbClr val="FFFFFF"/>
      </a:accent4>
      <a:accent5>
        <a:srgbClr val="FFFFFF"/>
      </a:accent5>
      <a:accent6>
        <a:srgbClr val="FFFFFF"/>
      </a:accent6>
      <a:hlink>
        <a:srgbClr val="0070C0"/>
      </a:hlink>
      <a:folHlink>
        <a:srgbClr val="0070C0"/>
      </a:folHlink>
    </a:clrScheme>
    <a:fontScheme name="HW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>
            <a:latin typeface="LIFEPLUS Light" panose="00000300000000000000" pitchFamily="2" charset="-127"/>
            <a:ea typeface="LIFEPLUS Light" panose="00000300000000000000" pitchFamily="2" charset="-127"/>
            <a:cs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tIns="54000" bIns="54000" rtlCol="0" anchor="t">
        <a:spAutoFit/>
      </a:bodyPr>
      <a:lstStyle>
        <a:defPPr eaLnBrk="0" hangingPunct="0">
          <a:buClr>
            <a:schemeClr val="accent1"/>
          </a:buClr>
          <a:buSzPct val="65000"/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82B5CA"/>
        </a:dk2>
        <a:lt2>
          <a:srgbClr val="669933"/>
        </a:lt2>
        <a:accent1>
          <a:srgbClr val="660033"/>
        </a:accent1>
        <a:accent2>
          <a:srgbClr val="067875"/>
        </a:accent2>
        <a:accent3>
          <a:srgbClr val="FFFFFF"/>
        </a:accent3>
        <a:accent4>
          <a:srgbClr val="000000"/>
        </a:accent4>
        <a:accent5>
          <a:srgbClr val="B8AAAD"/>
        </a:accent5>
        <a:accent6>
          <a:srgbClr val="056C69"/>
        </a:accent6>
        <a:hlink>
          <a:srgbClr val="FEC024"/>
        </a:hlink>
        <a:folHlink>
          <a:srgbClr val="1749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3399"/>
        </a:dk2>
        <a:lt2>
          <a:srgbClr val="CCFF99"/>
        </a:lt2>
        <a:accent1>
          <a:srgbClr val="008000"/>
        </a:accent1>
        <a:accent2>
          <a:srgbClr val="FFCC66"/>
        </a:accent2>
        <a:accent3>
          <a:srgbClr val="AAADCA"/>
        </a:accent3>
        <a:accent4>
          <a:srgbClr val="DADADA"/>
        </a:accent4>
        <a:accent5>
          <a:srgbClr val="AAC0AA"/>
        </a:accent5>
        <a:accent6>
          <a:srgbClr val="E7B95C"/>
        </a:accent6>
        <a:hlink>
          <a:srgbClr val="0099CC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99E4FF"/>
        </a:dk2>
        <a:lt2>
          <a:srgbClr val="3AB721"/>
        </a:lt2>
        <a:accent1>
          <a:srgbClr val="CC3300"/>
        </a:accent1>
        <a:accent2>
          <a:srgbClr val="00ACA8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009B98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82B5CA"/>
        </a:dk2>
        <a:lt2>
          <a:srgbClr val="067875"/>
        </a:lt2>
        <a:accent1>
          <a:srgbClr val="660033"/>
        </a:accent1>
        <a:accent2>
          <a:srgbClr val="FEC024"/>
        </a:accent2>
        <a:accent3>
          <a:srgbClr val="FFFFFF"/>
        </a:accent3>
        <a:accent4>
          <a:srgbClr val="000000"/>
        </a:accent4>
        <a:accent5>
          <a:srgbClr val="B8AAAD"/>
        </a:accent5>
        <a:accent6>
          <a:srgbClr val="E6AE20"/>
        </a:accent6>
        <a:hlink>
          <a:srgbClr val="17496F"/>
        </a:hlink>
        <a:folHlink>
          <a:srgbClr val="66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82B5CA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75A4B7"/>
        </a:accent6>
        <a:hlink>
          <a:srgbClr val="6490CB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6490CB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5A82B8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ADC2D3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9CB0BF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BCD1B3"/>
        </a:dk2>
        <a:lt2>
          <a:srgbClr val="067875"/>
        </a:lt2>
        <a:accent1>
          <a:srgbClr val="17496F"/>
        </a:accent1>
        <a:accent2>
          <a:srgbClr val="ADC2D3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9CB0BF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ade1f1-596b-4709-ae0b-25530230d9e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B13B6CCD0CE40A0EBACA77B6CF7B5" ma:contentTypeVersion="16" ma:contentTypeDescription="Create a new document." ma:contentTypeScope="" ma:versionID="83fd1c3d35f8346f550d89925af81b49">
  <xsd:schema xmlns:xsd="http://www.w3.org/2001/XMLSchema" xmlns:xs="http://www.w3.org/2001/XMLSchema" xmlns:p="http://schemas.microsoft.com/office/2006/metadata/properties" xmlns:ns3="5eade1f1-596b-4709-ae0b-25530230d9e0" xmlns:ns4="de96cd99-5c6d-42f9-89f0-da575a16f57f" targetNamespace="http://schemas.microsoft.com/office/2006/metadata/properties" ma:root="true" ma:fieldsID="3e857438db7b14fecc281af9e71a92bf" ns3:_="" ns4:_="">
    <xsd:import namespace="5eade1f1-596b-4709-ae0b-25530230d9e0"/>
    <xsd:import namespace="de96cd99-5c6d-42f9-89f0-da575a16f5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de1f1-596b-4709-ae0b-25530230d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6cd99-5c6d-42f9-89f0-da575a16f5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03E4E9-E35D-4238-858C-F7AC027FE926}">
  <ds:schemaRefs>
    <ds:schemaRef ds:uri="http://purl.org/dc/elements/1.1/"/>
    <ds:schemaRef ds:uri="http://schemas.microsoft.com/office/2006/metadata/properties"/>
    <ds:schemaRef ds:uri="de96cd99-5c6d-42f9-89f0-da575a16f57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eade1f1-596b-4709-ae0b-25530230d9e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297E6C-F6E7-43C1-AC8E-1306F7C89F07}">
  <ds:schemaRefs>
    <ds:schemaRef ds:uri="5eade1f1-596b-4709-ae0b-25530230d9e0"/>
    <ds:schemaRef ds:uri="de96cd99-5c6d-42f9-89f0-da575a16f5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617A37-FBBC-483F-AD46-E5E3ED2A01B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9c00109-0cc4-4696-a37f-f508549773f6}" enabled="1" method="Standard" siteId="{d1eef0de-ce65-4ffc-8826-8306735bccb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7650</TotalTime>
  <Words>1371</Words>
  <Application>Microsoft Office PowerPoint</Application>
  <PresentationFormat>와이드스크린</PresentationFormat>
  <Paragraphs>641</Paragraphs>
  <Slides>14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HG꼬딕씨 40g</vt:lpstr>
      <vt:lpstr>HG꼬딕씨 60g</vt:lpstr>
      <vt:lpstr>LIFEPLUS Bold</vt:lpstr>
      <vt:lpstr>LIFEPLUS Light</vt:lpstr>
      <vt:lpstr>LIFEPLUS 본문 Medium</vt:lpstr>
      <vt:lpstr>MBK CorporateS Light</vt:lpstr>
      <vt:lpstr>나눔고딕</vt:lpstr>
      <vt:lpstr>나눔고딕 ExtraBold</vt:lpstr>
      <vt:lpstr>돋움</vt:lpstr>
      <vt:lpstr>맑은 고딕</vt:lpstr>
      <vt:lpstr>Arial</vt:lpstr>
      <vt:lpstr>Times New Roman</vt:lpstr>
      <vt:lpstr>Wingdings</vt:lpstr>
      <vt:lpstr>20140415_Template</vt:lpstr>
      <vt:lpstr>think-cell Slide</vt:lpstr>
      <vt:lpstr>PowerPoint 프레젠테이션</vt:lpstr>
      <vt:lpstr>대회 엠블럼</vt:lpstr>
      <vt:lpstr>대회 엠블럼_팀 로고</vt:lpstr>
      <vt:lpstr>대회 개요</vt:lpstr>
      <vt:lpstr>대회 장소</vt:lpstr>
      <vt:lpstr>런다운</vt:lpstr>
      <vt:lpstr>상세 일정</vt:lpstr>
      <vt:lpstr>참가자 도착</vt:lpstr>
      <vt:lpstr>조편성표</vt:lpstr>
      <vt:lpstr>PowerPoint 프레젠테이션</vt:lpstr>
      <vt:lpstr>PowerPoint 프레젠테이션</vt:lpstr>
      <vt:lpstr>PowerPoint 프레젠테이션</vt:lpstr>
      <vt:lpstr>PowerPoint 프레젠테이션</vt:lpstr>
      <vt:lpstr>홀이벤트</vt:lpstr>
    </vt:vector>
  </TitlesOfParts>
  <Company>한화생명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HANWHALIFE</dc:creator>
  <cp:lastModifiedBy>unbiz</cp:lastModifiedBy>
  <cp:revision>919</cp:revision>
  <cp:lastPrinted>2024-07-02T08:16:54Z</cp:lastPrinted>
  <dcterms:created xsi:type="dcterms:W3CDTF">2023-12-04T06:23:38Z</dcterms:created>
  <dcterms:modified xsi:type="dcterms:W3CDTF">2024-07-23T09:10:15Z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0x010100C4FB13B6CCD0CE40A0EBACA77B6CF7B5</vt:lpwstr>
  </property>
  <property fmtid="{D5CDD505-2E9C-101B-9397-08002B2CF9AE}" pid="3" name="MediaServiceImageTags">
    <vt:lpwstr/>
  </property>
</Properties>
</file>