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6" roundtripDataSignature="AMtx7mhdMmlsZ20QNm3hNZkXwKeGTA8Q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CF5491-A157-402B-AE3E-3FD0F9DDC893}">
  <a:tblStyle styleId="{61CF5491-A157-402B-AE3E-3FD0F9DDC89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3E7E9E8-AA89-4009-8939-C1822C77D956}"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75cecf34a2_0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175cecf34a2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175cecf34a2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02269f133_0_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02269f133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2a02269f133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29158b18b_0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29158b18b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2629158b18b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29158b18b_0_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29158b18b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2629158b18b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0c8158c01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0c8158c0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2a0c8158c0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9fb665e661_0_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g29fb665e661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g29fb665e661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2909b5390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g262909b5390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4c9dbe47e_0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g134c9dbe47e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134c9dbe47e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775187938f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g1775187938f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g1775187938f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2909b5390_0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2909b5390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262909b5390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2909b5390_0_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2909b5390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262909b5390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 name="Shape 15"/>
        <p:cNvGrpSpPr/>
        <p:nvPr/>
      </p:nvGrpSpPr>
      <p:grpSpPr>
        <a:xfrm>
          <a:off x="0" y="0"/>
          <a:ext cx="0" cy="0"/>
          <a:chOff x="0" y="0"/>
          <a:chExt cx="0" cy="0"/>
        </a:xfrm>
      </p:grpSpPr>
      <p:sp>
        <p:nvSpPr>
          <p:cNvPr id="16" name="Google Shape;1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8" name="Google Shape;18;p1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9" name="Google Shape;19;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 name="Google Shape;25;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31" name="Google Shape;31;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7" name="Google Shape;37;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1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9"/>
          <p:cNvSpPr/>
          <p:nvPr>
            <p:ph idx="2" type="pic"/>
          </p:nvPr>
        </p:nvSpPr>
        <p:spPr>
          <a:xfrm>
            <a:off x="1792288" y="612775"/>
            <a:ext cx="5486400" cy="4114800"/>
          </a:xfrm>
          <a:prstGeom prst="rect">
            <a:avLst/>
          </a:prstGeom>
          <a:noFill/>
          <a:ln>
            <a:noFill/>
          </a:ln>
        </p:spPr>
      </p:sp>
      <p:sp>
        <p:nvSpPr>
          <p:cNvPr id="68" name="Google Shape;68;p1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9" Type="http://schemas.openxmlformats.org/officeDocument/2006/relationships/slide" Target="/ppt/slides/slide14.xml"/><Relationship Id="rId5" Type="http://schemas.openxmlformats.org/officeDocument/2006/relationships/slide" Target="/ppt/slides/slide7.xml"/><Relationship Id="rId6" Type="http://schemas.openxmlformats.org/officeDocument/2006/relationships/slide" Target="/ppt/slides/slide10.xml"/><Relationship Id="rId7" Type="http://schemas.openxmlformats.org/officeDocument/2006/relationships/slide" Target="/ppt/slides/slide12.xml"/><Relationship Id="rId8" Type="http://schemas.openxmlformats.org/officeDocument/2006/relationships/slide" Target="/ppt/slid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457200" y="1905000"/>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Times New Roman"/>
              <a:buNone/>
            </a:pPr>
            <a:r>
              <a:rPr b="1" lang="en-US" sz="3200">
                <a:latin typeface="Times New Roman"/>
                <a:ea typeface="Times New Roman"/>
                <a:cs typeface="Times New Roman"/>
                <a:sym typeface="Times New Roman"/>
              </a:rPr>
              <a:t>Final Year Project</a:t>
            </a:r>
            <a:r>
              <a:rPr b="1" lang="en-US" sz="3200">
                <a:latin typeface="Times New Roman"/>
                <a:ea typeface="Times New Roman"/>
                <a:cs typeface="Times New Roman"/>
                <a:sym typeface="Times New Roman"/>
              </a:rPr>
              <a:t>: Review 1</a:t>
            </a:r>
            <a:br>
              <a:rPr b="1" lang="en-US" sz="3200">
                <a:latin typeface="Times New Roman"/>
                <a:ea typeface="Times New Roman"/>
                <a:cs typeface="Times New Roman"/>
                <a:sym typeface="Times New Roman"/>
              </a:rPr>
            </a:br>
            <a:r>
              <a:rPr b="1" lang="en-US" sz="4000">
                <a:latin typeface="Times New Roman"/>
                <a:ea typeface="Times New Roman"/>
                <a:cs typeface="Times New Roman"/>
                <a:sym typeface="Times New Roman"/>
              </a:rPr>
              <a:t>Public Event Crowd Management</a:t>
            </a:r>
            <a:r>
              <a:rPr b="1" lang="en-US" sz="4000">
                <a:latin typeface="Times New Roman"/>
                <a:ea typeface="Times New Roman"/>
                <a:cs typeface="Times New Roman"/>
                <a:sym typeface="Times New Roman"/>
              </a:rPr>
              <a:t> </a:t>
            </a:r>
            <a:endParaRPr/>
          </a:p>
        </p:txBody>
      </p:sp>
      <p:sp>
        <p:nvSpPr>
          <p:cNvPr id="89" name="Google Shape;89;p1"/>
          <p:cNvSpPr txBox="1"/>
          <p:nvPr>
            <p:ph idx="1" type="body"/>
          </p:nvPr>
        </p:nvSpPr>
        <p:spPr>
          <a:xfrm>
            <a:off x="361335" y="3429001"/>
            <a:ext cx="4267200" cy="1905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B050"/>
              </a:buClr>
              <a:buSzPts val="1750"/>
              <a:buNone/>
            </a:pPr>
            <a:r>
              <a:rPr lang="en-US" sz="2250">
                <a:solidFill>
                  <a:srgbClr val="00B050"/>
                </a:solidFill>
                <a:latin typeface="Times New Roman"/>
                <a:ea typeface="Times New Roman"/>
                <a:cs typeface="Times New Roman"/>
                <a:sym typeface="Times New Roman"/>
              </a:rPr>
              <a:t>Team Details</a:t>
            </a:r>
            <a:endParaRPr sz="1200"/>
          </a:p>
          <a:p>
            <a:pPr indent="0" lvl="0" marL="0" rtl="0" algn="l">
              <a:lnSpc>
                <a:spcPct val="90000"/>
              </a:lnSpc>
              <a:spcBef>
                <a:spcPts val="560"/>
              </a:spcBef>
              <a:spcAft>
                <a:spcPts val="0"/>
              </a:spcAft>
              <a:buClr>
                <a:schemeClr val="dk1"/>
              </a:buClr>
              <a:buSzPts val="1750"/>
              <a:buNone/>
            </a:pPr>
            <a:r>
              <a:rPr b="1" lang="en-US" sz="1950">
                <a:latin typeface="Times New Roman"/>
                <a:ea typeface="Times New Roman"/>
                <a:cs typeface="Times New Roman"/>
                <a:sym typeface="Times New Roman"/>
              </a:rPr>
              <a:t>1CR20IS084</a:t>
            </a:r>
            <a:r>
              <a:rPr b="1" lang="en-US" sz="1950">
                <a:solidFill>
                  <a:schemeClr val="dk1"/>
                </a:solidFill>
                <a:latin typeface="Times New Roman"/>
                <a:ea typeface="Times New Roman"/>
                <a:cs typeface="Times New Roman"/>
                <a:sym typeface="Times New Roman"/>
              </a:rPr>
              <a:t> :</a:t>
            </a:r>
            <a:r>
              <a:rPr b="1" lang="en-US" sz="1950">
                <a:latin typeface="Times New Roman"/>
                <a:ea typeface="Times New Roman"/>
                <a:cs typeface="Times New Roman"/>
                <a:sym typeface="Times New Roman"/>
              </a:rPr>
              <a:t> </a:t>
            </a:r>
            <a:r>
              <a:rPr b="1" lang="en-US" sz="1950">
                <a:solidFill>
                  <a:schemeClr val="dk1"/>
                </a:solidFill>
                <a:latin typeface="Times New Roman"/>
                <a:ea typeface="Times New Roman"/>
                <a:cs typeface="Times New Roman"/>
                <a:sym typeface="Times New Roman"/>
              </a:rPr>
              <a:t>Krishna Kant Gupta</a:t>
            </a:r>
            <a:endParaRPr b="1" sz="900"/>
          </a:p>
          <a:p>
            <a:pPr indent="0" lvl="0" marL="0" rtl="0" algn="l">
              <a:lnSpc>
                <a:spcPct val="90000"/>
              </a:lnSpc>
              <a:spcBef>
                <a:spcPts val="560"/>
              </a:spcBef>
              <a:spcAft>
                <a:spcPts val="0"/>
              </a:spcAft>
              <a:buClr>
                <a:schemeClr val="dk1"/>
              </a:buClr>
              <a:buSzPts val="1750"/>
              <a:buNone/>
            </a:pPr>
            <a:r>
              <a:rPr b="1" lang="en-US" sz="1950">
                <a:latin typeface="Times New Roman"/>
                <a:ea typeface="Times New Roman"/>
                <a:cs typeface="Times New Roman"/>
                <a:sym typeface="Times New Roman"/>
              </a:rPr>
              <a:t>1CR20IS094: Mohit Abhishek</a:t>
            </a:r>
            <a:endParaRPr b="1" sz="900"/>
          </a:p>
          <a:p>
            <a:pPr indent="0" lvl="0" marL="0" rtl="0" algn="l">
              <a:lnSpc>
                <a:spcPct val="90000"/>
              </a:lnSpc>
              <a:spcBef>
                <a:spcPts val="560"/>
              </a:spcBef>
              <a:spcAft>
                <a:spcPts val="0"/>
              </a:spcAft>
              <a:buClr>
                <a:schemeClr val="dk1"/>
              </a:buClr>
              <a:buSzPts val="1750"/>
              <a:buNone/>
            </a:pPr>
            <a:r>
              <a:rPr b="1" lang="en-US" sz="1950">
                <a:latin typeface="Times New Roman"/>
                <a:ea typeface="Times New Roman"/>
                <a:cs typeface="Times New Roman"/>
                <a:sym typeface="Times New Roman"/>
              </a:rPr>
              <a:t>1CR20IS082: Kinshuk Kumar</a:t>
            </a:r>
            <a:endParaRPr b="1" sz="900"/>
          </a:p>
          <a:p>
            <a:pPr indent="0" lvl="0" marL="0" rtl="0" algn="l">
              <a:lnSpc>
                <a:spcPct val="90000"/>
              </a:lnSpc>
              <a:spcBef>
                <a:spcPts val="576"/>
              </a:spcBef>
              <a:spcAft>
                <a:spcPts val="0"/>
              </a:spcAft>
              <a:buClr>
                <a:schemeClr val="dk1"/>
              </a:buClr>
              <a:buSzPts val="1800"/>
              <a:buNone/>
            </a:pPr>
            <a:r>
              <a:t/>
            </a:r>
            <a:endParaRPr sz="2300">
              <a:latin typeface="Times New Roman"/>
              <a:ea typeface="Times New Roman"/>
              <a:cs typeface="Times New Roman"/>
              <a:sym typeface="Times New Roman"/>
            </a:endParaRPr>
          </a:p>
          <a:p>
            <a:pPr indent="0" lvl="0" marL="0" rtl="0" algn="l">
              <a:lnSpc>
                <a:spcPct val="90000"/>
              </a:lnSpc>
              <a:spcBef>
                <a:spcPts val="576"/>
              </a:spcBef>
              <a:spcAft>
                <a:spcPts val="0"/>
              </a:spcAft>
              <a:buClr>
                <a:schemeClr val="dk1"/>
              </a:buClr>
              <a:buSzPts val="1800"/>
              <a:buNone/>
            </a:pPr>
            <a:r>
              <a:t/>
            </a:r>
            <a:endParaRPr sz="1800">
              <a:latin typeface="Times New Roman"/>
              <a:ea typeface="Times New Roman"/>
              <a:cs typeface="Times New Roman"/>
              <a:sym typeface="Times New Roman"/>
            </a:endParaRPr>
          </a:p>
        </p:txBody>
      </p:sp>
      <p:sp>
        <p:nvSpPr>
          <p:cNvPr id="90" name="Google Shape;90;p1"/>
          <p:cNvSpPr txBox="1"/>
          <p:nvPr>
            <p:ph idx="2" type="body"/>
          </p:nvPr>
        </p:nvSpPr>
        <p:spPr>
          <a:xfrm>
            <a:off x="4572000" y="3429000"/>
            <a:ext cx="4267200" cy="2348100"/>
          </a:xfrm>
          <a:prstGeom prst="rect">
            <a:avLst/>
          </a:prstGeom>
          <a:noFill/>
          <a:ln>
            <a:noFill/>
          </a:ln>
        </p:spPr>
        <p:txBody>
          <a:bodyPr anchorCtr="0" anchor="t" bIns="45700" lIns="91425" spcFirstLastPara="1" rIns="91425" wrap="square" tIns="45700">
            <a:normAutofit fontScale="25000"/>
          </a:bodyPr>
          <a:lstStyle/>
          <a:p>
            <a:pPr indent="0" lvl="0" marL="0" rtl="0" algn="l">
              <a:lnSpc>
                <a:spcPct val="100000"/>
              </a:lnSpc>
              <a:spcBef>
                <a:spcPts val="0"/>
              </a:spcBef>
              <a:spcAft>
                <a:spcPts val="0"/>
              </a:spcAft>
              <a:buClr>
                <a:schemeClr val="dk1"/>
              </a:buClr>
              <a:buSzPct val="100000"/>
              <a:buNone/>
            </a:pPr>
            <a:r>
              <a:rPr lang="en-US" sz="3200">
                <a:latin typeface="Times New Roman"/>
                <a:ea typeface="Times New Roman"/>
                <a:cs typeface="Times New Roman"/>
                <a:sym typeface="Times New Roman"/>
              </a:rPr>
              <a:t>                                 </a:t>
            </a:r>
            <a:r>
              <a:rPr lang="en-US" sz="8277">
                <a:solidFill>
                  <a:srgbClr val="00B050"/>
                </a:solidFill>
                <a:latin typeface="Times New Roman"/>
                <a:ea typeface="Times New Roman"/>
                <a:cs typeface="Times New Roman"/>
                <a:sym typeface="Times New Roman"/>
              </a:rPr>
              <a:t>Under the Guidance of</a:t>
            </a:r>
            <a:endParaRPr sz="7876"/>
          </a:p>
          <a:p>
            <a:pPr indent="0" lvl="0" marL="0" rtl="0" algn="l">
              <a:lnSpc>
                <a:spcPct val="100000"/>
              </a:lnSpc>
              <a:spcBef>
                <a:spcPts val="640"/>
              </a:spcBef>
              <a:spcAft>
                <a:spcPts val="0"/>
              </a:spcAft>
              <a:buClr>
                <a:schemeClr val="dk1"/>
              </a:buClr>
              <a:buSzPct val="38657"/>
              <a:buNone/>
            </a:pPr>
            <a:r>
              <a:rPr lang="en-US" sz="8277">
                <a:latin typeface="Times New Roman"/>
                <a:ea typeface="Times New Roman"/>
                <a:cs typeface="Times New Roman"/>
                <a:sym typeface="Times New Roman"/>
              </a:rPr>
              <a:t>                  </a:t>
            </a:r>
            <a:r>
              <a:rPr b="1" lang="en-US" sz="8176">
                <a:latin typeface="Times New Roman"/>
                <a:ea typeface="Times New Roman"/>
                <a:cs typeface="Times New Roman"/>
                <a:sym typeface="Times New Roman"/>
              </a:rPr>
              <a:t>Dr</a:t>
            </a:r>
            <a:r>
              <a:rPr b="1" lang="en-US" sz="8176">
                <a:latin typeface="Times New Roman"/>
                <a:ea typeface="Times New Roman"/>
                <a:cs typeface="Times New Roman"/>
                <a:sym typeface="Times New Roman"/>
              </a:rPr>
              <a:t>. Ciyamala Kushbu S</a:t>
            </a:r>
            <a:endParaRPr b="1" sz="8176">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ct val="39125"/>
              <a:buNone/>
            </a:pPr>
            <a:r>
              <a:rPr b="1" lang="en-US" sz="8176">
                <a:latin typeface="Times New Roman"/>
                <a:ea typeface="Times New Roman"/>
                <a:cs typeface="Times New Roman"/>
                <a:sym typeface="Times New Roman"/>
              </a:rPr>
              <a:t>                       Assistant Professor</a:t>
            </a:r>
            <a:endParaRPr b="1" sz="8176">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ct val="39125"/>
              <a:buNone/>
            </a:pPr>
            <a:r>
              <a:rPr b="1" lang="en-US" sz="8176">
                <a:latin typeface="Times New Roman"/>
                <a:ea typeface="Times New Roman"/>
                <a:cs typeface="Times New Roman"/>
                <a:sym typeface="Times New Roman"/>
              </a:rPr>
              <a:t> </a:t>
            </a:r>
            <a:r>
              <a:rPr b="1" lang="en-US" sz="8176">
                <a:latin typeface="Times New Roman"/>
                <a:ea typeface="Times New Roman"/>
                <a:cs typeface="Times New Roman"/>
                <a:sym typeface="Times New Roman"/>
              </a:rPr>
              <a:t>Information Science </a:t>
            </a:r>
            <a:r>
              <a:rPr b="1" lang="en-US" sz="8176">
                <a:latin typeface="Times New Roman"/>
                <a:ea typeface="Times New Roman"/>
                <a:cs typeface="Times New Roman"/>
                <a:sym typeface="Times New Roman"/>
              </a:rPr>
              <a:t>&amp; </a:t>
            </a:r>
            <a:r>
              <a:rPr b="1" lang="en-US" sz="8176">
                <a:latin typeface="Times New Roman"/>
                <a:ea typeface="Times New Roman"/>
                <a:cs typeface="Times New Roman"/>
                <a:sym typeface="Times New Roman"/>
              </a:rPr>
              <a:t> Engineerin</a:t>
            </a:r>
            <a:r>
              <a:rPr b="1" lang="en-US" sz="8176">
                <a:latin typeface="Times New Roman"/>
                <a:ea typeface="Times New Roman"/>
                <a:cs typeface="Times New Roman"/>
                <a:sym typeface="Times New Roman"/>
              </a:rPr>
              <a:t>g</a:t>
            </a:r>
            <a:endParaRPr b="1" sz="8176">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ct val="100000"/>
              <a:buNone/>
            </a:pPr>
            <a:r>
              <a:rPr lang="en-US" sz="3200">
                <a:latin typeface="Times New Roman"/>
                <a:ea typeface="Times New Roman"/>
                <a:cs typeface="Times New Roman"/>
                <a:sym typeface="Times New Roman"/>
              </a:rPr>
              <a:t> </a:t>
            </a:r>
            <a:endParaRPr sz="42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175cecf34a2_0_13"/>
          <p:cNvSpPr txBox="1"/>
          <p:nvPr>
            <p:ph type="title"/>
          </p:nvPr>
        </p:nvSpPr>
        <p:spPr>
          <a:xfrm>
            <a:off x="528825" y="841575"/>
            <a:ext cx="8229600" cy="758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sz="3200" u="sng">
                <a:latin typeface="Times New Roman"/>
                <a:ea typeface="Times New Roman"/>
                <a:cs typeface="Times New Roman"/>
                <a:sym typeface="Times New Roman"/>
              </a:rPr>
              <a:t>MODULE DESCRIPTION</a:t>
            </a:r>
            <a:endParaRPr b="1" sz="3200" u="sng">
              <a:latin typeface="Times New Roman"/>
              <a:ea typeface="Times New Roman"/>
              <a:cs typeface="Times New Roman"/>
              <a:sym typeface="Times New Roman"/>
            </a:endParaRPr>
          </a:p>
        </p:txBody>
      </p:sp>
      <p:sp>
        <p:nvSpPr>
          <p:cNvPr id="150" name="Google Shape;150;g175cecf34a2_0_13"/>
          <p:cNvSpPr txBox="1"/>
          <p:nvPr>
            <p:ph idx="1" type="body"/>
          </p:nvPr>
        </p:nvSpPr>
        <p:spPr>
          <a:xfrm>
            <a:off x="457200" y="1600275"/>
            <a:ext cx="8229600" cy="4526100"/>
          </a:xfrm>
          <a:prstGeom prst="rect">
            <a:avLst/>
          </a:prstGeom>
          <a:noFill/>
          <a:ln cap="flat" cmpd="sng" w="9525">
            <a:solidFill>
              <a:srgbClr val="000000"/>
            </a:solidFill>
            <a:prstDash val="dot"/>
            <a:round/>
            <a:headEnd len="sm" w="sm" type="none"/>
            <a:tailEnd len="sm" w="sm" type="none"/>
          </a:ln>
        </p:spPr>
        <p:txBody>
          <a:bodyPr anchorCtr="0" anchor="t" bIns="45700" lIns="91425" spcFirstLastPara="1" rIns="91425" wrap="square" tIns="45700">
            <a:normAutofit fontScale="25000" lnSpcReduction="20000"/>
          </a:bodyPr>
          <a:lstStyle/>
          <a:p>
            <a:pPr indent="-375443" lvl="0" marL="457200" rtl="0" algn="l">
              <a:lnSpc>
                <a:spcPct val="150000"/>
              </a:lnSpc>
              <a:spcBef>
                <a:spcPts val="0"/>
              </a:spcBef>
              <a:spcAft>
                <a:spcPts val="0"/>
              </a:spcAft>
              <a:buSzPct val="100000"/>
              <a:buFont typeface="Times"/>
              <a:buChar char="❏"/>
            </a:pPr>
            <a:r>
              <a:rPr b="1" lang="en-US" sz="9250">
                <a:latin typeface="Times"/>
                <a:ea typeface="Times"/>
                <a:cs typeface="Times"/>
                <a:sym typeface="Times"/>
              </a:rPr>
              <a:t>Computer Vision:</a:t>
            </a:r>
            <a:endParaRPr b="1" sz="9250">
              <a:latin typeface="Times"/>
              <a:ea typeface="Times"/>
              <a:cs typeface="Times"/>
              <a:sym typeface="Times"/>
            </a:endParaRPr>
          </a:p>
          <a:p>
            <a:pPr indent="0" lvl="0" marL="0" rtl="0" algn="l">
              <a:lnSpc>
                <a:spcPct val="100000"/>
              </a:lnSpc>
              <a:spcBef>
                <a:spcPts val="0"/>
              </a:spcBef>
              <a:spcAft>
                <a:spcPts val="0"/>
              </a:spcAft>
              <a:buNone/>
            </a:pPr>
            <a:r>
              <a:rPr lang="en-US" sz="8000">
                <a:solidFill>
                  <a:srgbClr val="273239"/>
                </a:solidFill>
                <a:highlight>
                  <a:srgbClr val="FFFFFF"/>
                </a:highlight>
                <a:latin typeface="Times New Roman"/>
                <a:ea typeface="Times New Roman"/>
                <a:cs typeface="Times New Roman"/>
                <a:sym typeface="Times New Roman"/>
              </a:rPr>
              <a:t>It can process images and videos to identify objects, faces, or even the handwriting of a human.</a:t>
            </a:r>
            <a:endParaRPr sz="8000">
              <a:solidFill>
                <a:srgbClr val="273239"/>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700">
              <a:solidFill>
                <a:srgbClr val="273239"/>
              </a:solidFill>
              <a:highlight>
                <a:srgbClr val="FFFFFF"/>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b="1" lang="en-US" sz="7600" u="sng">
                <a:highlight>
                  <a:srgbClr val="FFFFFF"/>
                </a:highlight>
                <a:latin typeface="Times New Roman"/>
                <a:ea typeface="Times New Roman"/>
                <a:cs typeface="Times New Roman"/>
                <a:sym typeface="Times New Roman"/>
              </a:rPr>
              <a:t>Installation command</a:t>
            </a:r>
            <a:endParaRPr b="1" sz="7600" u="sng">
              <a:highlight>
                <a:srgbClr val="FFFFFF"/>
              </a:highlight>
              <a:latin typeface="Times New Roman"/>
              <a:ea typeface="Times New Roman"/>
              <a:cs typeface="Times New Roman"/>
              <a:sym typeface="Times New Roman"/>
            </a:endParaRPr>
          </a:p>
          <a:p>
            <a:pPr indent="0" lvl="0" marL="0" rtl="0" algn="l">
              <a:lnSpc>
                <a:spcPct val="120000"/>
              </a:lnSpc>
              <a:spcBef>
                <a:spcPts val="1100"/>
              </a:spcBef>
              <a:spcAft>
                <a:spcPts val="0"/>
              </a:spcAft>
              <a:buNone/>
            </a:pPr>
            <a:r>
              <a:rPr b="1" lang="en-US" sz="7200">
                <a:solidFill>
                  <a:srgbClr val="273239"/>
                </a:solidFill>
                <a:highlight>
                  <a:srgbClr val="FFFFFF"/>
                </a:highlight>
                <a:latin typeface="Times New Roman"/>
                <a:ea typeface="Times New Roman"/>
                <a:cs typeface="Times New Roman"/>
                <a:sym typeface="Times New Roman"/>
              </a:rPr>
              <a:t>pip install opencv-python</a:t>
            </a:r>
            <a:endParaRPr b="1" sz="7200">
              <a:solidFill>
                <a:srgbClr val="273239"/>
              </a:solidFill>
              <a:highlight>
                <a:srgbClr val="FFFFFF"/>
              </a:highlight>
              <a:latin typeface="Times New Roman"/>
              <a:ea typeface="Times New Roman"/>
              <a:cs typeface="Times New Roman"/>
              <a:sym typeface="Times New Roman"/>
            </a:endParaRPr>
          </a:p>
          <a:p>
            <a:pPr indent="-375443" lvl="0" marL="457200" rtl="0" algn="l">
              <a:lnSpc>
                <a:spcPct val="120000"/>
              </a:lnSpc>
              <a:spcBef>
                <a:spcPts val="1100"/>
              </a:spcBef>
              <a:spcAft>
                <a:spcPts val="0"/>
              </a:spcAft>
              <a:buSzPct val="100000"/>
              <a:buFont typeface="Times"/>
              <a:buChar char="❏"/>
            </a:pPr>
            <a:r>
              <a:rPr b="1" lang="en-US" sz="9250">
                <a:latin typeface="Times"/>
                <a:ea typeface="Times"/>
                <a:cs typeface="Times"/>
                <a:sym typeface="Times"/>
              </a:rPr>
              <a:t>System Libraries:</a:t>
            </a:r>
            <a:endParaRPr b="1" sz="9250">
              <a:latin typeface="Times"/>
              <a:ea typeface="Times"/>
              <a:cs typeface="Times"/>
              <a:sym typeface="Times"/>
            </a:endParaRPr>
          </a:p>
          <a:p>
            <a:pPr indent="0" lvl="0" marL="0" rtl="0" algn="l">
              <a:lnSpc>
                <a:spcPct val="120000"/>
              </a:lnSpc>
              <a:spcBef>
                <a:spcPts val="1100"/>
              </a:spcBef>
              <a:spcAft>
                <a:spcPts val="0"/>
              </a:spcAft>
              <a:buNone/>
            </a:pPr>
            <a:r>
              <a:rPr lang="en-US" sz="9200">
                <a:latin typeface="Times"/>
                <a:ea typeface="Times"/>
                <a:cs typeface="Times"/>
                <a:sym typeface="Times"/>
              </a:rPr>
              <a:t>os,sys,io,time,math</a:t>
            </a:r>
            <a:endParaRPr sz="9200">
              <a:latin typeface="Times"/>
              <a:ea typeface="Times"/>
              <a:cs typeface="Times"/>
              <a:sym typeface="Times"/>
            </a:endParaRPr>
          </a:p>
          <a:p>
            <a:pPr indent="0" lvl="0" marL="0" rtl="0" algn="l">
              <a:lnSpc>
                <a:spcPct val="120000"/>
              </a:lnSpc>
              <a:spcBef>
                <a:spcPts val="0"/>
              </a:spcBef>
              <a:spcAft>
                <a:spcPts val="0"/>
              </a:spcAft>
              <a:buNone/>
            </a:pPr>
            <a:r>
              <a:t/>
            </a:r>
            <a:endParaRPr b="1" sz="2700">
              <a:latin typeface="Times"/>
              <a:ea typeface="Times"/>
              <a:cs typeface="Times"/>
              <a:sym typeface="Times"/>
            </a:endParaRPr>
          </a:p>
          <a:p>
            <a:pPr indent="-375443" lvl="0" marL="457200" rtl="0" algn="l">
              <a:lnSpc>
                <a:spcPct val="120000"/>
              </a:lnSpc>
              <a:spcBef>
                <a:spcPts val="1100"/>
              </a:spcBef>
              <a:spcAft>
                <a:spcPts val="0"/>
              </a:spcAft>
              <a:buSzPct val="100000"/>
              <a:buFont typeface="Times"/>
              <a:buChar char="❏"/>
            </a:pPr>
            <a:r>
              <a:rPr b="1" lang="en-US" sz="9250">
                <a:latin typeface="Times"/>
                <a:ea typeface="Times"/>
                <a:cs typeface="Times"/>
                <a:sym typeface="Times"/>
              </a:rPr>
              <a:t>Object Detection Libraries:</a:t>
            </a:r>
            <a:endParaRPr b="1" sz="9250">
              <a:latin typeface="Times"/>
              <a:ea typeface="Times"/>
              <a:cs typeface="Times"/>
              <a:sym typeface="Times"/>
            </a:endParaRPr>
          </a:p>
          <a:p>
            <a:pPr indent="0" lvl="0" marL="0" rtl="0" algn="l">
              <a:lnSpc>
                <a:spcPct val="120000"/>
              </a:lnSpc>
              <a:spcBef>
                <a:spcPts val="1100"/>
              </a:spcBef>
              <a:spcAft>
                <a:spcPts val="0"/>
              </a:spcAft>
              <a:buNone/>
            </a:pPr>
            <a:r>
              <a:rPr lang="en-US" sz="6150">
                <a:latin typeface="Times New Roman"/>
                <a:ea typeface="Times New Roman"/>
                <a:cs typeface="Times New Roman"/>
                <a:sym typeface="Times New Roman"/>
              </a:rPr>
              <a:t>YOLO(You Only Look Once) </a:t>
            </a:r>
            <a:endParaRPr sz="6150">
              <a:latin typeface="Times New Roman"/>
              <a:ea typeface="Times New Roman"/>
              <a:cs typeface="Times New Roman"/>
              <a:sym typeface="Times New Roman"/>
            </a:endParaRPr>
          </a:p>
          <a:p>
            <a:pPr indent="0" lvl="0" marL="0" rtl="0" algn="l">
              <a:lnSpc>
                <a:spcPct val="120000"/>
              </a:lnSpc>
              <a:spcBef>
                <a:spcPts val="1100"/>
              </a:spcBef>
              <a:spcAft>
                <a:spcPts val="0"/>
              </a:spcAft>
              <a:buNone/>
            </a:pPr>
            <a:r>
              <a:t/>
            </a:r>
            <a:endParaRPr sz="2700">
              <a:latin typeface="Times"/>
              <a:ea typeface="Times"/>
              <a:cs typeface="Times"/>
              <a:sym typeface="Times"/>
            </a:endParaRPr>
          </a:p>
          <a:p>
            <a:pPr indent="0" lvl="0" marL="0" rtl="0" algn="l">
              <a:lnSpc>
                <a:spcPct val="120000"/>
              </a:lnSpc>
              <a:spcBef>
                <a:spcPts val="1100"/>
              </a:spcBef>
              <a:spcAft>
                <a:spcPts val="0"/>
              </a:spcAft>
              <a:buNone/>
            </a:pPr>
            <a:r>
              <a:t/>
            </a:r>
            <a:endParaRPr b="1" sz="2700">
              <a:latin typeface="Times"/>
              <a:ea typeface="Times"/>
              <a:cs typeface="Times"/>
              <a:sym typeface="Times"/>
            </a:endParaRPr>
          </a:p>
          <a:p>
            <a:pPr indent="0" lvl="0" marL="0" rtl="0" algn="l">
              <a:lnSpc>
                <a:spcPct val="120000"/>
              </a:lnSpc>
              <a:spcBef>
                <a:spcPts val="1100"/>
              </a:spcBef>
              <a:spcAft>
                <a:spcPts val="1100"/>
              </a:spcAft>
              <a:buNone/>
            </a:pPr>
            <a:r>
              <a:t/>
            </a:r>
            <a:endParaRPr sz="2700">
              <a:latin typeface="Times"/>
              <a:ea typeface="Times"/>
              <a:cs typeface="Times"/>
              <a:sym typeface="Time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a02269f133_0_2"/>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400" u="sng">
                <a:latin typeface="Times New Roman"/>
                <a:ea typeface="Times New Roman"/>
                <a:cs typeface="Times New Roman"/>
                <a:sym typeface="Times New Roman"/>
              </a:rPr>
              <a:t>MODULE DESCRIPTION</a:t>
            </a:r>
            <a:endParaRPr b="1" sz="3400" u="sng">
              <a:latin typeface="Times New Roman"/>
              <a:ea typeface="Times New Roman"/>
              <a:cs typeface="Times New Roman"/>
              <a:sym typeface="Times New Roman"/>
            </a:endParaRPr>
          </a:p>
        </p:txBody>
      </p:sp>
      <p:sp>
        <p:nvSpPr>
          <p:cNvPr id="157" name="Google Shape;157;g2a02269f133_0_2"/>
          <p:cNvSpPr txBox="1"/>
          <p:nvPr>
            <p:ph idx="1" type="body"/>
          </p:nvPr>
        </p:nvSpPr>
        <p:spPr>
          <a:xfrm>
            <a:off x="457200" y="1600200"/>
            <a:ext cx="8229600" cy="4829700"/>
          </a:xfrm>
          <a:prstGeom prst="rect">
            <a:avLst/>
          </a:prstGeom>
        </p:spPr>
        <p:txBody>
          <a:bodyPr anchorCtr="0" anchor="t" bIns="45700" lIns="91425" spcFirstLastPara="1" rIns="91425" wrap="square" tIns="45700">
            <a:normAutofit fontScale="25000" lnSpcReduction="20000"/>
          </a:bodyPr>
          <a:lstStyle/>
          <a:p>
            <a:pPr indent="-377277" lvl="0" marL="457200" rtl="0" algn="l">
              <a:spcBef>
                <a:spcPts val="360"/>
              </a:spcBef>
              <a:spcAft>
                <a:spcPts val="0"/>
              </a:spcAft>
              <a:buSzPct val="100000"/>
              <a:buFont typeface="Times New Roman"/>
              <a:buChar char="❏"/>
            </a:pPr>
            <a:r>
              <a:rPr b="1" lang="en-US" sz="9365">
                <a:latin typeface="Times New Roman"/>
                <a:ea typeface="Times New Roman"/>
                <a:cs typeface="Times New Roman"/>
                <a:sym typeface="Times New Roman"/>
              </a:rPr>
              <a:t>Data Visualization:</a:t>
            </a:r>
            <a:endParaRPr b="1" sz="9365">
              <a:latin typeface="Times New Roman"/>
              <a:ea typeface="Times New Roman"/>
              <a:cs typeface="Times New Roman"/>
              <a:sym typeface="Times New Roman"/>
            </a:endParaRPr>
          </a:p>
          <a:p>
            <a:pPr indent="0" lvl="0" marL="0" rtl="0" algn="l">
              <a:spcBef>
                <a:spcPts val="360"/>
              </a:spcBef>
              <a:spcAft>
                <a:spcPts val="0"/>
              </a:spcAft>
              <a:buNone/>
            </a:pPr>
            <a:r>
              <a:rPr lang="en-US" sz="7365">
                <a:latin typeface="Times New Roman"/>
                <a:ea typeface="Times New Roman"/>
                <a:cs typeface="Times New Roman"/>
                <a:sym typeface="Times New Roman"/>
              </a:rPr>
              <a:t>MatPlotlib: It is used for visualization</a:t>
            </a:r>
            <a:endParaRPr sz="7365">
              <a:latin typeface="Times New Roman"/>
              <a:ea typeface="Times New Roman"/>
              <a:cs typeface="Times New Roman"/>
              <a:sym typeface="Times New Roman"/>
            </a:endParaRPr>
          </a:p>
          <a:p>
            <a:pPr indent="0" lvl="0" marL="0" rtl="0" algn="l">
              <a:spcBef>
                <a:spcPts val="360"/>
              </a:spcBef>
              <a:spcAft>
                <a:spcPts val="0"/>
              </a:spcAft>
              <a:buNone/>
            </a:pPr>
            <a:r>
              <a:rPr b="1" lang="en-US" sz="7765" u="sng">
                <a:latin typeface="Times New Roman"/>
                <a:ea typeface="Times New Roman"/>
                <a:cs typeface="Times New Roman"/>
                <a:sym typeface="Times New Roman"/>
              </a:rPr>
              <a:t>Installatiom command</a:t>
            </a:r>
            <a:endParaRPr b="1" sz="7765" u="sng">
              <a:latin typeface="Times New Roman"/>
              <a:ea typeface="Times New Roman"/>
              <a:cs typeface="Times New Roman"/>
              <a:sym typeface="Times New Roman"/>
            </a:endParaRPr>
          </a:p>
          <a:p>
            <a:pPr indent="0" lvl="0" marL="0" rtl="0" algn="l">
              <a:spcBef>
                <a:spcPts val="360"/>
              </a:spcBef>
              <a:spcAft>
                <a:spcPts val="0"/>
              </a:spcAft>
              <a:buNone/>
            </a:pPr>
            <a:r>
              <a:rPr lang="en-US" sz="7365">
                <a:latin typeface="Times New Roman"/>
                <a:ea typeface="Times New Roman"/>
                <a:cs typeface="Times New Roman"/>
                <a:sym typeface="Times New Roman"/>
              </a:rPr>
              <a:t>pip install matplotlib</a:t>
            </a:r>
            <a:endParaRPr sz="7365">
              <a:latin typeface="Times New Roman"/>
              <a:ea typeface="Times New Roman"/>
              <a:cs typeface="Times New Roman"/>
              <a:sym typeface="Times New Roman"/>
            </a:endParaRPr>
          </a:p>
          <a:p>
            <a:pPr indent="0" lvl="0" marL="0" rtl="0" algn="l">
              <a:spcBef>
                <a:spcPts val="360"/>
              </a:spcBef>
              <a:spcAft>
                <a:spcPts val="0"/>
              </a:spcAft>
              <a:buNone/>
            </a:pPr>
            <a:r>
              <a:rPr b="1" lang="en-US" sz="7365" u="sng">
                <a:latin typeface="Times New Roman"/>
                <a:ea typeface="Times New Roman"/>
                <a:cs typeface="Times New Roman"/>
                <a:sym typeface="Times New Roman"/>
              </a:rPr>
              <a:t>Usage</a:t>
            </a:r>
            <a:endParaRPr b="1" sz="7365" u="sng">
              <a:latin typeface="Times New Roman"/>
              <a:ea typeface="Times New Roman"/>
              <a:cs typeface="Times New Roman"/>
              <a:sym typeface="Times New Roman"/>
            </a:endParaRPr>
          </a:p>
          <a:p>
            <a:pPr indent="0" lvl="0" marL="0" rtl="0" algn="l">
              <a:spcBef>
                <a:spcPts val="360"/>
              </a:spcBef>
              <a:spcAft>
                <a:spcPts val="0"/>
              </a:spcAft>
              <a:buNone/>
            </a:pPr>
            <a:r>
              <a:rPr lang="en-US" sz="7365">
                <a:latin typeface="Times New Roman"/>
                <a:ea typeface="Times New Roman"/>
                <a:cs typeface="Times New Roman"/>
                <a:sym typeface="Times New Roman"/>
              </a:rPr>
              <a:t>import matplotlib.pyplot as plt</a:t>
            </a:r>
            <a:endParaRPr sz="7365">
              <a:latin typeface="Times New Roman"/>
              <a:ea typeface="Times New Roman"/>
              <a:cs typeface="Times New Roman"/>
              <a:sym typeface="Times New Roman"/>
            </a:endParaRPr>
          </a:p>
          <a:p>
            <a:pPr indent="0" lvl="0" marL="0" rtl="0" algn="l">
              <a:spcBef>
                <a:spcPts val="360"/>
              </a:spcBef>
              <a:spcAft>
                <a:spcPts val="0"/>
              </a:spcAft>
              <a:buNone/>
            </a:pPr>
            <a:r>
              <a:rPr lang="en-US" sz="7365">
                <a:latin typeface="Times New Roman"/>
                <a:ea typeface="Times New Roman"/>
                <a:cs typeface="Times New Roman"/>
                <a:sym typeface="Times New Roman"/>
              </a:rPr>
              <a:t>Video Processing: cv2</a:t>
            </a:r>
            <a:endParaRPr sz="7365">
              <a:latin typeface="Times New Roman"/>
              <a:ea typeface="Times New Roman"/>
              <a:cs typeface="Times New Roman"/>
              <a:sym typeface="Times New Roman"/>
            </a:endParaRPr>
          </a:p>
          <a:p>
            <a:pPr indent="0" lvl="0" marL="0" rtl="0" algn="l">
              <a:spcBef>
                <a:spcPts val="360"/>
              </a:spcBef>
              <a:spcAft>
                <a:spcPts val="0"/>
              </a:spcAft>
              <a:buNone/>
            </a:pPr>
            <a:r>
              <a:t/>
            </a:r>
            <a:endParaRPr sz="7365">
              <a:latin typeface="Times New Roman"/>
              <a:ea typeface="Times New Roman"/>
              <a:cs typeface="Times New Roman"/>
              <a:sym typeface="Times New Roman"/>
            </a:endParaRPr>
          </a:p>
          <a:p>
            <a:pPr indent="-358227" lvl="0" marL="457200" rtl="0" algn="l">
              <a:spcBef>
                <a:spcPts val="360"/>
              </a:spcBef>
              <a:spcAft>
                <a:spcPts val="0"/>
              </a:spcAft>
              <a:buSzPct val="87187"/>
              <a:buFont typeface="Times New Roman"/>
              <a:buChar char="❏"/>
            </a:pPr>
            <a:r>
              <a:rPr b="1" lang="en-US" sz="9365">
                <a:latin typeface="Times New Roman"/>
                <a:ea typeface="Times New Roman"/>
                <a:cs typeface="Times New Roman"/>
                <a:sym typeface="Times New Roman"/>
              </a:rPr>
              <a:t>Classification Metrics:</a:t>
            </a:r>
            <a:endParaRPr b="1" sz="9365">
              <a:latin typeface="Times New Roman"/>
              <a:ea typeface="Times New Roman"/>
              <a:cs typeface="Times New Roman"/>
              <a:sym typeface="Times New Roman"/>
            </a:endParaRPr>
          </a:p>
          <a:p>
            <a:pPr indent="0" lvl="0" marL="0" rtl="0" algn="l">
              <a:spcBef>
                <a:spcPts val="360"/>
              </a:spcBef>
              <a:spcAft>
                <a:spcPts val="0"/>
              </a:spcAft>
              <a:buNone/>
            </a:pPr>
            <a:r>
              <a:rPr lang="en-US" sz="7365">
                <a:latin typeface="Times New Roman"/>
                <a:ea typeface="Times New Roman"/>
                <a:cs typeface="Times New Roman"/>
                <a:sym typeface="Times New Roman"/>
              </a:rPr>
              <a:t>sckit-learn</a:t>
            </a:r>
            <a:endParaRPr sz="7365">
              <a:latin typeface="Times New Roman"/>
              <a:ea typeface="Times New Roman"/>
              <a:cs typeface="Times New Roman"/>
              <a:sym typeface="Times New Roman"/>
            </a:endParaRPr>
          </a:p>
          <a:p>
            <a:pPr indent="0" lvl="0" marL="0" rtl="0" algn="l">
              <a:spcBef>
                <a:spcPts val="360"/>
              </a:spcBef>
              <a:spcAft>
                <a:spcPts val="0"/>
              </a:spcAft>
              <a:buNone/>
            </a:pPr>
            <a:r>
              <a:t/>
            </a:r>
            <a:endParaRPr sz="7365">
              <a:latin typeface="Times New Roman"/>
              <a:ea typeface="Times New Roman"/>
              <a:cs typeface="Times New Roman"/>
              <a:sym typeface="Times New Roman"/>
            </a:endParaRPr>
          </a:p>
          <a:p>
            <a:pPr indent="-377277" lvl="0" marL="457200" rtl="0" algn="l">
              <a:spcBef>
                <a:spcPts val="360"/>
              </a:spcBef>
              <a:spcAft>
                <a:spcPts val="0"/>
              </a:spcAft>
              <a:buSzPct val="100000"/>
              <a:buFont typeface="Times New Roman"/>
              <a:buChar char="❏"/>
            </a:pPr>
            <a:r>
              <a:rPr b="1" lang="en-US" sz="9365">
                <a:latin typeface="Times New Roman"/>
                <a:ea typeface="Times New Roman"/>
                <a:cs typeface="Times New Roman"/>
                <a:sym typeface="Times New Roman"/>
              </a:rPr>
              <a:t>Clustering Algorithms:</a:t>
            </a:r>
            <a:endParaRPr b="1" sz="9365">
              <a:latin typeface="Times New Roman"/>
              <a:ea typeface="Times New Roman"/>
              <a:cs typeface="Times New Roman"/>
              <a:sym typeface="Times New Roman"/>
            </a:endParaRPr>
          </a:p>
          <a:p>
            <a:pPr indent="0" lvl="0" marL="0" rtl="0" algn="l">
              <a:spcBef>
                <a:spcPts val="360"/>
              </a:spcBef>
              <a:spcAft>
                <a:spcPts val="0"/>
              </a:spcAft>
              <a:buNone/>
            </a:pPr>
            <a:r>
              <a:rPr lang="en-US" sz="7365">
                <a:latin typeface="Times New Roman"/>
                <a:ea typeface="Times New Roman"/>
                <a:cs typeface="Times New Roman"/>
                <a:sym typeface="Times New Roman"/>
              </a:rPr>
              <a:t>DBSCAN</a:t>
            </a:r>
            <a:endParaRPr sz="7365">
              <a:latin typeface="Times New Roman"/>
              <a:ea typeface="Times New Roman"/>
              <a:cs typeface="Times New Roman"/>
              <a:sym typeface="Times New Roman"/>
            </a:endParaRPr>
          </a:p>
          <a:p>
            <a:pPr indent="0" lvl="0" marL="0" rtl="0" algn="l">
              <a:spcBef>
                <a:spcPts val="360"/>
              </a:spcBef>
              <a:spcAft>
                <a:spcPts val="0"/>
              </a:spcAft>
              <a:buNone/>
            </a:pPr>
            <a:r>
              <a:t/>
            </a:r>
            <a:endParaRPr sz="7365">
              <a:latin typeface="Times New Roman"/>
              <a:ea typeface="Times New Roman"/>
              <a:cs typeface="Times New Roman"/>
              <a:sym typeface="Times New Roman"/>
            </a:endParaRPr>
          </a:p>
          <a:p>
            <a:pPr indent="-377277" lvl="0" marL="457200" rtl="0" algn="l">
              <a:spcBef>
                <a:spcPts val="360"/>
              </a:spcBef>
              <a:spcAft>
                <a:spcPts val="0"/>
              </a:spcAft>
              <a:buSzPct val="100000"/>
              <a:buFont typeface="Times New Roman"/>
              <a:buChar char="❏"/>
            </a:pPr>
            <a:r>
              <a:rPr b="1" lang="en-US" sz="9365">
                <a:latin typeface="Times New Roman"/>
                <a:ea typeface="Times New Roman"/>
                <a:cs typeface="Times New Roman"/>
                <a:sym typeface="Times New Roman"/>
              </a:rPr>
              <a:t>Anomaly Detection:</a:t>
            </a:r>
            <a:endParaRPr b="1" sz="9365">
              <a:latin typeface="Times New Roman"/>
              <a:ea typeface="Times New Roman"/>
              <a:cs typeface="Times New Roman"/>
              <a:sym typeface="Times New Roman"/>
            </a:endParaRPr>
          </a:p>
          <a:p>
            <a:pPr indent="0" lvl="0" marL="0" rtl="0" algn="l">
              <a:spcBef>
                <a:spcPts val="360"/>
              </a:spcBef>
              <a:spcAft>
                <a:spcPts val="0"/>
              </a:spcAft>
              <a:buNone/>
            </a:pPr>
            <a:r>
              <a:rPr lang="en-US" sz="9365">
                <a:latin typeface="Times New Roman"/>
                <a:ea typeface="Times New Roman"/>
                <a:cs typeface="Times New Roman"/>
                <a:sym typeface="Times New Roman"/>
              </a:rPr>
              <a:t>SVM</a:t>
            </a:r>
            <a:endParaRPr sz="9365">
              <a:latin typeface="Times New Roman"/>
              <a:ea typeface="Times New Roman"/>
              <a:cs typeface="Times New Roman"/>
              <a:sym typeface="Times New Roman"/>
            </a:endParaRPr>
          </a:p>
          <a:p>
            <a:pPr indent="0" lvl="0" marL="0" rtl="0" algn="l">
              <a:spcBef>
                <a:spcPts val="360"/>
              </a:spcBef>
              <a:spcAft>
                <a:spcPts val="0"/>
              </a:spcAft>
              <a:buNone/>
            </a:pPr>
            <a:r>
              <a:t/>
            </a:r>
            <a:endParaRPr sz="3000">
              <a:latin typeface="Times New Roman"/>
              <a:ea typeface="Times New Roman"/>
              <a:cs typeface="Times New Roman"/>
              <a:sym typeface="Times New Roman"/>
            </a:endParaRPr>
          </a:p>
          <a:p>
            <a:pPr indent="0" lvl="0" marL="0" rtl="0" algn="l">
              <a:spcBef>
                <a:spcPts val="360"/>
              </a:spcBef>
              <a:spcAft>
                <a:spcPts val="0"/>
              </a:spcAft>
              <a:buNone/>
            </a:pPr>
            <a:r>
              <a:t/>
            </a:r>
            <a:endParaRPr sz="3000"/>
          </a:p>
          <a:p>
            <a:pPr indent="0" lvl="0" marL="0" rtl="0" algn="l">
              <a:spcBef>
                <a:spcPts val="360"/>
              </a:spcBef>
              <a:spcAft>
                <a:spcPts val="0"/>
              </a:spcAft>
              <a:buNone/>
            </a:pPr>
            <a:r>
              <a:t/>
            </a:r>
            <a:endParaRPr sz="3000"/>
          </a:p>
          <a:p>
            <a:pPr indent="0" lvl="0" marL="0" rtl="0" algn="l">
              <a:spcBef>
                <a:spcPts val="360"/>
              </a:spcBef>
              <a:spcAft>
                <a:spcPts val="0"/>
              </a:spcAft>
              <a:buNone/>
            </a:pPr>
            <a:r>
              <a:t/>
            </a:r>
            <a:endParaRPr sz="3000"/>
          </a:p>
          <a:p>
            <a:pPr indent="0" lvl="0" marL="0" rtl="0" algn="l">
              <a:spcBef>
                <a:spcPts val="360"/>
              </a:spcBef>
              <a:spcAft>
                <a:spcPts val="0"/>
              </a:spcAft>
              <a:buNone/>
            </a:pPr>
            <a:r>
              <a:t/>
            </a:r>
            <a:endParaRPr sz="3000"/>
          </a:p>
          <a:p>
            <a:pPr indent="0" lvl="0" marL="0" rtl="0" algn="l">
              <a:spcBef>
                <a:spcPts val="360"/>
              </a:spcBef>
              <a:spcAft>
                <a:spcPts val="0"/>
              </a:spcAft>
              <a:buNone/>
            </a:pPr>
            <a:r>
              <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629158b18b_0_8"/>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800" u="sng">
                <a:latin typeface="Times New Roman"/>
                <a:ea typeface="Times New Roman"/>
                <a:cs typeface="Times New Roman"/>
                <a:sym typeface="Times New Roman"/>
              </a:rPr>
              <a:t>METRICS</a:t>
            </a:r>
            <a:endParaRPr b="1" sz="3800" u="sng">
              <a:latin typeface="Times New Roman"/>
              <a:ea typeface="Times New Roman"/>
              <a:cs typeface="Times New Roman"/>
              <a:sym typeface="Times New Roman"/>
            </a:endParaRPr>
          </a:p>
        </p:txBody>
      </p:sp>
      <p:sp>
        <p:nvSpPr>
          <p:cNvPr id="164" name="Google Shape;164;g2629158b18b_0_8"/>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graphicFrame>
        <p:nvGraphicFramePr>
          <p:cNvPr id="165" name="Google Shape;165;g2629158b18b_0_8"/>
          <p:cNvGraphicFramePr/>
          <p:nvPr/>
        </p:nvGraphicFramePr>
        <p:xfrm>
          <a:off x="952500" y="2476500"/>
          <a:ext cx="3000000" cy="3000000"/>
        </p:xfrm>
        <a:graphic>
          <a:graphicData uri="http://schemas.openxmlformats.org/drawingml/2006/table">
            <a:tbl>
              <a:tblPr>
                <a:noFill/>
                <a:tableStyleId>{03E7E9E8-AA89-4009-8939-C1822C77D956}</a:tableStyleId>
              </a:tblPr>
              <a:tblGrid>
                <a:gridCol w="1447800"/>
                <a:gridCol w="1447800"/>
                <a:gridCol w="1926275"/>
                <a:gridCol w="969325"/>
                <a:gridCol w="1447800"/>
              </a:tblGrid>
              <a:tr h="381000">
                <a:tc>
                  <a:txBody>
                    <a:bodyPr/>
                    <a:lstStyle/>
                    <a:p>
                      <a:pPr indent="0" lvl="0" marL="0" rtl="0" algn="l">
                        <a:spcBef>
                          <a:spcPts val="0"/>
                        </a:spcBef>
                        <a:spcAft>
                          <a:spcPts val="0"/>
                        </a:spcAft>
                        <a:buNone/>
                      </a:pPr>
                      <a:r>
                        <a:rPr lang="en-US"/>
                        <a:t>TYPE</a:t>
                      </a:r>
                      <a:endParaRPr/>
                    </a:p>
                  </a:txBody>
                  <a:tcPr marT="91425" marB="91425" marR="91425" marL="91425"/>
                </a:tc>
                <a:tc>
                  <a:txBody>
                    <a:bodyPr/>
                    <a:lstStyle/>
                    <a:p>
                      <a:pPr indent="0" lvl="0" marL="0" rtl="0" algn="l">
                        <a:spcBef>
                          <a:spcPts val="0"/>
                        </a:spcBef>
                        <a:spcAft>
                          <a:spcPts val="0"/>
                        </a:spcAft>
                        <a:buNone/>
                      </a:pPr>
                      <a:r>
                        <a:rPr lang="en-US"/>
                        <a:t>METRIC</a:t>
                      </a:r>
                      <a:endParaRPr/>
                    </a:p>
                  </a:txBody>
                  <a:tcPr marT="91425" marB="91425" marR="91425" marL="91425"/>
                </a:tc>
                <a:tc>
                  <a:txBody>
                    <a:bodyPr/>
                    <a:lstStyle/>
                    <a:p>
                      <a:pPr indent="0" lvl="0" marL="0" rtl="0" algn="l">
                        <a:spcBef>
                          <a:spcPts val="0"/>
                        </a:spcBef>
                        <a:spcAft>
                          <a:spcPts val="0"/>
                        </a:spcAft>
                        <a:buNone/>
                      </a:pPr>
                      <a:r>
                        <a:rPr lang="en-US"/>
                        <a:t>USE CASE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629158b18b_0_2"/>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900" u="sng">
                <a:latin typeface="Times New Roman"/>
                <a:ea typeface="Times New Roman"/>
                <a:cs typeface="Times New Roman"/>
                <a:sym typeface="Times New Roman"/>
              </a:rPr>
              <a:t>WORK PROGRESS</a:t>
            </a:r>
            <a:endParaRPr b="1" sz="3900" u="sng">
              <a:latin typeface="Times New Roman"/>
              <a:ea typeface="Times New Roman"/>
              <a:cs typeface="Times New Roman"/>
              <a:sym typeface="Times New Roman"/>
            </a:endParaRPr>
          </a:p>
        </p:txBody>
      </p:sp>
      <p:sp>
        <p:nvSpPr>
          <p:cNvPr id="172" name="Google Shape;172;g2629158b18b_0_2"/>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92500" lnSpcReduction="20000"/>
          </a:bodyPr>
          <a:lstStyle/>
          <a:p>
            <a:pPr indent="-334327" lvl="0" marL="457200" rtl="0" algn="l">
              <a:spcBef>
                <a:spcPts val="360"/>
              </a:spcBef>
              <a:spcAft>
                <a:spcPts val="0"/>
              </a:spcAft>
              <a:buSzPct val="56250"/>
              <a:buFont typeface="Times New Roman"/>
              <a:buChar char="❏"/>
            </a:pPr>
            <a:r>
              <a:rPr lang="en-US">
                <a:latin typeface="Times New Roman"/>
                <a:ea typeface="Times New Roman"/>
                <a:cs typeface="Times New Roman"/>
                <a:sym typeface="Times New Roman"/>
              </a:rPr>
              <a:t>In the </a:t>
            </a:r>
            <a:r>
              <a:rPr lang="en-US">
                <a:latin typeface="Times New Roman"/>
                <a:ea typeface="Times New Roman"/>
                <a:cs typeface="Times New Roman"/>
                <a:sym typeface="Times New Roman"/>
              </a:rPr>
              <a:t>preliminary stage we looked upon a major problem with regards to crowds in cities. The population is unevenly spread and is increasing at a rate of 3.15% in metro cities like Bengaluru.</a:t>
            </a:r>
            <a:endParaRPr>
              <a:latin typeface="Times New Roman"/>
              <a:ea typeface="Times New Roman"/>
              <a:cs typeface="Times New Roman"/>
              <a:sym typeface="Times New Roman"/>
            </a:endParaRPr>
          </a:p>
          <a:p>
            <a:pPr indent="-334327" lvl="0" marL="457200" rtl="0" algn="l">
              <a:spcBef>
                <a:spcPts val="0"/>
              </a:spcBef>
              <a:spcAft>
                <a:spcPts val="0"/>
              </a:spcAft>
              <a:buSzPct val="56250"/>
              <a:buFont typeface="Times New Roman"/>
              <a:buChar char="❏"/>
            </a:pPr>
            <a:r>
              <a:rPr lang="en-US">
                <a:latin typeface="Times New Roman"/>
                <a:ea typeface="Times New Roman"/>
                <a:cs typeface="Times New Roman"/>
                <a:sym typeface="Times New Roman"/>
              </a:rPr>
              <a:t>We identified a key area- crowd monitoring where our motto is to work on loopholes that can actually create serious problems-anomaly detection.</a:t>
            </a:r>
            <a:endParaRPr>
              <a:latin typeface="Times New Roman"/>
              <a:ea typeface="Times New Roman"/>
              <a:cs typeface="Times New Roman"/>
              <a:sym typeface="Times New Roman"/>
            </a:endParaRPr>
          </a:p>
          <a:p>
            <a:pPr indent="-334327" lvl="0" marL="457200" rtl="0" algn="l">
              <a:spcBef>
                <a:spcPts val="0"/>
              </a:spcBef>
              <a:spcAft>
                <a:spcPts val="0"/>
              </a:spcAft>
              <a:buSzPct val="56250"/>
              <a:buChar char="❏"/>
            </a:pPr>
            <a:r>
              <a:rPr lang="en-US">
                <a:latin typeface="Times New Roman"/>
                <a:ea typeface="Times New Roman"/>
                <a:cs typeface="Times New Roman"/>
                <a:sym typeface="Times New Roman"/>
              </a:rPr>
              <a:t>We surveyed different papers ranging from bottlenecks to present day pushing instances to identify behavioral patterns and the necessary steps that can be taken</a:t>
            </a:r>
            <a:r>
              <a:rPr lang="en-US"/>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a0c8158c01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4000" u="sng">
                <a:latin typeface="Times New Roman"/>
                <a:ea typeface="Times New Roman"/>
                <a:cs typeface="Times New Roman"/>
                <a:sym typeface="Times New Roman"/>
              </a:rPr>
              <a:t>TIMELINE</a:t>
            </a:r>
            <a:endParaRPr sz="3900" u="sng">
              <a:latin typeface="Times New Roman"/>
              <a:ea typeface="Times New Roman"/>
              <a:cs typeface="Times New Roman"/>
              <a:sym typeface="Times New Roman"/>
            </a:endParaRPr>
          </a:p>
        </p:txBody>
      </p:sp>
      <p:sp>
        <p:nvSpPr>
          <p:cNvPr id="179" name="Google Shape;179;g2a0c8158c01_0_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grpSp>
        <p:nvGrpSpPr>
          <p:cNvPr id="180" name="Google Shape;180;g2a0c8158c01_0_0"/>
          <p:cNvGrpSpPr/>
          <p:nvPr/>
        </p:nvGrpSpPr>
        <p:grpSpPr>
          <a:xfrm>
            <a:off x="1087525" y="3321400"/>
            <a:ext cx="1834900" cy="2423161"/>
            <a:chOff x="1083025" y="1466064"/>
            <a:chExt cx="1834900" cy="2423161"/>
          </a:xfrm>
        </p:grpSpPr>
        <p:sp>
          <p:nvSpPr>
            <p:cNvPr id="181" name="Google Shape;181;g2a0c8158c01_0_0"/>
            <p:cNvSpPr txBox="1"/>
            <p:nvPr/>
          </p:nvSpPr>
          <p:spPr>
            <a:xfrm>
              <a:off x="1573925" y="1466064"/>
              <a:ext cx="853200" cy="4464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US" sz="1000">
                  <a:solidFill>
                    <a:srgbClr val="0C58D3"/>
                  </a:solidFill>
                  <a:latin typeface="Times New Roman"/>
                  <a:ea typeface="Times New Roman"/>
                  <a:cs typeface="Times New Roman"/>
                  <a:sym typeface="Times New Roman"/>
                </a:rPr>
                <a:t>OCTOBER</a:t>
              </a:r>
              <a:endParaRPr b="1" sz="1000">
                <a:solidFill>
                  <a:srgbClr val="0C58D3"/>
                </a:solidFill>
                <a:latin typeface="Times New Roman"/>
                <a:ea typeface="Times New Roman"/>
                <a:cs typeface="Times New Roman"/>
                <a:sym typeface="Times New Roman"/>
              </a:endParaRPr>
            </a:p>
          </p:txBody>
        </p:sp>
        <p:sp>
          <p:nvSpPr>
            <p:cNvPr id="182" name="Google Shape;182;g2a0c8158c01_0_0"/>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US" sz="1000">
                  <a:solidFill>
                    <a:srgbClr val="0C58D3"/>
                  </a:solidFill>
                  <a:latin typeface="Times New Roman"/>
                  <a:ea typeface="Times New Roman"/>
                  <a:cs typeface="Times New Roman"/>
                  <a:sym typeface="Times New Roman"/>
                </a:rPr>
                <a:t>Problem statement selection</a:t>
              </a:r>
              <a:endParaRPr b="1" sz="1000">
                <a:solidFill>
                  <a:srgbClr val="0C58D3"/>
                </a:solidFill>
                <a:latin typeface="Times New Roman"/>
                <a:ea typeface="Times New Roman"/>
                <a:cs typeface="Times New Roman"/>
                <a:sym typeface="Times New Roman"/>
              </a:endParaRPr>
            </a:p>
          </p:txBody>
        </p:sp>
        <p:sp>
          <p:nvSpPr>
            <p:cNvPr id="183" name="Google Shape;183;g2a0c8158c01_0_0"/>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US" sz="1200">
                  <a:solidFill>
                    <a:srgbClr val="0C58D3"/>
                  </a:solidFill>
                  <a:latin typeface="Times New Roman"/>
                  <a:ea typeface="Times New Roman"/>
                  <a:cs typeface="Times New Roman"/>
                  <a:sym typeface="Times New Roman"/>
                </a:rPr>
                <a:t>PUBLIC EVENT CROWD MANAGEMENT</a:t>
              </a:r>
              <a:endParaRPr sz="1200">
                <a:solidFill>
                  <a:srgbClr val="0C58D3"/>
                </a:solidFill>
                <a:latin typeface="Times New Roman"/>
                <a:ea typeface="Times New Roman"/>
                <a:cs typeface="Times New Roman"/>
                <a:sym typeface="Times New Roman"/>
              </a:endParaRPr>
            </a:p>
          </p:txBody>
        </p:sp>
        <p:cxnSp>
          <p:nvCxnSpPr>
            <p:cNvPr id="184" name="Google Shape;184;g2a0c8158c01_0_0"/>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185" name="Google Shape;185;g2a0c8158c01_0_0"/>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186" name="Google Shape;186;g2a0c8158c01_0_0"/>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 name="Google Shape;187;g2a0c8158c01_0_0"/>
          <p:cNvGrpSpPr/>
          <p:nvPr/>
        </p:nvGrpSpPr>
        <p:grpSpPr>
          <a:xfrm>
            <a:off x="2796474" y="3286425"/>
            <a:ext cx="1834900" cy="2458136"/>
            <a:chOff x="1083025" y="1431089"/>
            <a:chExt cx="1834900" cy="2458136"/>
          </a:xfrm>
        </p:grpSpPr>
        <p:sp>
          <p:nvSpPr>
            <p:cNvPr id="188" name="Google Shape;188;g2a0c8158c01_0_0"/>
            <p:cNvSpPr txBox="1"/>
            <p:nvPr/>
          </p:nvSpPr>
          <p:spPr>
            <a:xfrm>
              <a:off x="1521327" y="1431089"/>
              <a:ext cx="9612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US" sz="1000">
                  <a:solidFill>
                    <a:srgbClr val="0C58D3"/>
                  </a:solidFill>
                  <a:latin typeface="Times New Roman"/>
                  <a:ea typeface="Times New Roman"/>
                  <a:cs typeface="Times New Roman"/>
                  <a:sym typeface="Times New Roman"/>
                </a:rPr>
                <a:t>NOVEMBER</a:t>
              </a:r>
              <a:endParaRPr b="1" sz="1000">
                <a:solidFill>
                  <a:srgbClr val="0C58D3"/>
                </a:solidFill>
                <a:latin typeface="Times New Roman"/>
                <a:ea typeface="Times New Roman"/>
                <a:cs typeface="Times New Roman"/>
                <a:sym typeface="Times New Roman"/>
              </a:endParaRPr>
            </a:p>
          </p:txBody>
        </p:sp>
        <p:sp>
          <p:nvSpPr>
            <p:cNvPr id="189" name="Google Shape;189;g2a0c8158c01_0_0"/>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US" sz="1000">
                  <a:solidFill>
                    <a:srgbClr val="0C58D3"/>
                  </a:solidFill>
                  <a:latin typeface="Times New Roman"/>
                  <a:ea typeface="Times New Roman"/>
                  <a:cs typeface="Times New Roman"/>
                  <a:sym typeface="Times New Roman"/>
                </a:rPr>
                <a:t>Literature survey and plan of action</a:t>
              </a:r>
              <a:endParaRPr b="1" sz="1000">
                <a:solidFill>
                  <a:srgbClr val="0C58D3"/>
                </a:solidFill>
                <a:latin typeface="Times New Roman"/>
                <a:ea typeface="Times New Roman"/>
                <a:cs typeface="Times New Roman"/>
                <a:sym typeface="Times New Roman"/>
              </a:endParaRPr>
            </a:p>
          </p:txBody>
        </p:sp>
        <p:sp>
          <p:nvSpPr>
            <p:cNvPr id="190" name="Google Shape;190;g2a0c8158c01_0_0"/>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US" sz="1100">
                  <a:solidFill>
                    <a:srgbClr val="0C58D3"/>
                  </a:solidFill>
                  <a:latin typeface="Times New Roman"/>
                  <a:ea typeface="Times New Roman"/>
                  <a:cs typeface="Times New Roman"/>
                  <a:sym typeface="Times New Roman"/>
                </a:rPr>
                <a:t>Surveying papers, designing a plan of action, selection of apt </a:t>
              </a:r>
              <a:r>
                <a:rPr lang="en-US" sz="1100">
                  <a:solidFill>
                    <a:srgbClr val="0C58D3"/>
                  </a:solidFill>
                  <a:latin typeface="Times New Roman"/>
                  <a:ea typeface="Times New Roman"/>
                  <a:cs typeface="Times New Roman"/>
                  <a:sym typeface="Times New Roman"/>
                </a:rPr>
                <a:t>algorithms</a:t>
              </a:r>
              <a:endParaRPr sz="1100">
                <a:solidFill>
                  <a:srgbClr val="0C58D3"/>
                </a:solidFill>
                <a:latin typeface="Times New Roman"/>
                <a:ea typeface="Times New Roman"/>
                <a:cs typeface="Times New Roman"/>
                <a:sym typeface="Times New Roman"/>
              </a:endParaRPr>
            </a:p>
          </p:txBody>
        </p:sp>
        <p:cxnSp>
          <p:nvCxnSpPr>
            <p:cNvPr id="191" name="Google Shape;191;g2a0c8158c01_0_0"/>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192" name="Google Shape;192;g2a0c8158c01_0_0"/>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193" name="Google Shape;193;g2a0c8158c01_0_0"/>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g2a0c8158c01_0_0"/>
          <p:cNvGrpSpPr/>
          <p:nvPr/>
        </p:nvGrpSpPr>
        <p:grpSpPr>
          <a:xfrm>
            <a:off x="4452619" y="3292270"/>
            <a:ext cx="1834900" cy="2446443"/>
            <a:chOff x="1083025" y="1442782"/>
            <a:chExt cx="1834900" cy="2446443"/>
          </a:xfrm>
        </p:grpSpPr>
        <p:sp>
          <p:nvSpPr>
            <p:cNvPr id="195" name="Google Shape;195;g2a0c8158c01_0_0"/>
            <p:cNvSpPr txBox="1"/>
            <p:nvPr/>
          </p:nvSpPr>
          <p:spPr>
            <a:xfrm>
              <a:off x="1586306" y="1442782"/>
              <a:ext cx="1064700" cy="2295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US" sz="1000">
                  <a:solidFill>
                    <a:schemeClr val="dk1"/>
                  </a:solidFill>
                  <a:latin typeface="Times New Roman"/>
                  <a:ea typeface="Times New Roman"/>
                  <a:cs typeface="Times New Roman"/>
                  <a:sym typeface="Times New Roman"/>
                </a:rPr>
                <a:t>DECEMBER</a:t>
              </a:r>
              <a:endParaRPr b="1" sz="1000">
                <a:solidFill>
                  <a:schemeClr val="dk1"/>
                </a:solidFill>
                <a:latin typeface="Times New Roman"/>
                <a:ea typeface="Times New Roman"/>
                <a:cs typeface="Times New Roman"/>
                <a:sym typeface="Times New Roman"/>
              </a:endParaRPr>
            </a:p>
          </p:txBody>
        </p:sp>
        <p:sp>
          <p:nvSpPr>
            <p:cNvPr id="196" name="Google Shape;196;g2a0c8158c01_0_0"/>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US" sz="1000">
                  <a:solidFill>
                    <a:schemeClr val="dk1"/>
                  </a:solidFill>
                  <a:latin typeface="Times New Roman"/>
                  <a:ea typeface="Times New Roman"/>
                  <a:cs typeface="Times New Roman"/>
                  <a:sym typeface="Times New Roman"/>
                </a:rPr>
                <a:t>IMPLEMENTATION</a:t>
              </a:r>
              <a:endParaRPr b="1" sz="1000">
                <a:solidFill>
                  <a:schemeClr val="dk1"/>
                </a:solidFill>
                <a:latin typeface="Times New Roman"/>
                <a:ea typeface="Times New Roman"/>
                <a:cs typeface="Times New Roman"/>
                <a:sym typeface="Times New Roman"/>
              </a:endParaRPr>
            </a:p>
          </p:txBody>
        </p:sp>
        <p:sp>
          <p:nvSpPr>
            <p:cNvPr id="197" name="Google Shape;197;g2a0c8158c01_0_0"/>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US" sz="1000">
                  <a:solidFill>
                    <a:schemeClr val="dk1"/>
                  </a:solidFill>
                  <a:latin typeface="Times New Roman"/>
                  <a:ea typeface="Times New Roman"/>
                  <a:cs typeface="Times New Roman"/>
                  <a:sym typeface="Times New Roman"/>
                </a:rPr>
                <a:t>EX</a:t>
              </a:r>
              <a:r>
                <a:rPr b="1" lang="en-US" sz="1000">
                  <a:solidFill>
                    <a:schemeClr val="dk1"/>
                  </a:solidFill>
                  <a:latin typeface="Times New Roman"/>
                  <a:ea typeface="Times New Roman"/>
                  <a:cs typeface="Times New Roman"/>
                  <a:sym typeface="Times New Roman"/>
                </a:rPr>
                <a:t>PLORATORY DATA ANALYSIS, ANOMALY DETECTION, </a:t>
              </a:r>
              <a:endParaRPr b="1" sz="1000">
                <a:solidFill>
                  <a:schemeClr val="dk1"/>
                </a:solidFill>
                <a:latin typeface="Times New Roman"/>
                <a:ea typeface="Times New Roman"/>
                <a:cs typeface="Times New Roman"/>
                <a:sym typeface="Times New Roman"/>
              </a:endParaRPr>
            </a:p>
          </p:txBody>
        </p:sp>
        <p:cxnSp>
          <p:nvCxnSpPr>
            <p:cNvPr id="198" name="Google Shape;198;g2a0c8158c01_0_0"/>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199" name="Google Shape;199;g2a0c8158c01_0_0"/>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200" name="Google Shape;200;g2a0c8158c01_0_0"/>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descr="Business Thank-You Letter Examples" id="205" name="Google Shape;205;p9"/>
          <p:cNvPicPr preferRelativeResize="0"/>
          <p:nvPr/>
        </p:nvPicPr>
        <p:blipFill rotWithShape="1">
          <a:blip r:embed="rId3">
            <a:alphaModFix/>
          </a:blip>
          <a:srcRect b="0" l="0" r="0" t="0"/>
          <a:stretch/>
        </p:blipFill>
        <p:spPr>
          <a:xfrm>
            <a:off x="1143000" y="1524000"/>
            <a:ext cx="7086600" cy="4343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idx="1" type="body"/>
          </p:nvPr>
        </p:nvSpPr>
        <p:spPr>
          <a:xfrm>
            <a:off x="533400" y="1981200"/>
            <a:ext cx="8229600" cy="373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80"/>
              </a:spcBef>
              <a:spcAft>
                <a:spcPts val="0"/>
              </a:spcAft>
              <a:buNone/>
            </a:pPr>
            <a:r>
              <a:rPr lang="en-US" sz="2800">
                <a:latin typeface="Times New Roman"/>
                <a:ea typeface="Times New Roman"/>
                <a:cs typeface="Times New Roman"/>
                <a:sym typeface="Times New Roman"/>
              </a:rPr>
              <a:t>1. </a:t>
            </a:r>
            <a:r>
              <a:rPr lang="en-US" sz="2800" u="sng">
                <a:latin typeface="Times New Roman"/>
                <a:ea typeface="Times New Roman"/>
                <a:cs typeface="Times New Roman"/>
                <a:sym typeface="Times New Roman"/>
                <a:hlinkClick action="ppaction://hlinksldjump" r:id="rId3"/>
              </a:rPr>
              <a:t>Motivation</a:t>
            </a:r>
            <a:endParaRPr sz="2800" u="sng">
              <a:latin typeface="Times New Roman"/>
              <a:ea typeface="Times New Roman"/>
              <a:cs typeface="Times New Roman"/>
              <a:sym typeface="Times New Roman"/>
            </a:endParaRPr>
          </a:p>
          <a:p>
            <a:pPr indent="0" lvl="0" marL="0" rtl="0" algn="l">
              <a:lnSpc>
                <a:spcPct val="100000"/>
              </a:lnSpc>
              <a:spcBef>
                <a:spcPts val="480"/>
              </a:spcBef>
              <a:spcAft>
                <a:spcPts val="0"/>
              </a:spcAft>
              <a:buNone/>
            </a:pPr>
            <a:r>
              <a:rPr lang="en-US" sz="2800">
                <a:latin typeface="Times New Roman"/>
                <a:ea typeface="Times New Roman"/>
                <a:cs typeface="Times New Roman"/>
                <a:sym typeface="Times New Roman"/>
              </a:rPr>
              <a:t>2. </a:t>
            </a:r>
            <a:r>
              <a:rPr lang="en-US" sz="2800" u="sng">
                <a:latin typeface="Times New Roman"/>
                <a:ea typeface="Times New Roman"/>
                <a:cs typeface="Times New Roman"/>
                <a:sym typeface="Times New Roman"/>
                <a:hlinkClick action="ppaction://hlinksldjump" r:id="rId4"/>
              </a:rPr>
              <a:t>Literature Survey</a:t>
            </a:r>
            <a:endParaRPr sz="2800">
              <a:latin typeface="Times New Roman"/>
              <a:ea typeface="Times New Roman"/>
              <a:cs typeface="Times New Roman"/>
              <a:sym typeface="Times New Roman"/>
            </a:endParaRPr>
          </a:p>
          <a:p>
            <a:pPr indent="0" lvl="0" marL="0" rtl="0" algn="l">
              <a:lnSpc>
                <a:spcPct val="100000"/>
              </a:lnSpc>
              <a:spcBef>
                <a:spcPts val="480"/>
              </a:spcBef>
              <a:spcAft>
                <a:spcPts val="0"/>
              </a:spcAft>
              <a:buNone/>
            </a:pPr>
            <a:r>
              <a:rPr lang="en-US" sz="2800">
                <a:latin typeface="Times New Roman"/>
                <a:ea typeface="Times New Roman"/>
                <a:cs typeface="Times New Roman"/>
                <a:sym typeface="Times New Roman"/>
              </a:rPr>
              <a:t>3. </a:t>
            </a:r>
            <a:r>
              <a:rPr lang="en-US" sz="2800" u="sng">
                <a:latin typeface="Times New Roman"/>
                <a:ea typeface="Times New Roman"/>
                <a:cs typeface="Times New Roman"/>
                <a:sym typeface="Times New Roman"/>
                <a:hlinkClick action="ppaction://hlinksldjump" r:id="rId5"/>
              </a:rPr>
              <a:t>Methodology</a:t>
            </a:r>
            <a:endParaRPr sz="2800">
              <a:latin typeface="Times New Roman"/>
              <a:ea typeface="Times New Roman"/>
              <a:cs typeface="Times New Roman"/>
              <a:sym typeface="Times New Roman"/>
            </a:endParaRPr>
          </a:p>
          <a:p>
            <a:pPr indent="0" lvl="0" marL="457200" rtl="0" algn="l">
              <a:lnSpc>
                <a:spcPct val="100000"/>
              </a:lnSpc>
              <a:spcBef>
                <a:spcPts val="480"/>
              </a:spcBef>
              <a:spcAft>
                <a:spcPts val="0"/>
              </a:spcAft>
              <a:buNone/>
            </a:pPr>
            <a:r>
              <a:rPr lang="en-US" sz="2600">
                <a:latin typeface="Times New Roman"/>
                <a:ea typeface="Times New Roman"/>
                <a:cs typeface="Times New Roman"/>
                <a:sym typeface="Times New Roman"/>
              </a:rPr>
              <a:t>3.1 </a:t>
            </a:r>
            <a:r>
              <a:rPr lang="en-US" sz="2600" u="sng">
                <a:latin typeface="Times New Roman"/>
                <a:ea typeface="Times New Roman"/>
                <a:cs typeface="Times New Roman"/>
                <a:sym typeface="Times New Roman"/>
                <a:hlinkClick action="ppaction://hlinksldjump" r:id="rId6"/>
              </a:rPr>
              <a:t>Module Description</a:t>
            </a:r>
            <a:endParaRPr sz="2600">
              <a:latin typeface="Times New Roman"/>
              <a:ea typeface="Times New Roman"/>
              <a:cs typeface="Times New Roman"/>
              <a:sym typeface="Times New Roman"/>
            </a:endParaRPr>
          </a:p>
          <a:p>
            <a:pPr indent="0" lvl="0" marL="0" rtl="0" algn="l">
              <a:lnSpc>
                <a:spcPct val="100000"/>
              </a:lnSpc>
              <a:spcBef>
                <a:spcPts val="480"/>
              </a:spcBef>
              <a:spcAft>
                <a:spcPts val="0"/>
              </a:spcAft>
              <a:buNone/>
            </a:pPr>
            <a:r>
              <a:rPr lang="en-US" sz="2800">
                <a:latin typeface="Times New Roman"/>
                <a:ea typeface="Times New Roman"/>
                <a:cs typeface="Times New Roman"/>
                <a:sym typeface="Times New Roman"/>
              </a:rPr>
              <a:t>     </a:t>
            </a:r>
            <a:r>
              <a:rPr lang="en-US" sz="2600">
                <a:latin typeface="Times New Roman"/>
                <a:ea typeface="Times New Roman"/>
                <a:cs typeface="Times New Roman"/>
                <a:sym typeface="Times New Roman"/>
              </a:rPr>
              <a:t>3.2 </a:t>
            </a:r>
            <a:r>
              <a:rPr lang="en-US" sz="2600" u="sng">
                <a:latin typeface="Times New Roman"/>
                <a:ea typeface="Times New Roman"/>
                <a:cs typeface="Times New Roman"/>
                <a:sym typeface="Times New Roman"/>
                <a:hlinkClick action="ppaction://hlinksldjump" r:id="rId7"/>
              </a:rPr>
              <a:t>Metrics</a:t>
            </a:r>
            <a:endParaRPr sz="2600">
              <a:latin typeface="Times New Roman"/>
              <a:ea typeface="Times New Roman"/>
              <a:cs typeface="Times New Roman"/>
              <a:sym typeface="Times New Roman"/>
            </a:endParaRPr>
          </a:p>
          <a:p>
            <a:pPr indent="0" lvl="0" marL="0" rtl="0" algn="l">
              <a:lnSpc>
                <a:spcPct val="100000"/>
              </a:lnSpc>
              <a:spcBef>
                <a:spcPts val="480"/>
              </a:spcBef>
              <a:spcAft>
                <a:spcPts val="0"/>
              </a:spcAft>
              <a:buNone/>
            </a:pPr>
            <a:r>
              <a:rPr lang="en-US" sz="2800">
                <a:latin typeface="Times New Roman"/>
                <a:ea typeface="Times New Roman"/>
                <a:cs typeface="Times New Roman"/>
                <a:sym typeface="Times New Roman"/>
              </a:rPr>
              <a:t>4.</a:t>
            </a:r>
            <a:r>
              <a:rPr lang="en-US" sz="2800" u="sng">
                <a:latin typeface="Times New Roman"/>
                <a:ea typeface="Times New Roman"/>
                <a:cs typeface="Times New Roman"/>
                <a:sym typeface="Times New Roman"/>
                <a:hlinkClick action="ppaction://hlinksldjump" r:id="rId8"/>
              </a:rPr>
              <a:t>Work Progress</a:t>
            </a:r>
            <a:endParaRPr sz="2800">
              <a:latin typeface="Times New Roman"/>
              <a:ea typeface="Times New Roman"/>
              <a:cs typeface="Times New Roman"/>
              <a:sym typeface="Times New Roman"/>
            </a:endParaRPr>
          </a:p>
          <a:p>
            <a:pPr indent="0" lvl="0" marL="0" rtl="0" algn="l">
              <a:lnSpc>
                <a:spcPct val="100000"/>
              </a:lnSpc>
              <a:spcBef>
                <a:spcPts val="480"/>
              </a:spcBef>
              <a:spcAft>
                <a:spcPts val="0"/>
              </a:spcAft>
              <a:buNone/>
            </a:pPr>
            <a:r>
              <a:rPr lang="en-US" sz="2800">
                <a:latin typeface="Times New Roman"/>
                <a:ea typeface="Times New Roman"/>
                <a:cs typeface="Times New Roman"/>
                <a:sym typeface="Times New Roman"/>
              </a:rPr>
              <a:t>5.</a:t>
            </a:r>
            <a:r>
              <a:rPr lang="en-US" sz="2800" u="sng">
                <a:latin typeface="Times New Roman"/>
                <a:ea typeface="Times New Roman"/>
                <a:cs typeface="Times New Roman"/>
                <a:sym typeface="Times New Roman"/>
                <a:hlinkClick action="ppaction://hlinksldjump" r:id="rId9"/>
              </a:rPr>
              <a:t>Timeline</a:t>
            </a:r>
            <a:endParaRPr sz="2800">
              <a:latin typeface="Times New Roman"/>
              <a:ea typeface="Times New Roman"/>
              <a:cs typeface="Times New Roman"/>
              <a:sym typeface="Times New Roman"/>
            </a:endParaRPr>
          </a:p>
          <a:p>
            <a:pPr indent="0" lvl="0" marL="0" rtl="0" algn="l">
              <a:lnSpc>
                <a:spcPct val="100000"/>
              </a:lnSpc>
              <a:spcBef>
                <a:spcPts val="480"/>
              </a:spcBef>
              <a:spcAft>
                <a:spcPts val="0"/>
              </a:spcAft>
              <a:buClr>
                <a:schemeClr val="dk1"/>
              </a:buClr>
              <a:buSzPts val="2400"/>
              <a:buNone/>
            </a:pPr>
            <a:r>
              <a:t/>
            </a:r>
            <a:endParaRPr b="1" sz="2400">
              <a:latin typeface="Times New Roman"/>
              <a:ea typeface="Times New Roman"/>
              <a:cs typeface="Times New Roman"/>
              <a:sym typeface="Times New Roman"/>
            </a:endParaRPr>
          </a:p>
        </p:txBody>
      </p:sp>
      <p:sp>
        <p:nvSpPr>
          <p:cNvPr id="96" name="Google Shape;96;p2"/>
          <p:cNvSpPr txBox="1"/>
          <p:nvPr>
            <p:ph type="title"/>
          </p:nvPr>
        </p:nvSpPr>
        <p:spPr>
          <a:xfrm>
            <a:off x="441960" y="685800"/>
            <a:ext cx="8229600" cy="115316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Arial"/>
              <a:buNone/>
            </a:pPr>
            <a:r>
              <a:rPr b="1" lang="en-US" sz="3200" u="sng">
                <a:latin typeface="Times New Roman"/>
                <a:ea typeface="Times New Roman"/>
                <a:cs typeface="Times New Roman"/>
                <a:sym typeface="Times New Roman"/>
              </a:rPr>
              <a:t>AGENDA</a:t>
            </a:r>
            <a:endParaRPr b="1" sz="3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9fb665e661_0_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sz="3500" u="sng">
                <a:latin typeface="Times New Roman"/>
                <a:ea typeface="Times New Roman"/>
                <a:cs typeface="Times New Roman"/>
                <a:sym typeface="Times New Roman"/>
              </a:rPr>
              <a:t>MOTIVATION</a:t>
            </a:r>
            <a:endParaRPr b="1" sz="3500" u="sng">
              <a:latin typeface="Times New Roman"/>
              <a:ea typeface="Times New Roman"/>
              <a:cs typeface="Times New Roman"/>
              <a:sym typeface="Times New Roman"/>
            </a:endParaRPr>
          </a:p>
        </p:txBody>
      </p:sp>
      <p:sp>
        <p:nvSpPr>
          <p:cNvPr id="103" name="Google Shape;103;g29fb665e661_0_2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fontScale="85000" lnSpcReduction="10000"/>
          </a:bodyPr>
          <a:lstStyle/>
          <a:p>
            <a:pPr indent="-323056" lvl="0" marL="457200" rtl="0" algn="l">
              <a:lnSpc>
                <a:spcPct val="100000"/>
              </a:lnSpc>
              <a:spcBef>
                <a:spcPts val="360"/>
              </a:spcBef>
              <a:spcAft>
                <a:spcPts val="0"/>
              </a:spcAft>
              <a:buSzPct val="62500"/>
              <a:buFont typeface="Times New Roman"/>
              <a:buChar char="❖"/>
            </a:pPr>
            <a:r>
              <a:rPr lang="en-US" sz="2800">
                <a:solidFill>
                  <a:srgbClr val="0F0F0F"/>
                </a:solidFill>
                <a:latin typeface="Times New Roman"/>
                <a:ea typeface="Times New Roman"/>
                <a:cs typeface="Times New Roman"/>
                <a:sym typeface="Times New Roman"/>
              </a:rPr>
              <a:t>The motivation for exploring pushing behavior in crowded settings stems from the increasing urbanization and frequent occurrences of high-density crowds at public events. </a:t>
            </a:r>
            <a:endParaRPr sz="2800">
              <a:latin typeface="Times New Roman"/>
              <a:ea typeface="Times New Roman"/>
              <a:cs typeface="Times New Roman"/>
              <a:sym typeface="Times New Roman"/>
            </a:endParaRPr>
          </a:p>
          <a:p>
            <a:pPr indent="0" lvl="0" marL="457200" rtl="0" algn="l">
              <a:lnSpc>
                <a:spcPct val="100000"/>
              </a:lnSpc>
              <a:spcBef>
                <a:spcPts val="360"/>
              </a:spcBef>
              <a:spcAft>
                <a:spcPts val="0"/>
              </a:spcAft>
              <a:buNone/>
            </a:pPr>
            <a:r>
              <a:t/>
            </a:r>
            <a:endParaRPr>
              <a:latin typeface="Times New Roman"/>
              <a:ea typeface="Times New Roman"/>
              <a:cs typeface="Times New Roman"/>
              <a:sym typeface="Times New Roman"/>
            </a:endParaRPr>
          </a:p>
          <a:p>
            <a:pPr indent="-325755" lvl="0" marL="457200" rtl="0" algn="l">
              <a:lnSpc>
                <a:spcPct val="100000"/>
              </a:lnSpc>
              <a:spcBef>
                <a:spcPts val="360"/>
              </a:spcBef>
              <a:spcAft>
                <a:spcPts val="0"/>
              </a:spcAft>
              <a:buSzPct val="63157"/>
              <a:buFont typeface="Times New Roman"/>
              <a:buChar char="❖"/>
            </a:pPr>
            <a:r>
              <a:rPr lang="en-US" sz="2850">
                <a:solidFill>
                  <a:srgbClr val="0F0F0F"/>
                </a:solidFill>
                <a:latin typeface="Times New Roman"/>
                <a:ea typeface="Times New Roman"/>
                <a:cs typeface="Times New Roman"/>
                <a:sym typeface="Times New Roman"/>
              </a:rPr>
              <a:t>Understanding and mitigating pushing dynamics are crucial for ensuring the safety and well-being of attendees. Manual identification of pushing behavior is impractical, prompting the need for an automated approach.</a:t>
            </a:r>
            <a:endParaRPr sz="2850">
              <a:latin typeface="Times New Roman"/>
              <a:ea typeface="Times New Roman"/>
              <a:cs typeface="Times New Roman"/>
              <a:sym typeface="Times New Roman"/>
            </a:endParaRPr>
          </a:p>
          <a:p>
            <a:pPr indent="0" lvl="0" marL="457200" rtl="0" algn="l">
              <a:lnSpc>
                <a:spcPct val="100000"/>
              </a:lnSpc>
              <a:spcBef>
                <a:spcPts val="360"/>
              </a:spcBef>
              <a:spcAft>
                <a:spcPts val="0"/>
              </a:spcAft>
              <a:buNone/>
            </a:pPr>
            <a:r>
              <a:t/>
            </a:r>
            <a:endParaRPr sz="2850">
              <a:latin typeface="Times New Roman"/>
              <a:ea typeface="Times New Roman"/>
              <a:cs typeface="Times New Roman"/>
              <a:sym typeface="Times New Roman"/>
            </a:endParaRPr>
          </a:p>
          <a:p>
            <a:pPr indent="-325755" lvl="0" marL="457200" rtl="0" algn="l">
              <a:lnSpc>
                <a:spcPct val="100000"/>
              </a:lnSpc>
              <a:spcBef>
                <a:spcPts val="360"/>
              </a:spcBef>
              <a:spcAft>
                <a:spcPts val="0"/>
              </a:spcAft>
              <a:buSzPct val="69230"/>
              <a:buFont typeface="Times New Roman"/>
              <a:buChar char="❖"/>
            </a:pPr>
            <a:r>
              <a:rPr lang="en-US" sz="2600">
                <a:solidFill>
                  <a:srgbClr val="0F0F0F"/>
                </a:solidFill>
                <a:latin typeface="Times New Roman"/>
                <a:ea typeface="Times New Roman"/>
                <a:cs typeface="Times New Roman"/>
                <a:sym typeface="Times New Roman"/>
              </a:rPr>
              <a:t>The potential threats posed by pushing incidents underscore the urgency of developing advanced technologies, such as computer vision and deep learning, to analyze crowd behavior in real-time.</a:t>
            </a:r>
            <a:endParaRPr sz="2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609600" y="6096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Arial"/>
              <a:buNone/>
            </a:pPr>
            <a:r>
              <a:rPr b="1" lang="en-US" sz="3200" u="sng">
                <a:latin typeface="Times New Roman"/>
                <a:ea typeface="Times New Roman"/>
                <a:cs typeface="Times New Roman"/>
                <a:sym typeface="Times New Roman"/>
              </a:rPr>
              <a:t>LITERATURE SURVEY</a:t>
            </a:r>
            <a:endParaRPr sz="3200">
              <a:latin typeface="Times New Roman"/>
              <a:ea typeface="Times New Roman"/>
              <a:cs typeface="Times New Roman"/>
              <a:sym typeface="Times New Roman"/>
            </a:endParaRPr>
          </a:p>
        </p:txBody>
      </p:sp>
      <p:graphicFrame>
        <p:nvGraphicFramePr>
          <p:cNvPr id="109" name="Google Shape;109;p5"/>
          <p:cNvGraphicFramePr/>
          <p:nvPr/>
        </p:nvGraphicFramePr>
        <p:xfrm>
          <a:off x="520988" y="1514413"/>
          <a:ext cx="3000000" cy="3000000"/>
        </p:xfrm>
        <a:graphic>
          <a:graphicData uri="http://schemas.openxmlformats.org/drawingml/2006/table">
            <a:tbl>
              <a:tblPr>
                <a:noFill/>
                <a:tableStyleId>{61CF5491-A157-402B-AE3E-3FD0F9DDC893}</a:tableStyleId>
              </a:tblPr>
              <a:tblGrid>
                <a:gridCol w="2653600"/>
                <a:gridCol w="4248250"/>
                <a:gridCol w="1200150"/>
              </a:tblGrid>
              <a:tr h="519050">
                <a:tc>
                  <a:txBody>
                    <a:bodyPr/>
                    <a:lstStyle/>
                    <a:p>
                      <a:pPr indent="0" lvl="0" marL="0" rtl="0" algn="l">
                        <a:lnSpc>
                          <a:spcPct val="115000"/>
                        </a:lnSpc>
                        <a:spcBef>
                          <a:spcPts val="0"/>
                        </a:spcBef>
                        <a:spcAft>
                          <a:spcPts val="0"/>
                        </a:spcAft>
                        <a:buNone/>
                      </a:pPr>
                      <a:r>
                        <a:rPr b="1" lang="en-US" sz="1800">
                          <a:solidFill>
                            <a:srgbClr val="FFFFFF"/>
                          </a:solidFill>
                          <a:highlight>
                            <a:schemeClr val="dk1"/>
                          </a:highlight>
                          <a:latin typeface="Times New Roman"/>
                          <a:ea typeface="Times New Roman"/>
                          <a:cs typeface="Times New Roman"/>
                          <a:sym typeface="Times New Roman"/>
                        </a:rPr>
                        <a:t>Publication</a:t>
                      </a:r>
                      <a:endParaRPr b="1" sz="1800">
                        <a:solidFill>
                          <a:srgbClr val="FFFFFF"/>
                        </a:solidFill>
                        <a:highlight>
                          <a:srgbClr val="000000"/>
                        </a:highlight>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b="1" lang="en-US" sz="1800">
                          <a:solidFill>
                            <a:srgbClr val="FFFFFF"/>
                          </a:solidFill>
                          <a:highlight>
                            <a:schemeClr val="dk1"/>
                          </a:highlight>
                          <a:latin typeface="Calibri"/>
                          <a:ea typeface="Calibri"/>
                          <a:cs typeface="Calibri"/>
                          <a:sym typeface="Calibri"/>
                        </a:rPr>
                        <a:t>              	</a:t>
                      </a:r>
                      <a:r>
                        <a:rPr b="1" lang="en-US" sz="1800">
                          <a:solidFill>
                            <a:srgbClr val="FFFFFF"/>
                          </a:solidFill>
                          <a:highlight>
                            <a:srgbClr val="0F0F0F"/>
                          </a:highlight>
                          <a:latin typeface="Calibri"/>
                          <a:ea typeface="Calibri"/>
                          <a:cs typeface="Calibri"/>
                          <a:sym typeface="Calibri"/>
                        </a:rPr>
                        <a:t>Synopsis/Summary</a:t>
                      </a:r>
                      <a:endParaRPr b="1" sz="1800">
                        <a:solidFill>
                          <a:srgbClr val="FFFFFF"/>
                        </a:solidFill>
                        <a:highlight>
                          <a:srgbClr val="0F0F0F"/>
                        </a:highlight>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800">
                          <a:solidFill>
                            <a:srgbClr val="FFFFFF"/>
                          </a:solidFill>
                          <a:highlight>
                            <a:schemeClr val="dk1"/>
                          </a:highlight>
                          <a:latin typeface="Calibri"/>
                          <a:ea typeface="Calibri"/>
                          <a:cs typeface="Calibri"/>
                          <a:sym typeface="Calibri"/>
                        </a:rPr>
                        <a:t>Year</a:t>
                      </a:r>
                      <a:endParaRPr b="1" sz="1800">
                        <a:solidFill>
                          <a:srgbClr val="FFFFFF"/>
                        </a:solidFill>
                        <a:highlight>
                          <a:schemeClr val="dk1"/>
                        </a:highlight>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026225">
                <a:tc>
                  <a:txBody>
                    <a:bodyPr/>
                    <a:lstStyle/>
                    <a:p>
                      <a:pPr indent="0" lvl="0" marL="0" rtl="0" algn="l">
                        <a:lnSpc>
                          <a:spcPct val="120000"/>
                        </a:lnSpc>
                        <a:spcBef>
                          <a:spcPts val="0"/>
                        </a:spcBef>
                        <a:spcAft>
                          <a:spcPts val="1100"/>
                        </a:spcAft>
                        <a:buNone/>
                      </a:pPr>
                      <a:r>
                        <a:rPr lang="en-US">
                          <a:solidFill>
                            <a:schemeClr val="dk1"/>
                          </a:solidFill>
                          <a:latin typeface="Times New Roman"/>
                          <a:ea typeface="Times New Roman"/>
                          <a:cs typeface="Times New Roman"/>
                          <a:sym typeface="Times New Roman"/>
                        </a:rPr>
                        <a:t>Crowds in front of bottlenecks from the perspective of physics and social psychology</a:t>
                      </a:r>
                      <a:endParaRPr sz="1600">
                        <a:solidFill>
                          <a:schemeClr val="dk1"/>
                        </a:solidFill>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dk1"/>
                          </a:solidFill>
                          <a:highlight>
                            <a:srgbClr val="FFFFFF"/>
                          </a:highlight>
                          <a:latin typeface="Times New Roman"/>
                          <a:ea typeface="Times New Roman"/>
                          <a:cs typeface="Times New Roman"/>
                          <a:sym typeface="Times New Roman"/>
                        </a:rPr>
                        <a:t>A guiding system in front of an entrance can reduce pushing of the waiting people and thus the density at the entrance.</a:t>
                      </a:r>
                      <a:endParaRPr>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t>2018</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2848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Pushing and non-pushing forward motion in crowds: A systematic psychological observation method for rating individual behavior in pedestrian dynamics.</a:t>
                      </a:r>
                      <a:endParaRPr>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dk1"/>
                          </a:solidFill>
                          <a:highlight>
                            <a:srgbClr val="FFFFFF"/>
                          </a:highlight>
                          <a:latin typeface="Times"/>
                          <a:ea typeface="Times"/>
                          <a:cs typeface="Times"/>
                          <a:sym typeface="Times"/>
                        </a:rPr>
                        <a:t>Pushing behavior impairs people’s sense of well-being in a crowd and represents a significant safety risk</a:t>
                      </a:r>
                      <a:endParaRPr>
                        <a:latin typeface="Times"/>
                        <a:ea typeface="Times"/>
                        <a:cs typeface="Times"/>
                        <a:sym typeface="Time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t>2022</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2848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A fast hybrid deep neural network model for pushing behavior detection in human crowds. </a:t>
                      </a:r>
                      <a:endParaRPr>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Times"/>
                          <a:ea typeface="Times"/>
                          <a:cs typeface="Times"/>
                          <a:sym typeface="Times"/>
                        </a:rPr>
                        <a:t>This research introduces a high-speed hybrid deep neural network for swift and accurate detection of pushing behavior in human crowds. Combining the strengths of convolutional and recurrent neural networks, the model prioritizes real-time processing without sacrificing precision. Incorporating attention mechanisms enhances its sensitivity to subtle crowd dynamics, making it a promising solution for applications in public safety and video surveillance.</a:t>
                      </a:r>
                      <a:endParaRPr>
                        <a:latin typeface="Times"/>
                        <a:ea typeface="Times"/>
                        <a:cs typeface="Times"/>
                        <a:sym typeface="Time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t>2022</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62909b5390_0_6"/>
          <p:cNvSpPr txBox="1"/>
          <p:nvPr>
            <p:ph type="title"/>
          </p:nvPr>
        </p:nvSpPr>
        <p:spPr>
          <a:xfrm>
            <a:off x="609600" y="6096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Arial"/>
              <a:buNone/>
            </a:pPr>
            <a:r>
              <a:rPr b="1" lang="en-US" sz="3200" u="sng">
                <a:latin typeface="Times New Roman"/>
                <a:ea typeface="Times New Roman"/>
                <a:cs typeface="Times New Roman"/>
                <a:sym typeface="Times New Roman"/>
              </a:rPr>
              <a:t>LITERATURE SURVEY</a:t>
            </a:r>
            <a:endParaRPr sz="3200">
              <a:latin typeface="Times New Roman"/>
              <a:ea typeface="Times New Roman"/>
              <a:cs typeface="Times New Roman"/>
              <a:sym typeface="Times New Roman"/>
            </a:endParaRPr>
          </a:p>
        </p:txBody>
      </p:sp>
      <p:graphicFrame>
        <p:nvGraphicFramePr>
          <p:cNvPr id="115" name="Google Shape;115;g262909b5390_0_6"/>
          <p:cNvGraphicFramePr/>
          <p:nvPr/>
        </p:nvGraphicFramePr>
        <p:xfrm>
          <a:off x="520988" y="1514413"/>
          <a:ext cx="3000000" cy="3000000"/>
        </p:xfrm>
        <a:graphic>
          <a:graphicData uri="http://schemas.openxmlformats.org/drawingml/2006/table">
            <a:tbl>
              <a:tblPr>
                <a:noFill/>
                <a:tableStyleId>{61CF5491-A157-402B-AE3E-3FD0F9DDC893}</a:tableStyleId>
              </a:tblPr>
              <a:tblGrid>
                <a:gridCol w="2653600"/>
                <a:gridCol w="4248250"/>
                <a:gridCol w="1200150"/>
              </a:tblGrid>
              <a:tr h="519050">
                <a:tc>
                  <a:txBody>
                    <a:bodyPr/>
                    <a:lstStyle/>
                    <a:p>
                      <a:pPr indent="0" lvl="0" marL="0" rtl="0" algn="l">
                        <a:lnSpc>
                          <a:spcPct val="115000"/>
                        </a:lnSpc>
                        <a:spcBef>
                          <a:spcPts val="0"/>
                        </a:spcBef>
                        <a:spcAft>
                          <a:spcPts val="0"/>
                        </a:spcAft>
                        <a:buNone/>
                      </a:pPr>
                      <a:r>
                        <a:rPr b="1" lang="en-US" sz="1800">
                          <a:solidFill>
                            <a:srgbClr val="FFFFFF"/>
                          </a:solidFill>
                          <a:highlight>
                            <a:schemeClr val="dk1"/>
                          </a:highlight>
                          <a:latin typeface="Times New Roman"/>
                          <a:ea typeface="Times New Roman"/>
                          <a:cs typeface="Times New Roman"/>
                          <a:sym typeface="Times New Roman"/>
                        </a:rPr>
                        <a:t>Publication</a:t>
                      </a:r>
                      <a:endParaRPr b="1" sz="1800">
                        <a:solidFill>
                          <a:srgbClr val="FFFFFF"/>
                        </a:solidFill>
                        <a:highlight>
                          <a:srgbClr val="000000"/>
                        </a:highlight>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b="1" lang="en-US" sz="1800">
                          <a:solidFill>
                            <a:srgbClr val="FFFFFF"/>
                          </a:solidFill>
                          <a:highlight>
                            <a:schemeClr val="dk1"/>
                          </a:highlight>
                          <a:latin typeface="Calibri"/>
                          <a:ea typeface="Calibri"/>
                          <a:cs typeface="Calibri"/>
                          <a:sym typeface="Calibri"/>
                        </a:rPr>
                        <a:t>              	</a:t>
                      </a:r>
                      <a:r>
                        <a:rPr b="1" lang="en-US" sz="1800">
                          <a:solidFill>
                            <a:srgbClr val="FFFFFF"/>
                          </a:solidFill>
                          <a:highlight>
                            <a:srgbClr val="0F0F0F"/>
                          </a:highlight>
                          <a:latin typeface="Calibri"/>
                          <a:ea typeface="Calibri"/>
                          <a:cs typeface="Calibri"/>
                          <a:sym typeface="Calibri"/>
                        </a:rPr>
                        <a:t>Synopsis/Summary</a:t>
                      </a:r>
                      <a:endParaRPr b="1" sz="1800">
                        <a:solidFill>
                          <a:srgbClr val="FFFFFF"/>
                        </a:solidFill>
                        <a:highlight>
                          <a:srgbClr val="0F0F0F"/>
                        </a:highlight>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800">
                          <a:solidFill>
                            <a:srgbClr val="FFFFFF"/>
                          </a:solidFill>
                          <a:highlight>
                            <a:schemeClr val="dk1"/>
                          </a:highlight>
                          <a:latin typeface="Calibri"/>
                          <a:ea typeface="Calibri"/>
                          <a:cs typeface="Calibri"/>
                          <a:sym typeface="Calibri"/>
                        </a:rPr>
                        <a:t>Year</a:t>
                      </a:r>
                      <a:endParaRPr b="1" sz="1800">
                        <a:solidFill>
                          <a:srgbClr val="FFFFFF"/>
                        </a:solidFill>
                        <a:highlight>
                          <a:schemeClr val="dk1"/>
                        </a:highlight>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026225">
                <a:tc>
                  <a:txBody>
                    <a:bodyPr/>
                    <a:lstStyle/>
                    <a:p>
                      <a:pPr indent="0" lvl="0" marL="0" rtl="0" algn="l">
                        <a:lnSpc>
                          <a:spcPct val="120000"/>
                        </a:lnSpc>
                        <a:spcBef>
                          <a:spcPts val="0"/>
                        </a:spcBef>
                        <a:spcAft>
                          <a:spcPts val="0"/>
                        </a:spcAft>
                        <a:buNone/>
                      </a:pPr>
                      <a:r>
                        <a:rPr lang="en-US">
                          <a:solidFill>
                            <a:srgbClr val="333333"/>
                          </a:solidFill>
                          <a:highlight>
                            <a:srgbClr val="FCFCFC"/>
                          </a:highlight>
                          <a:latin typeface="Times New Roman"/>
                          <a:ea typeface="Times New Roman"/>
                          <a:cs typeface="Times New Roman"/>
                          <a:sym typeface="Times New Roman"/>
                        </a:rPr>
                        <a:t>Anomaly detection in videos using optical flow and convolutional autoencoder. </a:t>
                      </a:r>
                      <a:endParaRPr>
                        <a:solidFill>
                          <a:srgbClr val="333333"/>
                        </a:solidFill>
                        <a:highlight>
                          <a:srgbClr val="FCFCFC"/>
                        </a:highlight>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dk1"/>
                          </a:solidFill>
                          <a:highlight>
                            <a:srgbClr val="FFFFFF"/>
                          </a:highlight>
                          <a:latin typeface="Times New Roman"/>
                          <a:ea typeface="Times New Roman"/>
                          <a:cs typeface="Times New Roman"/>
                          <a:sym typeface="Times New Roman"/>
                        </a:rPr>
                        <a:t>The widespread use of surveillance systems reduces security concerns while creating an amount of video data that cannot be examined by people in real-time</a:t>
                      </a:r>
                      <a:r>
                        <a:rPr lang="en-US">
                          <a:solidFill>
                            <a:srgbClr val="333333"/>
                          </a:solidFill>
                          <a:highlight>
                            <a:srgbClr val="FFFFFF"/>
                          </a:highlight>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2019</a:t>
                      </a:r>
                      <a:endParaRPr>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2848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Abid Mehmood. Lightanomalynet: A lightweight framework for efficient abnormal behavior detection. Sensors, </a:t>
                      </a:r>
                      <a:endParaRPr>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dk1"/>
                          </a:solidFill>
                          <a:highlight>
                            <a:srgbClr val="FFFFFF"/>
                          </a:highlight>
                          <a:latin typeface="Times New Roman"/>
                          <a:ea typeface="Times New Roman"/>
                          <a:cs typeface="Times New Roman"/>
                          <a:sym typeface="Times New Roman"/>
                        </a:rPr>
                        <a:t>It  defines human falls, some kinds of suspicious behavior, and violent acts as abnormal activities, and discriminates them from other (normal) activities in surveillance videos.</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2021</a:t>
                      </a:r>
                      <a:endParaRPr>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284800">
                <a:tc>
                  <a:txBody>
                    <a:bodyPr/>
                    <a:lstStyle/>
                    <a:p>
                      <a:pPr indent="0" lvl="0" marL="0" rtl="0" algn="l">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Energy levelbased</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abnormal crowd behavior detection.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dk1"/>
                          </a:solidFill>
                          <a:latin typeface="Times New Roman"/>
                          <a:ea typeface="Times New Roman"/>
                          <a:cs typeface="Times New Roman"/>
                          <a:sym typeface="Times New Roman"/>
                        </a:rPr>
                        <a:t>This research introduces an innovative abnormal crowd behavior detection system leveraging energy metrics derived from spatial and temporal crowd dynamics. By modeling normal behavior and employing machine learning, the system identifies anomalies in real-time, offering a proactive approach for public safety and event management.</a:t>
                      </a:r>
                      <a:endParaRPr sz="1600">
                        <a:solidFill>
                          <a:schemeClr val="dk1"/>
                        </a:solidFill>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2018</a:t>
                      </a:r>
                      <a:endParaRPr>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34c9dbe47e_0_1"/>
          <p:cNvSpPr txBox="1"/>
          <p:nvPr>
            <p:ph type="title"/>
          </p:nvPr>
        </p:nvSpPr>
        <p:spPr>
          <a:xfrm>
            <a:off x="457200" y="698325"/>
            <a:ext cx="8229600" cy="1056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u="sng">
                <a:latin typeface="Times New Roman"/>
                <a:ea typeface="Times New Roman"/>
                <a:cs typeface="Times New Roman"/>
                <a:sym typeface="Times New Roman"/>
              </a:rPr>
              <a:t>PROBLEM STATEMENT</a:t>
            </a:r>
            <a:endParaRPr b="1" u="sng">
              <a:latin typeface="Times New Roman"/>
              <a:ea typeface="Times New Roman"/>
              <a:cs typeface="Times New Roman"/>
              <a:sym typeface="Times New Roman"/>
            </a:endParaRPr>
          </a:p>
        </p:txBody>
      </p:sp>
      <p:sp>
        <p:nvSpPr>
          <p:cNvPr id="122" name="Google Shape;122;g134c9dbe47e_0_1"/>
          <p:cNvSpPr txBox="1"/>
          <p:nvPr>
            <p:ph idx="1" type="body"/>
          </p:nvPr>
        </p:nvSpPr>
        <p:spPr>
          <a:xfrm>
            <a:off x="457200" y="1600200"/>
            <a:ext cx="7852200" cy="45261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Design and implement an intelligent public event crowd management system that ensures the safety, security, and convenience of event attendees, while also optimizing the use of event space and resources. The system should be capable of real-time crowd monitoring, behavior analysis, and response coordination to prevent overcrowding, mitigate risks, and enhance the overall event experience.</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775187938f_0_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b="1" lang="en-US">
                <a:latin typeface="Times New Roman"/>
                <a:ea typeface="Times New Roman"/>
                <a:cs typeface="Times New Roman"/>
                <a:sym typeface="Times New Roman"/>
              </a:rPr>
              <a:t>              </a:t>
            </a:r>
            <a:r>
              <a:rPr b="1" lang="en-US" sz="3600">
                <a:latin typeface="Times New Roman"/>
                <a:ea typeface="Times New Roman"/>
                <a:cs typeface="Times New Roman"/>
                <a:sym typeface="Times New Roman"/>
              </a:rPr>
              <a:t> </a:t>
            </a:r>
            <a:r>
              <a:rPr b="1" lang="en-US" sz="3600" u="sng">
                <a:latin typeface="Times New Roman"/>
                <a:ea typeface="Times New Roman"/>
                <a:cs typeface="Times New Roman"/>
                <a:sym typeface="Times New Roman"/>
              </a:rPr>
              <a:t>METHODOLOGY</a:t>
            </a:r>
            <a:endParaRPr b="1" sz="3600" u="sng">
              <a:latin typeface="Times New Roman"/>
              <a:ea typeface="Times New Roman"/>
              <a:cs typeface="Times New Roman"/>
              <a:sym typeface="Times New Roman"/>
            </a:endParaRPr>
          </a:p>
        </p:txBody>
      </p:sp>
      <p:pic>
        <p:nvPicPr>
          <p:cNvPr id="129" name="Google Shape;129;g1775187938f_0_6"/>
          <p:cNvPicPr preferRelativeResize="0"/>
          <p:nvPr/>
        </p:nvPicPr>
        <p:blipFill>
          <a:blip r:embed="rId3">
            <a:alphaModFix/>
          </a:blip>
          <a:stretch>
            <a:fillRect/>
          </a:stretch>
        </p:blipFill>
        <p:spPr>
          <a:xfrm>
            <a:off x="152400" y="1585013"/>
            <a:ext cx="8839199" cy="34367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62909b5390_0_16"/>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4000" u="sng">
                <a:latin typeface="Times New Roman"/>
                <a:ea typeface="Times New Roman"/>
                <a:cs typeface="Times New Roman"/>
                <a:sym typeface="Times New Roman"/>
              </a:rPr>
              <a:t>EXPLANATION</a:t>
            </a:r>
            <a:endParaRPr b="1" sz="4000" u="sng">
              <a:latin typeface="Times New Roman"/>
              <a:ea typeface="Times New Roman"/>
              <a:cs typeface="Times New Roman"/>
              <a:sym typeface="Times New Roman"/>
            </a:endParaRPr>
          </a:p>
        </p:txBody>
      </p:sp>
      <p:sp>
        <p:nvSpPr>
          <p:cNvPr id="136" name="Google Shape;136;g262909b5390_0_16"/>
          <p:cNvSpPr txBox="1"/>
          <p:nvPr>
            <p:ph idx="1" type="body"/>
          </p:nvPr>
        </p:nvSpPr>
        <p:spPr>
          <a:xfrm>
            <a:off x="0" y="1417650"/>
            <a:ext cx="9062100" cy="47088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US" sz="2500" u="sng">
                <a:latin typeface="Times New Roman"/>
                <a:ea typeface="Times New Roman"/>
                <a:cs typeface="Times New Roman"/>
                <a:sym typeface="Times New Roman"/>
              </a:rPr>
              <a:t>Dataset Extraction:</a:t>
            </a:r>
            <a:endParaRPr b="1" sz="2500" u="sng">
              <a:latin typeface="Times New Roman"/>
              <a:ea typeface="Times New Roman"/>
              <a:cs typeface="Times New Roman"/>
              <a:sym typeface="Times New Roman"/>
            </a:endParaRPr>
          </a:p>
          <a:p>
            <a:pPr indent="0" lvl="0" marL="0" rtl="0" algn="l">
              <a:spcBef>
                <a:spcPts val="360"/>
              </a:spcBef>
              <a:spcAft>
                <a:spcPts val="0"/>
              </a:spcAft>
              <a:buNone/>
            </a:pPr>
            <a:r>
              <a:rPr lang="en-US" sz="2000">
                <a:latin typeface="Times New Roman"/>
                <a:ea typeface="Times New Roman"/>
                <a:cs typeface="Times New Roman"/>
                <a:sym typeface="Times New Roman"/>
              </a:rPr>
              <a:t>Videos serve as the primary input data. The dataset comprises of multiple videos and the model is designed to analyze and detect anomalies within this video data.</a:t>
            </a:r>
            <a:endParaRPr sz="2000">
              <a:latin typeface="Times New Roman"/>
              <a:ea typeface="Times New Roman"/>
              <a:cs typeface="Times New Roman"/>
              <a:sym typeface="Times New Roman"/>
            </a:endParaRPr>
          </a:p>
          <a:p>
            <a:pPr indent="0" lvl="0" marL="0" rtl="0" algn="l">
              <a:spcBef>
                <a:spcPts val="360"/>
              </a:spcBef>
              <a:spcAft>
                <a:spcPts val="0"/>
              </a:spcAft>
              <a:buNone/>
            </a:pPr>
            <a:r>
              <a:rPr b="1" lang="en-US" sz="2500" u="sng">
                <a:latin typeface="Times New Roman"/>
                <a:ea typeface="Times New Roman"/>
                <a:cs typeface="Times New Roman"/>
                <a:sym typeface="Times New Roman"/>
              </a:rPr>
              <a:t>Features Extraction Algorithm:</a:t>
            </a:r>
            <a:endParaRPr b="1" sz="2500" u="sng">
              <a:latin typeface="Times New Roman"/>
              <a:ea typeface="Times New Roman"/>
              <a:cs typeface="Times New Roman"/>
              <a:sym typeface="Times New Roman"/>
            </a:endParaRPr>
          </a:p>
          <a:p>
            <a:pPr indent="0" lvl="0" marL="0" rtl="0" algn="l">
              <a:spcBef>
                <a:spcPts val="360"/>
              </a:spcBef>
              <a:spcAft>
                <a:spcPts val="0"/>
              </a:spcAft>
              <a:buNone/>
            </a:pPr>
            <a:r>
              <a:rPr lang="en-US" sz="2000">
                <a:latin typeface="Times New Roman"/>
                <a:ea typeface="Times New Roman"/>
                <a:cs typeface="Times New Roman"/>
                <a:sym typeface="Times New Roman"/>
              </a:rPr>
              <a:t>The second step deals with extracting features from the input videos.Feature extraction algorithms, including deep learning methods like Convolutional Neural Networks (CNNs) for spatial features and optical flow for motion information in video data.</a:t>
            </a:r>
            <a:endParaRPr b="1" sz="2000">
              <a:latin typeface="Times New Roman"/>
              <a:ea typeface="Times New Roman"/>
              <a:cs typeface="Times New Roman"/>
              <a:sym typeface="Times New Roman"/>
            </a:endParaRPr>
          </a:p>
          <a:p>
            <a:pPr indent="0" lvl="0" marL="0" rtl="0" algn="l">
              <a:spcBef>
                <a:spcPts val="360"/>
              </a:spcBef>
              <a:spcAft>
                <a:spcPts val="0"/>
              </a:spcAft>
              <a:buNone/>
            </a:pPr>
            <a:r>
              <a:rPr b="1" lang="en-US" sz="2500" u="sng">
                <a:latin typeface="Times New Roman"/>
                <a:ea typeface="Times New Roman"/>
                <a:cs typeface="Times New Roman"/>
                <a:sym typeface="Times New Roman"/>
              </a:rPr>
              <a:t>Data Visualization:</a:t>
            </a:r>
            <a:endParaRPr b="1" sz="2500" u="sng">
              <a:latin typeface="Times New Roman"/>
              <a:ea typeface="Times New Roman"/>
              <a:cs typeface="Times New Roman"/>
              <a:sym typeface="Times New Roman"/>
            </a:endParaRPr>
          </a:p>
          <a:p>
            <a:pPr indent="0" lvl="0" marL="0" rtl="0" algn="l">
              <a:spcBef>
                <a:spcPts val="360"/>
              </a:spcBef>
              <a:spcAft>
                <a:spcPts val="0"/>
              </a:spcAft>
              <a:buNone/>
            </a:pPr>
            <a:r>
              <a:rPr lang="en-US" sz="2000">
                <a:latin typeface="Times New Roman"/>
                <a:ea typeface="Times New Roman"/>
                <a:cs typeface="Times New Roman"/>
                <a:sym typeface="Times New Roman"/>
              </a:rPr>
              <a:t>Visualization tools like Matplotlib are used, and real-time or interactive visualizations may be included for enhanced comprehension.</a:t>
            </a:r>
            <a:endParaRPr b="1"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62909b5390_0_25"/>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700" u="sng">
                <a:latin typeface="Times New Roman"/>
                <a:ea typeface="Times New Roman"/>
                <a:cs typeface="Times New Roman"/>
                <a:sym typeface="Times New Roman"/>
              </a:rPr>
              <a:t>EXPLANATION</a:t>
            </a:r>
            <a:endParaRPr b="1" sz="3700" u="sng">
              <a:latin typeface="Times New Roman"/>
              <a:ea typeface="Times New Roman"/>
              <a:cs typeface="Times New Roman"/>
              <a:sym typeface="Times New Roman"/>
            </a:endParaRPr>
          </a:p>
        </p:txBody>
      </p:sp>
      <p:sp>
        <p:nvSpPr>
          <p:cNvPr id="143" name="Google Shape;143;g262909b5390_0_25"/>
          <p:cNvSpPr txBox="1"/>
          <p:nvPr>
            <p:ph idx="1" type="body"/>
          </p:nvPr>
        </p:nvSpPr>
        <p:spPr>
          <a:xfrm>
            <a:off x="0" y="1417650"/>
            <a:ext cx="8686800" cy="47088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US" sz="2500" u="sng">
                <a:latin typeface="Times New Roman"/>
                <a:ea typeface="Times New Roman"/>
                <a:cs typeface="Times New Roman"/>
                <a:sym typeface="Times New Roman"/>
              </a:rPr>
              <a:t>Clustering Algorithm:</a:t>
            </a:r>
            <a:endParaRPr b="1" sz="2500" u="sng">
              <a:latin typeface="Times New Roman"/>
              <a:ea typeface="Times New Roman"/>
              <a:cs typeface="Times New Roman"/>
              <a:sym typeface="Times New Roman"/>
            </a:endParaRPr>
          </a:p>
          <a:p>
            <a:pPr indent="0" lvl="0" marL="0" rtl="0" algn="l">
              <a:spcBef>
                <a:spcPts val="360"/>
              </a:spcBef>
              <a:spcAft>
                <a:spcPts val="0"/>
              </a:spcAft>
              <a:buNone/>
            </a:pPr>
            <a:r>
              <a:rPr lang="en-US" sz="2000">
                <a:latin typeface="Times New Roman"/>
                <a:ea typeface="Times New Roman"/>
                <a:cs typeface="Times New Roman"/>
                <a:sym typeface="Times New Roman"/>
              </a:rPr>
              <a:t>Its role in anomaly detection within video data, and demonstrates outcomes, emphasizing improved anomaly detection performance.</a:t>
            </a:r>
            <a:endParaRPr sz="2000">
              <a:latin typeface="Times New Roman"/>
              <a:ea typeface="Times New Roman"/>
              <a:cs typeface="Times New Roman"/>
              <a:sym typeface="Times New Roman"/>
            </a:endParaRPr>
          </a:p>
          <a:p>
            <a:pPr indent="0" lvl="0" marL="0" rtl="0" algn="l">
              <a:spcBef>
                <a:spcPts val="360"/>
              </a:spcBef>
              <a:spcAft>
                <a:spcPts val="0"/>
              </a:spcAft>
              <a:buNone/>
            </a:pPr>
            <a:r>
              <a:rPr b="1" lang="en-US" sz="2500" u="sng">
                <a:latin typeface="Times New Roman"/>
                <a:ea typeface="Times New Roman"/>
                <a:cs typeface="Times New Roman"/>
                <a:sym typeface="Times New Roman"/>
              </a:rPr>
              <a:t>Anomaly</a:t>
            </a:r>
            <a:r>
              <a:rPr b="1" lang="en-US" sz="2500" u="sng">
                <a:latin typeface="Times New Roman"/>
                <a:ea typeface="Times New Roman"/>
                <a:cs typeface="Times New Roman"/>
                <a:sym typeface="Times New Roman"/>
              </a:rPr>
              <a:t> Detection:</a:t>
            </a:r>
            <a:endParaRPr b="1" sz="2500" u="sng">
              <a:latin typeface="Times New Roman"/>
              <a:ea typeface="Times New Roman"/>
              <a:cs typeface="Times New Roman"/>
              <a:sym typeface="Times New Roman"/>
            </a:endParaRPr>
          </a:p>
          <a:p>
            <a:pPr indent="0" lvl="0" marL="0" rtl="0" algn="l">
              <a:spcBef>
                <a:spcPts val="360"/>
              </a:spcBef>
              <a:spcAft>
                <a:spcPts val="0"/>
              </a:spcAft>
              <a:buNone/>
            </a:pPr>
            <a:r>
              <a:rPr lang="en-US" sz="2000">
                <a:latin typeface="Times New Roman"/>
                <a:ea typeface="Times New Roman"/>
                <a:cs typeface="Times New Roman"/>
                <a:sym typeface="Times New Roman"/>
              </a:rPr>
              <a:t>its distinctive features for</a:t>
            </a:r>
            <a:r>
              <a:rPr lang="en-US" sz="12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identifying anomalies in the project's context. Highlight the broader implications, such  as enhancing security or system performance.</a:t>
            </a:r>
            <a:endParaRPr b="1" sz="2000">
              <a:latin typeface="Times New Roman"/>
              <a:ea typeface="Times New Roman"/>
              <a:cs typeface="Times New Roman"/>
              <a:sym typeface="Times New Roman"/>
            </a:endParaRPr>
          </a:p>
          <a:p>
            <a:pPr indent="0" lvl="0" marL="0" rtl="0" algn="l">
              <a:spcBef>
                <a:spcPts val="360"/>
              </a:spcBef>
              <a:spcAft>
                <a:spcPts val="0"/>
              </a:spcAft>
              <a:buNone/>
            </a:pPr>
            <a:r>
              <a:rPr b="1" lang="en-US" sz="2500" u="sng">
                <a:latin typeface="Times New Roman"/>
                <a:ea typeface="Times New Roman"/>
                <a:cs typeface="Times New Roman"/>
                <a:sym typeface="Times New Roman"/>
              </a:rPr>
              <a:t>Communication Alert:</a:t>
            </a:r>
            <a:endParaRPr b="1" sz="2500" u="sng">
              <a:latin typeface="Times New Roman"/>
              <a:ea typeface="Times New Roman"/>
              <a:cs typeface="Times New Roman"/>
              <a:sym typeface="Times New Roman"/>
            </a:endParaRPr>
          </a:p>
          <a:p>
            <a:pPr indent="0" lvl="0" marL="0" rtl="0" algn="l">
              <a:spcBef>
                <a:spcPts val="360"/>
              </a:spcBef>
              <a:spcAft>
                <a:spcPts val="0"/>
              </a:spcAft>
              <a:buNone/>
            </a:pPr>
            <a:r>
              <a:rPr lang="en-US" sz="2000">
                <a:latin typeface="Times New Roman"/>
                <a:ea typeface="Times New Roman"/>
                <a:cs typeface="Times New Roman"/>
                <a:sym typeface="Times New Roman"/>
              </a:rPr>
              <a:t>Specify alert-triggering conditions (anomalies) outline alert channels (email, SMS) to organizers and administrators, and provide a concise response protocol for timely and effective actions upon receiving alerts in the project.</a:t>
            </a:r>
            <a:endParaRPr b="1" sz="2000">
              <a:latin typeface="Times New Roman"/>
              <a:ea typeface="Times New Roman"/>
              <a:cs typeface="Times New Roman"/>
              <a:sym typeface="Times New Roman"/>
            </a:endParaRPr>
          </a:p>
          <a:p>
            <a:pPr indent="0" lvl="0" marL="0" rtl="0" algn="l">
              <a:spcBef>
                <a:spcPts val="360"/>
              </a:spcBef>
              <a:spcAft>
                <a:spcPts val="0"/>
              </a:spcAft>
              <a:buNone/>
            </a:pPr>
            <a:r>
              <a:t/>
            </a:r>
            <a:endParaRPr b="1" sz="2500">
              <a:solidFill>
                <a:srgbClr val="37415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2017-04-04T05:55:24Z</dcterms:created>
  <dc:creator>cmrit</dc:creator>
</cp:coreProperties>
</file>