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61" r:id="rId4"/>
    <p:sldId id="262" r:id="rId5"/>
    <p:sldId id="263" r:id="rId6"/>
    <p:sldId id="264" r:id="rId7"/>
    <p:sldId id="265" r:id="rId8"/>
    <p:sldId id="266" r:id="rId9"/>
    <p:sldId id="271" r:id="rId10"/>
    <p:sldId id="272" r:id="rId11"/>
    <p:sldId id="273" r:id="rId12"/>
    <p:sldId id="274" r:id="rId13"/>
    <p:sldId id="275" r:id="rId14"/>
    <p:sldId id="268" r:id="rId15"/>
    <p:sldId id="269" r:id="rId16"/>
    <p:sldId id="270"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Times" panose="02020603050405020304"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dMmlsZ20QNm3hNZkXwKeGTA8Q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CF5491-A157-402B-AE3E-3FD0F9DDC893}">
  <a:tblStyle styleId="{61CF5491-A157-402B-AE3E-3FD0F9DDC8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E7E9E8-AA89-4009-8939-C1822C77D95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0c8158c01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0c8158c0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a0c8158c0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4c9dbe47e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134c9dbe47e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134c9dbe47e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775187938f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775187938f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775187938f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909b5390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909b5390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62909b5390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2909b5390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2909b5390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62909b5390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75cecf34a2_0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175cecf34a2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75cecf34a2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02269f133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02269f133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a02269f133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9158b18b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9158b18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629158b18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8" name="Google Shape;18;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9" name="Google Shape;1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1" name="Google Shape;3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se.cuhk.edu.hk/leojia/projects/detectabnormal/datase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457200" y="19050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200" b="1" dirty="0">
                <a:latin typeface="Times New Roman"/>
                <a:ea typeface="Times New Roman"/>
                <a:cs typeface="Times New Roman"/>
                <a:sym typeface="Times New Roman"/>
              </a:rPr>
              <a:t>Final Year Project: Review 2</a:t>
            </a:r>
            <a:br>
              <a:rPr lang="en-US" sz="3200" b="1" dirty="0">
                <a:latin typeface="Times New Roman"/>
                <a:ea typeface="Times New Roman"/>
                <a:cs typeface="Times New Roman"/>
                <a:sym typeface="Times New Roman"/>
              </a:rPr>
            </a:br>
            <a:r>
              <a:rPr lang="en-US" sz="4000" b="1" dirty="0">
                <a:latin typeface="Times New Roman"/>
                <a:ea typeface="Times New Roman"/>
                <a:cs typeface="Times New Roman"/>
                <a:sym typeface="Times New Roman"/>
              </a:rPr>
              <a:t>Public Event Crowd Management </a:t>
            </a:r>
            <a:endParaRPr dirty="0"/>
          </a:p>
        </p:txBody>
      </p:sp>
      <p:sp>
        <p:nvSpPr>
          <p:cNvPr id="89" name="Google Shape;89;p1"/>
          <p:cNvSpPr txBox="1">
            <a:spLocks noGrp="1"/>
          </p:cNvSpPr>
          <p:nvPr>
            <p:ph type="body" idx="1"/>
          </p:nvPr>
        </p:nvSpPr>
        <p:spPr>
          <a:xfrm>
            <a:off x="361335" y="3429001"/>
            <a:ext cx="4267200" cy="1905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00B050"/>
              </a:buClr>
              <a:buSzPts val="1750"/>
              <a:buNone/>
            </a:pPr>
            <a:r>
              <a:rPr lang="en-US" sz="2250" dirty="0">
                <a:solidFill>
                  <a:srgbClr val="00B050"/>
                </a:solidFill>
                <a:latin typeface="Times New Roman"/>
                <a:ea typeface="Times New Roman"/>
                <a:cs typeface="Times New Roman"/>
                <a:sym typeface="Times New Roman"/>
              </a:rPr>
              <a:t>Team Details</a:t>
            </a:r>
            <a:endParaRPr sz="1200" dirty="0"/>
          </a:p>
          <a:p>
            <a:pPr marL="0" lvl="0" indent="0" algn="l" rtl="0">
              <a:lnSpc>
                <a:spcPct val="90000"/>
              </a:lnSpc>
              <a:spcBef>
                <a:spcPts val="560"/>
              </a:spcBef>
              <a:spcAft>
                <a:spcPts val="0"/>
              </a:spcAft>
              <a:buClr>
                <a:schemeClr val="dk1"/>
              </a:buClr>
              <a:buSzPts val="1750"/>
              <a:buNone/>
            </a:pPr>
            <a:r>
              <a:rPr lang="en-US" sz="1950" b="1" dirty="0">
                <a:latin typeface="Times New Roman"/>
                <a:ea typeface="Times New Roman"/>
                <a:cs typeface="Times New Roman"/>
                <a:sym typeface="Times New Roman"/>
              </a:rPr>
              <a:t>1CR20IS084</a:t>
            </a:r>
            <a:r>
              <a:rPr lang="en-US" sz="1950" b="1" dirty="0">
                <a:solidFill>
                  <a:schemeClr val="dk1"/>
                </a:solidFill>
                <a:latin typeface="Times New Roman"/>
                <a:ea typeface="Times New Roman"/>
                <a:cs typeface="Times New Roman"/>
                <a:sym typeface="Times New Roman"/>
              </a:rPr>
              <a:t> :</a:t>
            </a:r>
            <a:r>
              <a:rPr lang="en-US" sz="1950" b="1" dirty="0">
                <a:latin typeface="Times New Roman"/>
                <a:ea typeface="Times New Roman"/>
                <a:cs typeface="Times New Roman"/>
                <a:sym typeface="Times New Roman"/>
              </a:rPr>
              <a:t> </a:t>
            </a:r>
            <a:r>
              <a:rPr lang="en-US" sz="1950" b="1" dirty="0">
                <a:solidFill>
                  <a:schemeClr val="dk1"/>
                </a:solidFill>
                <a:latin typeface="Times New Roman"/>
                <a:ea typeface="Times New Roman"/>
                <a:cs typeface="Times New Roman"/>
                <a:sym typeface="Times New Roman"/>
              </a:rPr>
              <a:t>Krishna Kant Gupta</a:t>
            </a:r>
            <a:endParaRPr sz="900" b="1" dirty="0"/>
          </a:p>
          <a:p>
            <a:pPr marL="0" lvl="0" indent="0" algn="l" rtl="0">
              <a:lnSpc>
                <a:spcPct val="90000"/>
              </a:lnSpc>
              <a:spcBef>
                <a:spcPts val="560"/>
              </a:spcBef>
              <a:spcAft>
                <a:spcPts val="0"/>
              </a:spcAft>
              <a:buClr>
                <a:schemeClr val="dk1"/>
              </a:buClr>
              <a:buSzPts val="1750"/>
              <a:buNone/>
            </a:pPr>
            <a:r>
              <a:rPr lang="en-US" sz="1950" b="1" dirty="0">
                <a:latin typeface="Times New Roman"/>
                <a:ea typeface="Times New Roman"/>
                <a:cs typeface="Times New Roman"/>
                <a:sym typeface="Times New Roman"/>
              </a:rPr>
              <a:t>1CR20IS094: Mohit Abhishek</a:t>
            </a:r>
            <a:endParaRPr sz="900" b="1" dirty="0"/>
          </a:p>
          <a:p>
            <a:pPr marL="0" lvl="0" indent="0" algn="l" rtl="0">
              <a:lnSpc>
                <a:spcPct val="90000"/>
              </a:lnSpc>
              <a:spcBef>
                <a:spcPts val="560"/>
              </a:spcBef>
              <a:spcAft>
                <a:spcPts val="0"/>
              </a:spcAft>
              <a:buClr>
                <a:schemeClr val="dk1"/>
              </a:buClr>
              <a:buSzPts val="1750"/>
              <a:buNone/>
            </a:pPr>
            <a:r>
              <a:rPr lang="en-US" sz="1950" b="1" dirty="0">
                <a:latin typeface="Times New Roman"/>
                <a:ea typeface="Times New Roman"/>
                <a:cs typeface="Times New Roman"/>
                <a:sym typeface="Times New Roman"/>
              </a:rPr>
              <a:t>1CR20IS082: </a:t>
            </a:r>
            <a:r>
              <a:rPr lang="en-US" sz="1950" b="1" dirty="0" err="1">
                <a:latin typeface="Times New Roman"/>
                <a:ea typeface="Times New Roman"/>
                <a:cs typeface="Times New Roman"/>
                <a:sym typeface="Times New Roman"/>
              </a:rPr>
              <a:t>Kinshuk</a:t>
            </a:r>
            <a:r>
              <a:rPr lang="en-US" sz="1950" b="1" dirty="0">
                <a:latin typeface="Times New Roman"/>
                <a:ea typeface="Times New Roman"/>
                <a:cs typeface="Times New Roman"/>
                <a:sym typeface="Times New Roman"/>
              </a:rPr>
              <a:t> Kumar</a:t>
            </a:r>
            <a:endParaRPr sz="900" b="1" dirty="0"/>
          </a:p>
          <a:p>
            <a:pPr marL="0" lvl="0" indent="0" algn="l" rtl="0">
              <a:lnSpc>
                <a:spcPct val="90000"/>
              </a:lnSpc>
              <a:spcBef>
                <a:spcPts val="576"/>
              </a:spcBef>
              <a:spcAft>
                <a:spcPts val="0"/>
              </a:spcAft>
              <a:buClr>
                <a:schemeClr val="dk1"/>
              </a:buClr>
              <a:buSzPts val="1800"/>
              <a:buNone/>
            </a:pPr>
            <a:endParaRPr sz="2300" dirty="0">
              <a:latin typeface="Times New Roman"/>
              <a:ea typeface="Times New Roman"/>
              <a:cs typeface="Times New Roman"/>
              <a:sym typeface="Times New Roman"/>
            </a:endParaRPr>
          </a:p>
          <a:p>
            <a:pPr marL="0" lvl="0" indent="0" algn="l" rtl="0">
              <a:lnSpc>
                <a:spcPct val="90000"/>
              </a:lnSpc>
              <a:spcBef>
                <a:spcPts val="576"/>
              </a:spcBef>
              <a:spcAft>
                <a:spcPts val="0"/>
              </a:spcAft>
              <a:buClr>
                <a:schemeClr val="dk1"/>
              </a:buClr>
              <a:buSzPts val="1800"/>
              <a:buNone/>
            </a:pPr>
            <a:endParaRPr sz="1800" dirty="0">
              <a:latin typeface="Times New Roman"/>
              <a:ea typeface="Times New Roman"/>
              <a:cs typeface="Times New Roman"/>
              <a:sym typeface="Times New Roman"/>
            </a:endParaRPr>
          </a:p>
        </p:txBody>
      </p:sp>
      <p:sp>
        <p:nvSpPr>
          <p:cNvPr id="90" name="Google Shape;90;p1"/>
          <p:cNvSpPr txBox="1">
            <a:spLocks noGrp="1"/>
          </p:cNvSpPr>
          <p:nvPr>
            <p:ph type="body" idx="2"/>
          </p:nvPr>
        </p:nvSpPr>
        <p:spPr>
          <a:xfrm>
            <a:off x="4572000" y="3429000"/>
            <a:ext cx="4267200" cy="23481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Clr>
                <a:schemeClr val="dk1"/>
              </a:buClr>
              <a:buSzPct val="100000"/>
              <a:buNone/>
            </a:pPr>
            <a:r>
              <a:rPr lang="en-US" sz="3200" dirty="0">
                <a:latin typeface="Times New Roman"/>
                <a:ea typeface="Times New Roman"/>
                <a:cs typeface="Times New Roman"/>
                <a:sym typeface="Times New Roman"/>
              </a:rPr>
              <a:t>                                 </a:t>
            </a:r>
            <a:r>
              <a:rPr lang="en-US" sz="8277" dirty="0">
                <a:solidFill>
                  <a:srgbClr val="00B050"/>
                </a:solidFill>
                <a:latin typeface="Times New Roman"/>
                <a:ea typeface="Times New Roman"/>
                <a:cs typeface="Times New Roman"/>
                <a:sym typeface="Times New Roman"/>
              </a:rPr>
              <a:t>Under the Guidance of</a:t>
            </a:r>
            <a:endParaRPr sz="7876" dirty="0"/>
          </a:p>
          <a:p>
            <a:pPr marL="0" lvl="0" indent="0" algn="l" rtl="0">
              <a:lnSpc>
                <a:spcPct val="100000"/>
              </a:lnSpc>
              <a:spcBef>
                <a:spcPts val="640"/>
              </a:spcBef>
              <a:spcAft>
                <a:spcPts val="0"/>
              </a:spcAft>
              <a:buClr>
                <a:schemeClr val="dk1"/>
              </a:buClr>
              <a:buSzPct val="38657"/>
              <a:buNone/>
            </a:pPr>
            <a:r>
              <a:rPr lang="en-US" sz="8277" dirty="0">
                <a:latin typeface="Times New Roman"/>
                <a:ea typeface="Times New Roman"/>
                <a:cs typeface="Times New Roman"/>
                <a:sym typeface="Times New Roman"/>
              </a:rPr>
              <a:t>            </a:t>
            </a:r>
            <a:r>
              <a:rPr lang="en-US" sz="8176" b="1" dirty="0">
                <a:latin typeface="Times New Roman"/>
                <a:ea typeface="Times New Roman"/>
                <a:cs typeface="Times New Roman"/>
                <a:sym typeface="Times New Roman"/>
              </a:rPr>
              <a:t>Dr. </a:t>
            </a:r>
            <a:r>
              <a:rPr lang="en-US" sz="8176" b="1" dirty="0" err="1">
                <a:latin typeface="Times New Roman"/>
                <a:ea typeface="Times New Roman"/>
                <a:cs typeface="Times New Roman"/>
                <a:sym typeface="Times New Roman"/>
              </a:rPr>
              <a:t>Ciyamala</a:t>
            </a:r>
            <a:r>
              <a:rPr lang="en-US" sz="8176" b="1" dirty="0">
                <a:latin typeface="Times New Roman"/>
                <a:ea typeface="Times New Roman"/>
                <a:cs typeface="Times New Roman"/>
                <a:sym typeface="Times New Roman"/>
              </a:rPr>
              <a:t> Kushbu S</a:t>
            </a:r>
            <a:endParaRPr sz="8176" b="1" dirty="0">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ct val="39125"/>
              <a:buNone/>
            </a:pPr>
            <a:r>
              <a:rPr lang="en-US" sz="8176" b="1" dirty="0">
                <a:latin typeface="Times New Roman"/>
                <a:ea typeface="Times New Roman"/>
                <a:cs typeface="Times New Roman"/>
                <a:sym typeface="Times New Roman"/>
              </a:rPr>
              <a:t>               Assistant Professor</a:t>
            </a:r>
            <a:endParaRPr sz="8176" b="1" dirty="0">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ct val="39125"/>
              <a:buNone/>
            </a:pPr>
            <a:r>
              <a:rPr lang="en-US" sz="8176" b="1" dirty="0">
                <a:latin typeface="Times New Roman"/>
                <a:ea typeface="Times New Roman"/>
                <a:cs typeface="Times New Roman"/>
                <a:sym typeface="Times New Roman"/>
              </a:rPr>
              <a:t> Information Science &amp;  Engineering</a:t>
            </a:r>
            <a:endParaRPr sz="8176" b="1" dirty="0">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ct val="100000"/>
              <a:buNone/>
            </a:pPr>
            <a:r>
              <a:rPr lang="en-US" sz="3200" dirty="0">
                <a:latin typeface="Times New Roman"/>
                <a:ea typeface="Times New Roman"/>
                <a:cs typeface="Times New Roman"/>
                <a:sym typeface="Times New Roman"/>
              </a:rPr>
              <a:t> </a:t>
            </a:r>
            <a:endParaRPr sz="4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79F2-5994-2A20-4C20-4657967FFBF2}"/>
              </a:ext>
            </a:extLst>
          </p:cNvPr>
          <p:cNvSpPr>
            <a:spLocks noGrp="1"/>
          </p:cNvSpPr>
          <p:nvPr>
            <p:ph type="title"/>
          </p:nvPr>
        </p:nvSpPr>
        <p:spPr>
          <a:xfrm>
            <a:off x="1406526" y="916781"/>
            <a:ext cx="5857875" cy="566738"/>
          </a:xfrm>
        </p:spPr>
        <p:txBody>
          <a:bodyPr>
            <a:normAutofit fontScale="90000"/>
          </a:bodyPr>
          <a:lstStyle/>
          <a:p>
            <a:r>
              <a:rPr lang="en-US" dirty="0"/>
              <a:t>                </a:t>
            </a:r>
            <a:r>
              <a:rPr lang="en-US" sz="3200" u="sng" dirty="0">
                <a:latin typeface="Times New Roman" panose="02020603050405020304" pitchFamily="18" charset="0"/>
                <a:cs typeface="Times New Roman" panose="02020603050405020304" pitchFamily="18" charset="0"/>
              </a:rPr>
              <a:t>Stage-2 Feature Extraction</a:t>
            </a:r>
            <a:endParaRPr lang="en-IN" sz="3200" u="sng"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E0693581-1B21-816C-B8DD-A5FEC2ACD2A3}"/>
              </a:ext>
            </a:extLst>
          </p:cNvPr>
          <p:cNvPicPr>
            <a:picLocks noGrp="1" noChangeAspect="1"/>
          </p:cNvPicPr>
          <p:nvPr>
            <p:ph type="pic" idx="2"/>
          </p:nvPr>
        </p:nvPicPr>
        <p:blipFill>
          <a:blip r:embed="rId2"/>
          <a:srcRect t="1087" b="1087"/>
          <a:stretch>
            <a:fillRect/>
          </a:stretch>
        </p:blipFill>
        <p:spPr>
          <a:xfrm>
            <a:off x="1277938" y="1543050"/>
            <a:ext cx="5486400" cy="4114800"/>
          </a:xfrm>
        </p:spPr>
      </p:pic>
      <p:sp>
        <p:nvSpPr>
          <p:cNvPr id="7" name="Title 1">
            <a:extLst>
              <a:ext uri="{FF2B5EF4-FFF2-40B4-BE49-F238E27FC236}">
                <a16:creationId xmlns:a16="http://schemas.microsoft.com/office/drawing/2014/main" id="{BBDC1237-A7CC-3F8E-F1D6-40AB739C894A}"/>
              </a:ext>
            </a:extLst>
          </p:cNvPr>
          <p:cNvSpPr txBox="1">
            <a:spLocks/>
          </p:cNvSpPr>
          <p:nvPr/>
        </p:nvSpPr>
        <p:spPr>
          <a:xfrm>
            <a:off x="1643062" y="5634037"/>
            <a:ext cx="5857875" cy="566738"/>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Directory specification and feature extraction</a:t>
            </a:r>
            <a:endParaRPr lang="en-IN" dirty="0"/>
          </a:p>
        </p:txBody>
      </p:sp>
    </p:spTree>
    <p:extLst>
      <p:ext uri="{BB962C8B-B14F-4D97-AF65-F5344CB8AC3E}">
        <p14:creationId xmlns:p14="http://schemas.microsoft.com/office/powerpoint/2010/main" val="185295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13A0-9808-A31B-0763-5DFEB99B2EA4}"/>
              </a:ext>
            </a:extLst>
          </p:cNvPr>
          <p:cNvSpPr>
            <a:spLocks noGrp="1"/>
          </p:cNvSpPr>
          <p:nvPr>
            <p:ph type="title"/>
          </p:nvPr>
        </p:nvSpPr>
        <p:spPr>
          <a:xfrm>
            <a:off x="885826" y="885822"/>
            <a:ext cx="5249862" cy="566738"/>
          </a:xfrm>
        </p:spPr>
        <p:txBody>
          <a:bodyPr>
            <a:normAutofit fontScale="90000"/>
          </a:bodyPr>
          <a:lstStyle/>
          <a:p>
            <a:r>
              <a:rPr lang="en-US" dirty="0"/>
              <a:t>                                </a:t>
            </a:r>
            <a:r>
              <a:rPr lang="en-US" sz="3200" u="sng" dirty="0">
                <a:latin typeface="Times New Roman" panose="02020603050405020304" pitchFamily="18" charset="0"/>
                <a:cs typeface="Times New Roman" panose="02020603050405020304" pitchFamily="18" charset="0"/>
              </a:rPr>
              <a:t>Frame Features</a:t>
            </a:r>
            <a:endParaRPr lang="en-IN" sz="3200" u="sng"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D209F8F7-5B46-CD39-ABD5-C239270D14AB}"/>
              </a:ext>
            </a:extLst>
          </p:cNvPr>
          <p:cNvPicPr>
            <a:picLocks noGrp="1" noChangeAspect="1"/>
          </p:cNvPicPr>
          <p:nvPr>
            <p:ph type="pic" idx="2"/>
          </p:nvPr>
        </p:nvPicPr>
        <p:blipFill>
          <a:blip r:embed="rId2"/>
          <a:srcRect l="3619" r="3619"/>
          <a:stretch>
            <a:fillRect/>
          </a:stretch>
        </p:blipFill>
        <p:spPr>
          <a:xfrm>
            <a:off x="1357313" y="1428749"/>
            <a:ext cx="5621337" cy="4524375"/>
          </a:xfrm>
        </p:spPr>
      </p:pic>
    </p:spTree>
    <p:extLst>
      <p:ext uri="{BB962C8B-B14F-4D97-AF65-F5344CB8AC3E}">
        <p14:creationId xmlns:p14="http://schemas.microsoft.com/office/powerpoint/2010/main" val="7585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D8FA-F39A-0EBA-06FA-32DBA8C1E138}"/>
              </a:ext>
            </a:extLst>
          </p:cNvPr>
          <p:cNvSpPr>
            <a:spLocks noGrp="1"/>
          </p:cNvSpPr>
          <p:nvPr>
            <p:ph type="title"/>
          </p:nvPr>
        </p:nvSpPr>
        <p:spPr>
          <a:xfrm>
            <a:off x="1506538" y="885825"/>
            <a:ext cx="5486400" cy="566738"/>
          </a:xfrm>
        </p:spPr>
        <p:txBody>
          <a:bodyPr>
            <a:normAutofit fontScale="90000"/>
          </a:bodyPr>
          <a:lstStyle/>
          <a:p>
            <a:r>
              <a:rPr lang="en-US" dirty="0"/>
              <a:t>                 </a:t>
            </a:r>
            <a:r>
              <a:rPr lang="en-US" sz="3200" u="sng" dirty="0">
                <a:latin typeface="Times New Roman" panose="02020603050405020304" pitchFamily="18" charset="0"/>
                <a:cs typeface="Times New Roman" panose="02020603050405020304" pitchFamily="18" charset="0"/>
              </a:rPr>
              <a:t>Training the MDT model</a:t>
            </a:r>
            <a:endParaRPr lang="en-IN" sz="3200" u="sng"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F3E1AC30-404A-A817-295F-D646BF8B79E1}"/>
              </a:ext>
            </a:extLst>
          </p:cNvPr>
          <p:cNvPicPr>
            <a:picLocks noGrp="1" noChangeAspect="1"/>
          </p:cNvPicPr>
          <p:nvPr>
            <p:ph type="pic" idx="2"/>
          </p:nvPr>
        </p:nvPicPr>
        <p:blipFill>
          <a:blip r:embed="rId2"/>
          <a:srcRect l="303" r="303"/>
          <a:stretch>
            <a:fillRect/>
          </a:stretch>
        </p:blipFill>
        <p:spPr>
          <a:xfrm>
            <a:off x="1320801" y="1714500"/>
            <a:ext cx="5486400" cy="4114800"/>
          </a:xfrm>
        </p:spPr>
      </p:pic>
    </p:spTree>
    <p:extLst>
      <p:ext uri="{BB962C8B-B14F-4D97-AF65-F5344CB8AC3E}">
        <p14:creationId xmlns:p14="http://schemas.microsoft.com/office/powerpoint/2010/main" val="102523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2573-6B02-1B4A-7ECD-37FD24DF8140}"/>
              </a:ext>
            </a:extLst>
          </p:cNvPr>
          <p:cNvSpPr>
            <a:spLocks noGrp="1"/>
          </p:cNvSpPr>
          <p:nvPr>
            <p:ph type="title"/>
          </p:nvPr>
        </p:nvSpPr>
        <p:spPr>
          <a:xfrm>
            <a:off x="1041400" y="971549"/>
            <a:ext cx="5486400" cy="485775"/>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Displaying the frames</a:t>
            </a:r>
            <a:endParaRPr lang="en-IN" sz="3200" u="sng"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6B5803AF-53A8-EBA9-E77E-DA9526D99A7D}"/>
              </a:ext>
            </a:extLst>
          </p:cNvPr>
          <p:cNvPicPr>
            <a:picLocks noGrp="1" noChangeAspect="1"/>
          </p:cNvPicPr>
          <p:nvPr>
            <p:ph type="pic" idx="2"/>
          </p:nvPr>
        </p:nvPicPr>
        <p:blipFill>
          <a:blip r:embed="rId2"/>
          <a:srcRect l="4635" r="4635"/>
          <a:stretch>
            <a:fillRect/>
          </a:stretch>
        </p:blipFill>
        <p:spPr>
          <a:xfrm>
            <a:off x="1492250" y="1659731"/>
            <a:ext cx="5486400" cy="4114800"/>
          </a:xfrm>
        </p:spPr>
      </p:pic>
    </p:spTree>
    <p:extLst>
      <p:ext uri="{BB962C8B-B14F-4D97-AF65-F5344CB8AC3E}">
        <p14:creationId xmlns:p14="http://schemas.microsoft.com/office/powerpoint/2010/main" val="32854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29158b18b_0_2"/>
          <p:cNvSpPr txBox="1">
            <a:spLocks noGrp="1"/>
          </p:cNvSpPr>
          <p:nvPr>
            <p:ph type="title"/>
          </p:nvPr>
        </p:nvSpPr>
        <p:spPr>
          <a:xfrm>
            <a:off x="457200" y="1042988"/>
            <a:ext cx="8229600" cy="37464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u="sng" dirty="0">
                <a:latin typeface="Times New Roman"/>
                <a:ea typeface="Times New Roman"/>
                <a:cs typeface="Times New Roman"/>
                <a:sym typeface="Times New Roman"/>
              </a:rPr>
              <a:t>WORK PROGRESS</a:t>
            </a:r>
            <a:endParaRPr sz="3200" b="1" u="sng" dirty="0">
              <a:latin typeface="Times New Roman"/>
              <a:ea typeface="Times New Roman"/>
              <a:cs typeface="Times New Roman"/>
              <a:sym typeface="Times New Roman"/>
            </a:endParaRPr>
          </a:p>
        </p:txBody>
      </p:sp>
      <p:sp>
        <p:nvSpPr>
          <p:cNvPr id="172" name="Google Shape;172;g2629158b18b_0_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34327" algn="l" rtl="0">
              <a:spcBef>
                <a:spcPts val="360"/>
              </a:spcBef>
              <a:spcAft>
                <a:spcPts val="0"/>
              </a:spcAft>
              <a:buSzPct val="56250"/>
              <a:buFont typeface="Times New Roman"/>
              <a:buChar char="❏"/>
            </a:pPr>
            <a:r>
              <a:rPr lang="en-US" dirty="0">
                <a:latin typeface="Times New Roman"/>
                <a:ea typeface="Times New Roman"/>
                <a:cs typeface="Times New Roman"/>
                <a:sym typeface="Times New Roman"/>
              </a:rPr>
              <a:t>Performing Exploratory Data Analysis(EDA) on a number of datasets to gain insights</a:t>
            </a:r>
          </a:p>
          <a:p>
            <a:pPr marL="457200" lvl="0" indent="-334327" algn="l" rtl="0">
              <a:spcBef>
                <a:spcPts val="360"/>
              </a:spcBef>
              <a:spcAft>
                <a:spcPts val="0"/>
              </a:spcAft>
              <a:buSzPct val="56250"/>
              <a:buFont typeface="Times New Roman"/>
              <a:buChar char="❏"/>
            </a:pPr>
            <a:r>
              <a:rPr lang="en-US" dirty="0">
                <a:latin typeface="Times New Roman"/>
                <a:ea typeface="Times New Roman"/>
                <a:cs typeface="Times New Roman"/>
                <a:sym typeface="Times New Roman"/>
              </a:rPr>
              <a:t>Worked out on a few CNN based models to understand the nature of frame extraction</a:t>
            </a:r>
          </a:p>
          <a:p>
            <a:pPr marL="457200" lvl="0" indent="-334327" algn="l" rtl="0">
              <a:spcBef>
                <a:spcPts val="360"/>
              </a:spcBef>
              <a:spcAft>
                <a:spcPts val="0"/>
              </a:spcAft>
              <a:buSzPct val="56250"/>
              <a:buFont typeface="Times New Roman"/>
              <a:buChar char="❏"/>
            </a:pPr>
            <a:r>
              <a:rPr lang="en-US" dirty="0">
                <a:latin typeface="Times New Roman"/>
                <a:ea typeface="Times New Roman"/>
                <a:cs typeface="Times New Roman"/>
                <a:sym typeface="Times New Roman"/>
              </a:rPr>
              <a:t>Completed 2 stages of the project- frame generation and feature extraction. Data visualization phase is in progress.</a:t>
            </a:r>
          </a:p>
          <a:p>
            <a:pPr marL="457200" lvl="0" indent="-334327" algn="l" rtl="0">
              <a:spcBef>
                <a:spcPts val="360"/>
              </a:spcBef>
              <a:spcAft>
                <a:spcPts val="0"/>
              </a:spcAft>
              <a:buSzPct val="56250"/>
              <a:buFont typeface="Times New Roman"/>
              <a:buChar char="❏"/>
            </a:pPr>
            <a:endParaRPr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a0c8158c01_0_0"/>
          <p:cNvSpPr txBox="1">
            <a:spLocks noGrp="1"/>
          </p:cNvSpPr>
          <p:nvPr>
            <p:ph type="title"/>
          </p:nvPr>
        </p:nvSpPr>
        <p:spPr>
          <a:xfrm>
            <a:off x="457200" y="965856"/>
            <a:ext cx="8229600" cy="451781"/>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u="sng" dirty="0">
                <a:latin typeface="Times New Roman"/>
                <a:ea typeface="Times New Roman"/>
                <a:cs typeface="Times New Roman"/>
                <a:sym typeface="Times New Roman"/>
              </a:rPr>
              <a:t>TIMELINE</a:t>
            </a:r>
            <a:endParaRPr sz="3200" u="sng" dirty="0">
              <a:latin typeface="Times New Roman"/>
              <a:ea typeface="Times New Roman"/>
              <a:cs typeface="Times New Roman"/>
              <a:sym typeface="Times New Roman"/>
            </a:endParaRPr>
          </a:p>
        </p:txBody>
      </p:sp>
      <p:sp>
        <p:nvSpPr>
          <p:cNvPr id="179" name="Google Shape;179;g2a0c8158c01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grpSp>
        <p:nvGrpSpPr>
          <p:cNvPr id="180" name="Google Shape;180;g2a0c8158c01_0_0"/>
          <p:cNvGrpSpPr/>
          <p:nvPr/>
        </p:nvGrpSpPr>
        <p:grpSpPr>
          <a:xfrm>
            <a:off x="1087525" y="3321400"/>
            <a:ext cx="1834900" cy="2423161"/>
            <a:chOff x="1083025" y="1466064"/>
            <a:chExt cx="1834900" cy="2423161"/>
          </a:xfrm>
        </p:grpSpPr>
        <p:sp>
          <p:nvSpPr>
            <p:cNvPr id="181" name="Google Shape;181;g2a0c8158c01_0_0"/>
            <p:cNvSpPr txBox="1"/>
            <p:nvPr/>
          </p:nvSpPr>
          <p:spPr>
            <a:xfrm>
              <a:off x="1573925" y="1466064"/>
              <a:ext cx="853200" cy="446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000" b="1">
                  <a:solidFill>
                    <a:srgbClr val="0C58D3"/>
                  </a:solidFill>
                  <a:latin typeface="Times New Roman"/>
                  <a:ea typeface="Times New Roman"/>
                  <a:cs typeface="Times New Roman"/>
                  <a:sym typeface="Times New Roman"/>
                </a:rPr>
                <a:t>OCTOBER</a:t>
              </a:r>
              <a:endParaRPr sz="1000" b="1">
                <a:solidFill>
                  <a:srgbClr val="0C58D3"/>
                </a:solidFill>
                <a:latin typeface="Times New Roman"/>
                <a:ea typeface="Times New Roman"/>
                <a:cs typeface="Times New Roman"/>
                <a:sym typeface="Times New Roman"/>
              </a:endParaRPr>
            </a:p>
          </p:txBody>
        </p:sp>
        <p:sp>
          <p:nvSpPr>
            <p:cNvPr id="182" name="Google Shape;182;g2a0c8158c01_0_0"/>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a:solidFill>
                    <a:srgbClr val="0C58D3"/>
                  </a:solidFill>
                  <a:latin typeface="Times New Roman"/>
                  <a:ea typeface="Times New Roman"/>
                  <a:cs typeface="Times New Roman"/>
                  <a:sym typeface="Times New Roman"/>
                </a:rPr>
                <a:t>Problem statement selection</a:t>
              </a:r>
              <a:endParaRPr sz="1000" b="1">
                <a:solidFill>
                  <a:srgbClr val="0C58D3"/>
                </a:solidFill>
                <a:latin typeface="Times New Roman"/>
                <a:ea typeface="Times New Roman"/>
                <a:cs typeface="Times New Roman"/>
                <a:sym typeface="Times New Roman"/>
              </a:endParaRPr>
            </a:p>
          </p:txBody>
        </p:sp>
        <p:sp>
          <p:nvSpPr>
            <p:cNvPr id="183" name="Google Shape;183;g2a0c8158c01_0_0"/>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200">
                  <a:solidFill>
                    <a:srgbClr val="0C58D3"/>
                  </a:solidFill>
                  <a:latin typeface="Times New Roman"/>
                  <a:ea typeface="Times New Roman"/>
                  <a:cs typeface="Times New Roman"/>
                  <a:sym typeface="Times New Roman"/>
                </a:rPr>
                <a:t>PUBLIC EVENT CROWD MANAGEMENT</a:t>
              </a:r>
              <a:endParaRPr sz="1200">
                <a:solidFill>
                  <a:srgbClr val="0C58D3"/>
                </a:solidFill>
                <a:latin typeface="Times New Roman"/>
                <a:ea typeface="Times New Roman"/>
                <a:cs typeface="Times New Roman"/>
                <a:sym typeface="Times New Roman"/>
              </a:endParaRPr>
            </a:p>
          </p:txBody>
        </p:sp>
        <p:cxnSp>
          <p:nvCxnSpPr>
            <p:cNvPr id="184" name="Google Shape;184;g2a0c8158c01_0_0"/>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185" name="Google Shape;185;g2a0c8158c01_0_0"/>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186" name="Google Shape;186;g2a0c8158c01_0_0"/>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g2a0c8158c01_0_0"/>
          <p:cNvGrpSpPr/>
          <p:nvPr/>
        </p:nvGrpSpPr>
        <p:grpSpPr>
          <a:xfrm>
            <a:off x="2796474" y="3286425"/>
            <a:ext cx="1834900" cy="2458136"/>
            <a:chOff x="1083025" y="1431089"/>
            <a:chExt cx="1834900" cy="2458136"/>
          </a:xfrm>
        </p:grpSpPr>
        <p:sp>
          <p:nvSpPr>
            <p:cNvPr id="188" name="Google Shape;188;g2a0c8158c01_0_0"/>
            <p:cNvSpPr txBox="1"/>
            <p:nvPr/>
          </p:nvSpPr>
          <p:spPr>
            <a:xfrm>
              <a:off x="1521327" y="1431089"/>
              <a:ext cx="9612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000" b="1">
                  <a:solidFill>
                    <a:srgbClr val="0C58D3"/>
                  </a:solidFill>
                  <a:latin typeface="Times New Roman"/>
                  <a:ea typeface="Times New Roman"/>
                  <a:cs typeface="Times New Roman"/>
                  <a:sym typeface="Times New Roman"/>
                </a:rPr>
                <a:t>NOVEMBER</a:t>
              </a:r>
              <a:endParaRPr sz="1000" b="1">
                <a:solidFill>
                  <a:srgbClr val="0C58D3"/>
                </a:solidFill>
                <a:latin typeface="Times New Roman"/>
                <a:ea typeface="Times New Roman"/>
                <a:cs typeface="Times New Roman"/>
                <a:sym typeface="Times New Roman"/>
              </a:endParaRPr>
            </a:p>
          </p:txBody>
        </p:sp>
        <p:sp>
          <p:nvSpPr>
            <p:cNvPr id="189" name="Google Shape;189;g2a0c8158c01_0_0"/>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a:solidFill>
                    <a:srgbClr val="0C58D3"/>
                  </a:solidFill>
                  <a:latin typeface="Times New Roman"/>
                  <a:ea typeface="Times New Roman"/>
                  <a:cs typeface="Times New Roman"/>
                  <a:sym typeface="Times New Roman"/>
                </a:rPr>
                <a:t>Literature survey and plan of action</a:t>
              </a:r>
              <a:endParaRPr sz="1000" b="1">
                <a:solidFill>
                  <a:srgbClr val="0C58D3"/>
                </a:solidFill>
                <a:latin typeface="Times New Roman"/>
                <a:ea typeface="Times New Roman"/>
                <a:cs typeface="Times New Roman"/>
                <a:sym typeface="Times New Roman"/>
              </a:endParaRPr>
            </a:p>
          </p:txBody>
        </p:sp>
        <p:sp>
          <p:nvSpPr>
            <p:cNvPr id="190" name="Google Shape;190;g2a0c8158c01_0_0"/>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a:solidFill>
                    <a:srgbClr val="0C58D3"/>
                  </a:solidFill>
                  <a:latin typeface="Times New Roman"/>
                  <a:ea typeface="Times New Roman"/>
                  <a:cs typeface="Times New Roman"/>
                  <a:sym typeface="Times New Roman"/>
                </a:rPr>
                <a:t>Surveying papers, designing a plan of action, selection of apt algorithms</a:t>
              </a:r>
              <a:endParaRPr sz="1100">
                <a:solidFill>
                  <a:srgbClr val="0C58D3"/>
                </a:solidFill>
                <a:latin typeface="Times New Roman"/>
                <a:ea typeface="Times New Roman"/>
                <a:cs typeface="Times New Roman"/>
                <a:sym typeface="Times New Roman"/>
              </a:endParaRPr>
            </a:p>
          </p:txBody>
        </p:sp>
        <p:cxnSp>
          <p:nvCxnSpPr>
            <p:cNvPr id="191" name="Google Shape;191;g2a0c8158c01_0_0"/>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192" name="Google Shape;192;g2a0c8158c01_0_0"/>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193" name="Google Shape;193;g2a0c8158c01_0_0"/>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g2a0c8158c01_0_0"/>
          <p:cNvGrpSpPr/>
          <p:nvPr/>
        </p:nvGrpSpPr>
        <p:grpSpPr>
          <a:xfrm>
            <a:off x="4452619" y="3292270"/>
            <a:ext cx="1834900" cy="2446443"/>
            <a:chOff x="1083025" y="1442782"/>
            <a:chExt cx="1834900" cy="2446443"/>
          </a:xfrm>
        </p:grpSpPr>
        <p:sp>
          <p:nvSpPr>
            <p:cNvPr id="195" name="Google Shape;195;g2a0c8158c01_0_0"/>
            <p:cNvSpPr txBox="1"/>
            <p:nvPr/>
          </p:nvSpPr>
          <p:spPr>
            <a:xfrm>
              <a:off x="1586306" y="1442782"/>
              <a:ext cx="1064700" cy="229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000" b="1">
                  <a:solidFill>
                    <a:schemeClr val="dk1"/>
                  </a:solidFill>
                  <a:latin typeface="Times New Roman"/>
                  <a:ea typeface="Times New Roman"/>
                  <a:cs typeface="Times New Roman"/>
                  <a:sym typeface="Times New Roman"/>
                </a:rPr>
                <a:t>DECEMBER</a:t>
              </a:r>
              <a:endParaRPr sz="1000" b="1">
                <a:solidFill>
                  <a:schemeClr val="dk1"/>
                </a:solidFill>
                <a:latin typeface="Times New Roman"/>
                <a:ea typeface="Times New Roman"/>
                <a:cs typeface="Times New Roman"/>
                <a:sym typeface="Times New Roman"/>
              </a:endParaRPr>
            </a:p>
          </p:txBody>
        </p:sp>
        <p:sp>
          <p:nvSpPr>
            <p:cNvPr id="196" name="Google Shape;196;g2a0c8158c01_0_0"/>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a:solidFill>
                    <a:schemeClr val="dk1"/>
                  </a:solidFill>
                  <a:latin typeface="Times New Roman"/>
                  <a:ea typeface="Times New Roman"/>
                  <a:cs typeface="Times New Roman"/>
                  <a:sym typeface="Times New Roman"/>
                </a:rPr>
                <a:t>IMPLEMENTATION</a:t>
              </a:r>
              <a:endParaRPr sz="1000" b="1">
                <a:solidFill>
                  <a:schemeClr val="dk1"/>
                </a:solidFill>
                <a:latin typeface="Times New Roman"/>
                <a:ea typeface="Times New Roman"/>
                <a:cs typeface="Times New Roman"/>
                <a:sym typeface="Times New Roman"/>
              </a:endParaRPr>
            </a:p>
          </p:txBody>
        </p:sp>
        <p:sp>
          <p:nvSpPr>
            <p:cNvPr id="197" name="Google Shape;197;g2a0c8158c01_0_0"/>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000" b="1">
                  <a:solidFill>
                    <a:schemeClr val="dk1"/>
                  </a:solidFill>
                  <a:latin typeface="Times New Roman"/>
                  <a:ea typeface="Times New Roman"/>
                  <a:cs typeface="Times New Roman"/>
                  <a:sym typeface="Times New Roman"/>
                </a:rPr>
                <a:t>EXPLORATORY DATA ANALYSIS, ANOMALY DETECTION, </a:t>
              </a:r>
              <a:endParaRPr sz="1000" b="1">
                <a:solidFill>
                  <a:schemeClr val="dk1"/>
                </a:solidFill>
                <a:latin typeface="Times New Roman"/>
                <a:ea typeface="Times New Roman"/>
                <a:cs typeface="Times New Roman"/>
                <a:sym typeface="Times New Roman"/>
              </a:endParaRPr>
            </a:p>
          </p:txBody>
        </p:sp>
        <p:cxnSp>
          <p:nvCxnSpPr>
            <p:cNvPr id="198" name="Google Shape;198;g2a0c8158c01_0_0"/>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99" name="Google Shape;199;g2a0c8158c01_0_0"/>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200" name="Google Shape;200;g2a0c8158c01_0_0"/>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9" descr="Business Thank-You Letter Examples"/>
          <p:cNvPicPr preferRelativeResize="0"/>
          <p:nvPr/>
        </p:nvPicPr>
        <p:blipFill rotWithShape="1">
          <a:blip r:embed="rId3">
            <a:alphaModFix/>
          </a:blip>
          <a:srcRect/>
          <a:stretch/>
        </p:blipFill>
        <p:spPr>
          <a:xfrm>
            <a:off x="1143000" y="1524000"/>
            <a:ext cx="7086600" cy="434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body" idx="1"/>
          </p:nvPr>
        </p:nvSpPr>
        <p:spPr>
          <a:xfrm>
            <a:off x="533400" y="1981200"/>
            <a:ext cx="8229600" cy="373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None/>
            </a:pPr>
            <a:r>
              <a:rPr lang="en-US" sz="2800" dirty="0">
                <a:latin typeface="Times New Roman"/>
                <a:ea typeface="Times New Roman"/>
                <a:cs typeface="Times New Roman"/>
                <a:sym typeface="Times New Roman"/>
              </a:rPr>
              <a:t>1. </a:t>
            </a:r>
            <a:r>
              <a:rPr lang="en-US" sz="2800" u="sng" dirty="0">
                <a:latin typeface="Times New Roman"/>
                <a:ea typeface="Times New Roman"/>
                <a:cs typeface="Times New Roman"/>
                <a:sym typeface="Times New Roman"/>
                <a:hlinkClick r:id="rId3" action="ppaction://hlinksldjump"/>
              </a:rPr>
              <a:t>Problem Statement</a:t>
            </a:r>
            <a:endParaRPr sz="2800" u="sng" dirty="0">
              <a:latin typeface="Times New Roman"/>
              <a:ea typeface="Times New Roman"/>
              <a:cs typeface="Times New Roman"/>
              <a:sym typeface="Times New Roman"/>
            </a:endParaRPr>
          </a:p>
          <a:p>
            <a:pPr marL="0" lvl="0" indent="0" algn="l" rtl="0">
              <a:lnSpc>
                <a:spcPct val="100000"/>
              </a:lnSpc>
              <a:spcBef>
                <a:spcPts val="480"/>
              </a:spcBef>
              <a:spcAft>
                <a:spcPts val="0"/>
              </a:spcAft>
              <a:buNone/>
            </a:pPr>
            <a:r>
              <a:rPr lang="en-US" sz="2800" dirty="0">
                <a:latin typeface="Times New Roman"/>
                <a:ea typeface="Times New Roman"/>
                <a:cs typeface="Times New Roman"/>
                <a:sym typeface="Times New Roman"/>
              </a:rPr>
              <a:t>2. </a:t>
            </a:r>
            <a:r>
              <a:rPr lang="en-US" sz="2800" u="sng" dirty="0">
                <a:latin typeface="Times New Roman"/>
                <a:ea typeface="Times New Roman"/>
                <a:cs typeface="Times New Roman"/>
                <a:sym typeface="Times New Roman"/>
                <a:hlinkClick r:id="rId4" action="ppaction://hlinksldjump"/>
              </a:rPr>
              <a:t>Methodology</a:t>
            </a:r>
            <a:endParaRPr sz="2800" dirty="0">
              <a:latin typeface="Times New Roman"/>
              <a:ea typeface="Times New Roman"/>
              <a:cs typeface="Times New Roman"/>
              <a:sym typeface="Times New Roman"/>
            </a:endParaRPr>
          </a:p>
          <a:p>
            <a:pPr marL="0" lvl="0" indent="0" algn="l" rtl="0">
              <a:lnSpc>
                <a:spcPct val="100000"/>
              </a:lnSpc>
              <a:spcBef>
                <a:spcPts val="480"/>
              </a:spcBef>
              <a:spcAft>
                <a:spcPts val="0"/>
              </a:spcAft>
              <a:buNone/>
            </a:pPr>
            <a:r>
              <a:rPr lang="en-US" sz="2800" dirty="0">
                <a:latin typeface="Times New Roman"/>
                <a:ea typeface="Times New Roman"/>
                <a:cs typeface="Times New Roman"/>
                <a:sym typeface="Times New Roman"/>
              </a:rPr>
              <a:t>3. </a:t>
            </a:r>
            <a:r>
              <a:rPr lang="en-US" sz="2800" u="sng" dirty="0">
                <a:latin typeface="Times New Roman"/>
                <a:ea typeface="Times New Roman"/>
                <a:cs typeface="Times New Roman"/>
                <a:sym typeface="Times New Roman"/>
                <a:hlinkClick r:id="rId5" action="ppaction://hlinksldjump"/>
              </a:rPr>
              <a:t>Implementation Specifications</a:t>
            </a:r>
            <a:endParaRPr sz="2800" dirty="0">
              <a:latin typeface="Times New Roman"/>
              <a:ea typeface="Times New Roman"/>
              <a:cs typeface="Times New Roman"/>
              <a:sym typeface="Times New Roman"/>
            </a:endParaRPr>
          </a:p>
          <a:p>
            <a:pPr marL="457200" lvl="0" indent="0" algn="l" rtl="0">
              <a:lnSpc>
                <a:spcPct val="100000"/>
              </a:lnSpc>
              <a:spcBef>
                <a:spcPts val="480"/>
              </a:spcBef>
              <a:spcAft>
                <a:spcPts val="0"/>
              </a:spcAft>
              <a:buNone/>
            </a:pPr>
            <a:r>
              <a:rPr lang="en-US" sz="2600" dirty="0">
                <a:latin typeface="Times New Roman"/>
                <a:ea typeface="Times New Roman"/>
                <a:cs typeface="Times New Roman"/>
                <a:sym typeface="Times New Roman"/>
              </a:rPr>
              <a:t>3.1 </a:t>
            </a:r>
            <a:r>
              <a:rPr lang="en-US" sz="2600" u="sng" dirty="0">
                <a:latin typeface="Times New Roman"/>
                <a:ea typeface="Times New Roman"/>
                <a:cs typeface="Times New Roman"/>
                <a:sym typeface="Times New Roman"/>
                <a:hlinkClick r:id="rId6" action="ppaction://hlinksldjump"/>
              </a:rPr>
              <a:t>Stage-1</a:t>
            </a:r>
            <a:r>
              <a:rPr lang="en-US" sz="2600" u="sng" dirty="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a:p>
            <a:pPr marL="0" lvl="0" indent="0" algn="l" rtl="0">
              <a:lnSpc>
                <a:spcPct val="100000"/>
              </a:lnSpc>
              <a:spcBef>
                <a:spcPts val="480"/>
              </a:spcBef>
              <a:spcAft>
                <a:spcPts val="0"/>
              </a:spcAft>
              <a:buNone/>
            </a:pPr>
            <a:r>
              <a:rPr lang="en-US" sz="2800" dirty="0">
                <a:latin typeface="Times New Roman"/>
                <a:ea typeface="Times New Roman"/>
                <a:cs typeface="Times New Roman"/>
                <a:sym typeface="Times New Roman"/>
              </a:rPr>
              <a:t>     </a:t>
            </a:r>
            <a:r>
              <a:rPr lang="en-US" sz="2600" dirty="0">
                <a:latin typeface="Times New Roman"/>
                <a:ea typeface="Times New Roman"/>
                <a:cs typeface="Times New Roman"/>
                <a:sym typeface="Times New Roman"/>
              </a:rPr>
              <a:t>3.2 </a:t>
            </a:r>
            <a:r>
              <a:rPr lang="en-US" sz="2600" u="sng" dirty="0">
                <a:latin typeface="Times New Roman"/>
                <a:ea typeface="Times New Roman"/>
                <a:cs typeface="Times New Roman"/>
                <a:sym typeface="Times New Roman"/>
                <a:hlinkClick r:id="rId7" action="ppaction://hlinksldjump"/>
              </a:rPr>
              <a:t>Stage-2</a:t>
            </a:r>
            <a:endParaRPr sz="2600" dirty="0">
              <a:latin typeface="Times New Roman"/>
              <a:ea typeface="Times New Roman"/>
              <a:cs typeface="Times New Roman"/>
              <a:sym typeface="Times New Roman"/>
            </a:endParaRPr>
          </a:p>
          <a:p>
            <a:pPr marL="0" lvl="0" indent="0" algn="l" rtl="0">
              <a:lnSpc>
                <a:spcPct val="100000"/>
              </a:lnSpc>
              <a:spcBef>
                <a:spcPts val="480"/>
              </a:spcBef>
              <a:spcAft>
                <a:spcPts val="0"/>
              </a:spcAft>
              <a:buNone/>
            </a:pPr>
            <a:r>
              <a:rPr lang="en-US" sz="2800" dirty="0">
                <a:latin typeface="Times New Roman"/>
                <a:ea typeface="Times New Roman"/>
                <a:cs typeface="Times New Roman"/>
                <a:sym typeface="Times New Roman"/>
              </a:rPr>
              <a:t>4.</a:t>
            </a:r>
            <a:r>
              <a:rPr lang="en-US" sz="2800" u="sng" dirty="0">
                <a:latin typeface="Times New Roman"/>
                <a:ea typeface="Times New Roman"/>
                <a:cs typeface="Times New Roman"/>
                <a:sym typeface="Times New Roman"/>
                <a:hlinkClick r:id="rId8" action="ppaction://hlinksldjump"/>
              </a:rPr>
              <a:t>Work Progress</a:t>
            </a:r>
            <a:endParaRPr sz="2800" dirty="0">
              <a:latin typeface="Times New Roman"/>
              <a:ea typeface="Times New Roman"/>
              <a:cs typeface="Times New Roman"/>
              <a:sym typeface="Times New Roman"/>
            </a:endParaRPr>
          </a:p>
          <a:p>
            <a:pPr marL="0" lvl="0" indent="0" algn="l" rtl="0">
              <a:lnSpc>
                <a:spcPct val="100000"/>
              </a:lnSpc>
              <a:spcBef>
                <a:spcPts val="480"/>
              </a:spcBef>
              <a:spcAft>
                <a:spcPts val="0"/>
              </a:spcAft>
              <a:buNone/>
            </a:pPr>
            <a:r>
              <a:rPr lang="en-US" sz="2800" dirty="0">
                <a:latin typeface="Times New Roman"/>
                <a:ea typeface="Times New Roman"/>
                <a:cs typeface="Times New Roman"/>
                <a:sym typeface="Times New Roman"/>
              </a:rPr>
              <a:t>5.</a:t>
            </a:r>
            <a:r>
              <a:rPr lang="en-US" sz="2800" u="sng" dirty="0">
                <a:latin typeface="Times New Roman"/>
                <a:ea typeface="Times New Roman"/>
                <a:cs typeface="Times New Roman"/>
                <a:sym typeface="Times New Roman"/>
                <a:hlinkClick r:id="rId9" action="ppaction://hlinksldjump"/>
              </a:rPr>
              <a:t>Timeline</a:t>
            </a:r>
            <a:endParaRPr sz="2800" dirty="0">
              <a:latin typeface="Times New Roman"/>
              <a:ea typeface="Times New Roman"/>
              <a:cs typeface="Times New Roman"/>
              <a:sym typeface="Times New Roman"/>
            </a:endParaRPr>
          </a:p>
          <a:p>
            <a:pPr marL="0" lvl="0" indent="0" algn="l" rtl="0">
              <a:lnSpc>
                <a:spcPct val="100000"/>
              </a:lnSpc>
              <a:spcBef>
                <a:spcPts val="480"/>
              </a:spcBef>
              <a:spcAft>
                <a:spcPts val="0"/>
              </a:spcAft>
              <a:buClr>
                <a:schemeClr val="dk1"/>
              </a:buClr>
              <a:buSzPts val="2400"/>
              <a:buNone/>
            </a:pPr>
            <a:endParaRPr sz="2400" b="1" dirty="0">
              <a:latin typeface="Times New Roman"/>
              <a:ea typeface="Times New Roman"/>
              <a:cs typeface="Times New Roman"/>
              <a:sym typeface="Times New Roman"/>
            </a:endParaRPr>
          </a:p>
        </p:txBody>
      </p:sp>
      <p:sp>
        <p:nvSpPr>
          <p:cNvPr id="96" name="Google Shape;96;p2"/>
          <p:cNvSpPr txBox="1">
            <a:spLocks noGrp="1"/>
          </p:cNvSpPr>
          <p:nvPr>
            <p:ph type="title"/>
          </p:nvPr>
        </p:nvSpPr>
        <p:spPr>
          <a:xfrm>
            <a:off x="441960" y="514350"/>
            <a:ext cx="8229600" cy="132461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Arial"/>
              <a:buNone/>
            </a:pPr>
            <a:r>
              <a:rPr lang="en-US" sz="3200" b="1" u="sng" dirty="0">
                <a:latin typeface="Times New Roman"/>
                <a:ea typeface="Times New Roman"/>
                <a:cs typeface="Times New Roman"/>
                <a:sym typeface="Times New Roman"/>
              </a:rPr>
              <a:t>AGENDA</a:t>
            </a:r>
            <a:endParaRPr sz="32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4c9dbe47e_0_1"/>
          <p:cNvSpPr txBox="1">
            <a:spLocks noGrp="1"/>
          </p:cNvSpPr>
          <p:nvPr>
            <p:ph type="title"/>
          </p:nvPr>
        </p:nvSpPr>
        <p:spPr>
          <a:xfrm>
            <a:off x="457200" y="698325"/>
            <a:ext cx="8229600" cy="1056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200" b="1" u="sng" dirty="0">
                <a:latin typeface="Times New Roman"/>
                <a:ea typeface="Times New Roman"/>
                <a:cs typeface="Times New Roman"/>
                <a:sym typeface="Times New Roman"/>
              </a:rPr>
              <a:t>PROBLEM STATEMENT</a:t>
            </a:r>
            <a:endParaRPr sz="3200" b="1" u="sng" dirty="0">
              <a:latin typeface="Times New Roman"/>
              <a:ea typeface="Times New Roman"/>
              <a:cs typeface="Times New Roman"/>
              <a:sym typeface="Times New Roman"/>
            </a:endParaRPr>
          </a:p>
        </p:txBody>
      </p:sp>
      <p:sp>
        <p:nvSpPr>
          <p:cNvPr id="122" name="Google Shape;122;g134c9dbe47e_0_1"/>
          <p:cNvSpPr txBox="1">
            <a:spLocks noGrp="1"/>
          </p:cNvSpPr>
          <p:nvPr>
            <p:ph type="body" idx="1"/>
          </p:nvPr>
        </p:nvSpPr>
        <p:spPr>
          <a:xfrm>
            <a:off x="457200" y="1600200"/>
            <a:ext cx="7852200" cy="452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Design and implement an intelligent public event crowd management system that ensures the safety, security, and convenience of event attendees, while also optimizing the use of event space and resources. The system should be capable of real-time crowd monitoring, behavior analysis, and response coordination to prevent overcrowding, mitigate risks, and enhance the overall event experience.</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775187938f_0_6"/>
          <p:cNvSpPr txBox="1">
            <a:spLocks noGrp="1"/>
          </p:cNvSpPr>
          <p:nvPr>
            <p:ph type="title"/>
          </p:nvPr>
        </p:nvSpPr>
        <p:spPr>
          <a:xfrm>
            <a:off x="457200" y="842962"/>
            <a:ext cx="8229600" cy="5746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ts val="1800"/>
              <a:buNone/>
            </a:pPr>
            <a:r>
              <a:rPr lang="en-US" b="1" dirty="0">
                <a:latin typeface="Times New Roman"/>
                <a:ea typeface="Times New Roman"/>
                <a:cs typeface="Times New Roman"/>
                <a:sym typeface="Times New Roman"/>
              </a:rPr>
              <a:t>              </a:t>
            </a:r>
            <a:r>
              <a:rPr lang="en-US" sz="3600" b="1" dirty="0">
                <a:latin typeface="Times New Roman"/>
                <a:ea typeface="Times New Roman"/>
                <a:cs typeface="Times New Roman"/>
                <a:sym typeface="Times New Roman"/>
              </a:rPr>
              <a:t> </a:t>
            </a:r>
            <a:r>
              <a:rPr lang="en-US" sz="3600" b="1" u="sng" dirty="0">
                <a:latin typeface="Times New Roman"/>
                <a:ea typeface="Times New Roman"/>
                <a:cs typeface="Times New Roman"/>
                <a:sym typeface="Times New Roman"/>
              </a:rPr>
              <a:t>METHODOLOGY</a:t>
            </a:r>
            <a:endParaRPr sz="3600" b="1" u="sng" dirty="0">
              <a:latin typeface="Times New Roman"/>
              <a:ea typeface="Times New Roman"/>
              <a:cs typeface="Times New Roman"/>
              <a:sym typeface="Times New Roman"/>
            </a:endParaRPr>
          </a:p>
        </p:txBody>
      </p:sp>
      <p:pic>
        <p:nvPicPr>
          <p:cNvPr id="129" name="Google Shape;129;g1775187938f_0_6"/>
          <p:cNvPicPr preferRelativeResize="0"/>
          <p:nvPr/>
        </p:nvPicPr>
        <p:blipFill>
          <a:blip r:embed="rId3">
            <a:alphaModFix/>
          </a:blip>
          <a:stretch>
            <a:fillRect/>
          </a:stretch>
        </p:blipFill>
        <p:spPr>
          <a:xfrm>
            <a:off x="152400" y="1585013"/>
            <a:ext cx="8839199" cy="3436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62909b5390_0_16"/>
          <p:cNvSpPr txBox="1">
            <a:spLocks noGrp="1"/>
          </p:cNvSpPr>
          <p:nvPr>
            <p:ph type="title"/>
          </p:nvPr>
        </p:nvSpPr>
        <p:spPr>
          <a:xfrm>
            <a:off x="457200" y="971550"/>
            <a:ext cx="8229600" cy="446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u="sng" dirty="0">
                <a:latin typeface="Times New Roman"/>
                <a:ea typeface="Times New Roman"/>
                <a:cs typeface="Times New Roman"/>
                <a:sym typeface="Times New Roman"/>
              </a:rPr>
              <a:t>IMPLEMENTATION SPECIFICATIONS</a:t>
            </a:r>
          </a:p>
        </p:txBody>
      </p:sp>
      <p:sp>
        <p:nvSpPr>
          <p:cNvPr id="136" name="Google Shape;136;g262909b5390_0_16"/>
          <p:cNvSpPr txBox="1">
            <a:spLocks noGrp="1"/>
          </p:cNvSpPr>
          <p:nvPr>
            <p:ph type="body" idx="1"/>
          </p:nvPr>
        </p:nvSpPr>
        <p:spPr>
          <a:xfrm>
            <a:off x="0" y="1417650"/>
            <a:ext cx="9062100" cy="4708800"/>
          </a:xfrm>
          <a:prstGeom prst="rect">
            <a:avLst/>
          </a:prstGeom>
        </p:spPr>
        <p:txBody>
          <a:bodyPr spcFirstLastPara="1" wrap="square" lIns="91425" tIns="45700" rIns="91425" bIns="45700" anchor="t" anchorCtr="0">
            <a:normAutofit fontScale="85000" lnSpcReduction="20000"/>
          </a:bodyPr>
          <a:lstStyle/>
          <a:p>
            <a:pPr marL="342900" lvl="0" algn="l" rtl="0">
              <a:spcBef>
                <a:spcPts val="360"/>
              </a:spcBef>
              <a:spcAft>
                <a:spcPts val="0"/>
              </a:spcAft>
              <a:buFont typeface="Wingdings" panose="05000000000000000000" pitchFamily="2" charset="2"/>
              <a:buChar char="§"/>
            </a:pPr>
            <a:r>
              <a:rPr lang="en-US" sz="2000" b="1" dirty="0">
                <a:latin typeface="Times New Roman"/>
                <a:ea typeface="Times New Roman"/>
                <a:cs typeface="Times New Roman"/>
                <a:sym typeface="Times New Roman"/>
              </a:rPr>
              <a:t>PREFERRED IDE:</a:t>
            </a: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r>
              <a:rPr lang="en-US" sz="2000" u="sng" dirty="0">
                <a:latin typeface="Times New Roman"/>
                <a:ea typeface="Times New Roman"/>
                <a:cs typeface="Times New Roman"/>
                <a:sym typeface="Times New Roman"/>
              </a:rPr>
              <a:t>GOOGLE COLABORATORY</a:t>
            </a:r>
          </a:p>
          <a:p>
            <a:pPr marL="0" lvl="0" indent="0" algn="l" rtl="0">
              <a:spcBef>
                <a:spcPts val="360"/>
              </a:spcBef>
              <a:spcAft>
                <a:spcPts val="0"/>
              </a:spcAft>
              <a:buNone/>
            </a:pPr>
            <a:r>
              <a:rPr lang="en-US" sz="2000" dirty="0">
                <a:latin typeface="Times New Roman"/>
                <a:ea typeface="Times New Roman"/>
                <a:cs typeface="Times New Roman"/>
                <a:sym typeface="Times New Roman"/>
              </a:rPr>
              <a:t>      --RUNTIME ENVIRONMENT- GPU/TPU ENABLED</a:t>
            </a:r>
          </a:p>
          <a:p>
            <a:pPr marL="0" lvl="0" indent="0" algn="l" rtl="0">
              <a:spcBef>
                <a:spcPts val="360"/>
              </a:spcBef>
              <a:spcAft>
                <a:spcPts val="0"/>
              </a:spcAft>
              <a:buNone/>
            </a:pPr>
            <a:r>
              <a:rPr lang="en-US" sz="2000" dirty="0">
                <a:latin typeface="Times New Roman"/>
                <a:ea typeface="Times New Roman"/>
                <a:cs typeface="Times New Roman"/>
                <a:sym typeface="Times New Roman"/>
              </a:rPr>
              <a:t>      --MOUNT GOOGLE DRIVE </a:t>
            </a:r>
          </a:p>
          <a:p>
            <a:pPr marL="0" lvl="0" indent="0" algn="l" rtl="0">
              <a:spcBef>
                <a:spcPts val="360"/>
              </a:spcBef>
              <a:spcAft>
                <a:spcPts val="0"/>
              </a:spcAft>
              <a:buNone/>
            </a:pPr>
            <a:r>
              <a:rPr lang="en-US" sz="2000" dirty="0">
                <a:latin typeface="Times New Roman"/>
                <a:ea typeface="Times New Roman"/>
                <a:cs typeface="Times New Roman"/>
                <a:sym typeface="Times New Roman"/>
              </a:rPr>
              <a:t>      </a:t>
            </a:r>
            <a:r>
              <a:rPr lang="en-US" sz="2000" u="sng" dirty="0">
                <a:latin typeface="Times New Roman"/>
                <a:ea typeface="Times New Roman"/>
                <a:cs typeface="Times New Roman"/>
                <a:sym typeface="Times New Roman"/>
              </a:rPr>
              <a:t>KAGGLE KERNELS</a:t>
            </a:r>
          </a:p>
          <a:p>
            <a:pPr marL="0" lvl="0" indent="0" algn="l" rtl="0">
              <a:spcBef>
                <a:spcPts val="360"/>
              </a:spcBef>
              <a:spcAft>
                <a:spcPts val="0"/>
              </a:spcAft>
              <a:buNone/>
            </a:pPr>
            <a:r>
              <a:rPr lang="en-US" sz="2000" dirty="0">
                <a:latin typeface="Times New Roman"/>
                <a:ea typeface="Times New Roman"/>
                <a:cs typeface="Times New Roman"/>
                <a:sym typeface="Times New Roman"/>
              </a:rPr>
              <a:t>      </a:t>
            </a:r>
            <a:r>
              <a:rPr lang="en-US" sz="2000" u="sng" dirty="0">
                <a:latin typeface="Times New Roman"/>
                <a:ea typeface="Times New Roman"/>
                <a:cs typeface="Times New Roman"/>
                <a:sym typeface="Times New Roman"/>
              </a:rPr>
              <a:t>JUPYTER NOTEBOOK</a:t>
            </a:r>
          </a:p>
          <a:p>
            <a:pPr marL="0" lvl="0" indent="0" algn="l" rtl="0">
              <a:spcBef>
                <a:spcPts val="360"/>
              </a:spcBef>
              <a:spcAft>
                <a:spcPts val="0"/>
              </a:spcAft>
              <a:buNone/>
            </a:pPr>
            <a:endParaRPr lang="en-US" sz="2000" dirty="0">
              <a:latin typeface="Times New Roman"/>
              <a:ea typeface="Times New Roman"/>
              <a:cs typeface="Times New Roman"/>
              <a:sym typeface="Times New Roman"/>
            </a:endParaRPr>
          </a:p>
          <a:p>
            <a:pPr marL="342900" lvl="0" algn="l" rtl="0">
              <a:spcBef>
                <a:spcPts val="360"/>
              </a:spcBef>
              <a:spcAft>
                <a:spcPts val="0"/>
              </a:spcAft>
              <a:buFont typeface="Wingdings" panose="05000000000000000000" pitchFamily="2" charset="2"/>
              <a:buChar char="§"/>
            </a:pPr>
            <a:r>
              <a:rPr lang="en-US" sz="2000" b="1" dirty="0">
                <a:latin typeface="Times New Roman"/>
                <a:ea typeface="Times New Roman"/>
                <a:cs typeface="Times New Roman"/>
                <a:sym typeface="Times New Roman"/>
              </a:rPr>
              <a:t>DATASETS:</a:t>
            </a: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r>
              <a:rPr lang="en-US" sz="2000" b="1" u="sng" dirty="0">
                <a:latin typeface="Times New Roman"/>
                <a:ea typeface="Times New Roman"/>
                <a:cs typeface="Times New Roman"/>
                <a:sym typeface="Times New Roman"/>
              </a:rPr>
              <a:t>AVENUE DATASET</a:t>
            </a: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16 training videos and 21 testing videos</a:t>
            </a: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hlinkClick r:id="rId3"/>
              </a:rPr>
              <a:t>https://www.cse.cuhk.edu.hk/leojia/projects/detectabnormal/dataset.html</a:t>
            </a:r>
            <a:endParaRPr lang="en-US" sz="2000" b="1" dirty="0">
              <a:latin typeface="Times New Roman"/>
              <a:ea typeface="Times New Roman"/>
              <a:cs typeface="Times New Roman"/>
              <a:sym typeface="Times New Roman"/>
            </a:endParaRP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r>
              <a:rPr lang="en-US" sz="2000" b="1" u="sng" dirty="0">
                <a:latin typeface="Times New Roman"/>
                <a:ea typeface="Times New Roman"/>
                <a:cs typeface="Times New Roman"/>
                <a:sym typeface="Times New Roman"/>
              </a:rPr>
              <a:t>UCSD DATASET</a:t>
            </a:r>
          </a:p>
          <a:p>
            <a:pPr marL="0" lvl="0" indent="0" algn="l" rtl="0">
              <a:spcBef>
                <a:spcPts val="360"/>
              </a:spcBef>
              <a:spcAft>
                <a:spcPts val="0"/>
              </a:spcAft>
              <a:buNone/>
            </a:pPr>
            <a:endParaRPr lang="en-US" sz="2000" b="1" dirty="0">
              <a:latin typeface="Times New Roman"/>
              <a:ea typeface="Times New Roman"/>
              <a:cs typeface="Times New Roman"/>
              <a:sym typeface="Times New Roman"/>
            </a:endParaRPr>
          </a:p>
          <a:p>
            <a:pPr marL="342900" lvl="0" algn="l" rtl="0">
              <a:spcBef>
                <a:spcPts val="360"/>
              </a:spcBef>
              <a:spcAft>
                <a:spcPts val="0"/>
              </a:spcAft>
              <a:buFont typeface="Wingdings" panose="05000000000000000000" pitchFamily="2" charset="2"/>
              <a:buChar char="§"/>
            </a:pPr>
            <a:r>
              <a:rPr lang="en-US" sz="2000" b="1" dirty="0">
                <a:latin typeface="Times New Roman"/>
                <a:ea typeface="Times New Roman"/>
                <a:cs typeface="Times New Roman"/>
                <a:sym typeface="Times New Roman"/>
              </a:rPr>
              <a:t>LIBRARIES AND INSTALLATIONS</a:t>
            </a: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numpy</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sklearn</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Keras</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tensorflow-gpu</a:t>
            </a:r>
            <a:r>
              <a:rPr lang="en-US" sz="2000" b="1" dirty="0">
                <a:latin typeface="Times New Roman"/>
                <a:ea typeface="Times New Roman"/>
                <a:cs typeface="Times New Roman"/>
                <a:sym typeface="Times New Roman"/>
              </a:rPr>
              <a:t>, h5py, </a:t>
            </a:r>
            <a:r>
              <a:rPr lang="en-US" sz="2000" b="1" dirty="0" err="1">
                <a:latin typeface="Times New Roman"/>
                <a:ea typeface="Times New Roman"/>
                <a:cs typeface="Times New Roman"/>
                <a:sym typeface="Times New Roman"/>
              </a:rPr>
              <a:t>scipy</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skimage</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ffmpeg</a:t>
            </a:r>
            <a:endParaRPr lang="en-US" sz="2000" b="1" dirty="0">
              <a:latin typeface="Times New Roman"/>
              <a:ea typeface="Times New Roman"/>
              <a:cs typeface="Times New Roman"/>
              <a:sym typeface="Times New Roman"/>
            </a:endParaRP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p>
          <a:p>
            <a:pPr marL="0" lvl="0" indent="0" algn="l" rtl="0">
              <a:spcBef>
                <a:spcPts val="360"/>
              </a:spcBef>
              <a:spcAft>
                <a:spcPts val="0"/>
              </a:spcAft>
              <a:buNone/>
            </a:pPr>
            <a:r>
              <a:rPr lang="en-US" sz="2000" b="1" dirty="0">
                <a:latin typeface="Times New Roman"/>
                <a:ea typeface="Times New Roman"/>
                <a:cs typeface="Times New Roman"/>
                <a:sym typeface="Times New Roman"/>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62909b5390_0_25"/>
          <p:cNvSpPr txBox="1">
            <a:spLocks noGrp="1"/>
          </p:cNvSpPr>
          <p:nvPr>
            <p:ph type="title"/>
          </p:nvPr>
        </p:nvSpPr>
        <p:spPr>
          <a:xfrm>
            <a:off x="457200" y="960738"/>
            <a:ext cx="8229600" cy="456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u="sng" dirty="0">
                <a:latin typeface="Times New Roman"/>
                <a:ea typeface="Times New Roman"/>
                <a:cs typeface="Times New Roman"/>
                <a:sym typeface="Times New Roman"/>
              </a:rPr>
              <a:t>STAGE-1: DATASET INPUT</a:t>
            </a:r>
            <a:endParaRPr sz="3200" b="1" u="sng" dirty="0">
              <a:latin typeface="Times New Roman"/>
              <a:ea typeface="Times New Roman"/>
              <a:cs typeface="Times New Roman"/>
              <a:sym typeface="Times New Roman"/>
            </a:endParaRPr>
          </a:p>
        </p:txBody>
      </p:sp>
      <p:sp>
        <p:nvSpPr>
          <p:cNvPr id="143" name="Google Shape;143;g262909b5390_0_25"/>
          <p:cNvSpPr txBox="1">
            <a:spLocks noGrp="1"/>
          </p:cNvSpPr>
          <p:nvPr>
            <p:ph type="body" idx="1"/>
          </p:nvPr>
        </p:nvSpPr>
        <p:spPr>
          <a:xfrm>
            <a:off x="0" y="1417650"/>
            <a:ext cx="8686800" cy="4708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sz="2500" b="1" dirty="0">
              <a:solidFill>
                <a:srgbClr val="374151"/>
              </a:solidFill>
              <a:latin typeface="Roboto"/>
              <a:ea typeface="Roboto"/>
              <a:cs typeface="Roboto"/>
              <a:sym typeface="Roboto"/>
            </a:endParaRPr>
          </a:p>
        </p:txBody>
      </p:sp>
      <p:pic>
        <p:nvPicPr>
          <p:cNvPr id="3" name="Picture 2">
            <a:extLst>
              <a:ext uri="{FF2B5EF4-FFF2-40B4-BE49-F238E27FC236}">
                <a16:creationId xmlns:a16="http://schemas.microsoft.com/office/drawing/2014/main" id="{461C434A-5D3F-9815-33BD-C993B2D83C07}"/>
              </a:ext>
            </a:extLst>
          </p:cNvPr>
          <p:cNvPicPr>
            <a:picLocks noChangeAspect="1"/>
          </p:cNvPicPr>
          <p:nvPr/>
        </p:nvPicPr>
        <p:blipFill>
          <a:blip r:embed="rId3"/>
          <a:stretch>
            <a:fillRect/>
          </a:stretch>
        </p:blipFill>
        <p:spPr>
          <a:xfrm>
            <a:off x="0" y="1382712"/>
            <a:ext cx="8986838" cy="5200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75cecf34a2_0_13"/>
          <p:cNvSpPr txBox="1">
            <a:spLocks noGrp="1"/>
          </p:cNvSpPr>
          <p:nvPr>
            <p:ph type="title"/>
          </p:nvPr>
        </p:nvSpPr>
        <p:spPr>
          <a:xfrm>
            <a:off x="528825" y="789330"/>
            <a:ext cx="7086413" cy="81094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200" b="1" u="sng" dirty="0">
                <a:latin typeface="Times New Roman"/>
                <a:ea typeface="Times New Roman"/>
                <a:cs typeface="Times New Roman"/>
                <a:sym typeface="Times New Roman"/>
              </a:rPr>
              <a:t>STAGE-1</a:t>
            </a:r>
            <a:endParaRPr sz="3200" b="1" u="sng" dirty="0">
              <a:latin typeface="Times New Roman"/>
              <a:ea typeface="Times New Roman"/>
              <a:cs typeface="Times New Roman"/>
              <a:sym typeface="Times New Roman"/>
            </a:endParaRPr>
          </a:p>
        </p:txBody>
      </p:sp>
      <p:sp>
        <p:nvSpPr>
          <p:cNvPr id="150" name="Google Shape;150;g175cecf34a2_0_13"/>
          <p:cNvSpPr txBox="1">
            <a:spLocks noGrp="1"/>
          </p:cNvSpPr>
          <p:nvPr>
            <p:ph type="body" idx="1"/>
          </p:nvPr>
        </p:nvSpPr>
        <p:spPr>
          <a:xfrm>
            <a:off x="457200" y="1600275"/>
            <a:ext cx="8229600" cy="4526100"/>
          </a:xfrm>
          <a:prstGeom prst="rect">
            <a:avLst/>
          </a:prstGeom>
          <a:noFill/>
          <a:ln w="9525" cap="flat" cmpd="sng">
            <a:solidFill>
              <a:srgbClr val="000000"/>
            </a:solidFill>
            <a:prstDash val="dot"/>
            <a:round/>
            <a:headEnd type="none" w="sm" len="sm"/>
            <a:tailEnd type="none" w="sm" len="sm"/>
          </a:ln>
        </p:spPr>
        <p:txBody>
          <a:bodyPr spcFirstLastPara="1" wrap="square" lIns="91425" tIns="45700" rIns="91425" bIns="45700" anchor="t" anchorCtr="0">
            <a:normAutofit/>
          </a:bodyPr>
          <a:lstStyle/>
          <a:p>
            <a:pPr marL="0" lvl="0" indent="0" algn="l" rtl="0">
              <a:lnSpc>
                <a:spcPct val="120000"/>
              </a:lnSpc>
              <a:spcBef>
                <a:spcPts val="1100"/>
              </a:spcBef>
              <a:spcAft>
                <a:spcPts val="0"/>
              </a:spcAft>
              <a:buNone/>
            </a:pPr>
            <a:endParaRPr sz="2700" dirty="0">
              <a:latin typeface="Times"/>
              <a:ea typeface="Times"/>
              <a:cs typeface="Times"/>
              <a:sym typeface="Times"/>
            </a:endParaRPr>
          </a:p>
          <a:p>
            <a:pPr marL="0" lvl="0" indent="0" algn="l" rtl="0">
              <a:lnSpc>
                <a:spcPct val="120000"/>
              </a:lnSpc>
              <a:spcBef>
                <a:spcPts val="1100"/>
              </a:spcBef>
              <a:spcAft>
                <a:spcPts val="0"/>
              </a:spcAft>
              <a:buNone/>
            </a:pPr>
            <a:endParaRPr sz="2700" b="1" dirty="0">
              <a:latin typeface="Times"/>
              <a:ea typeface="Times"/>
              <a:cs typeface="Times"/>
              <a:sym typeface="Times"/>
            </a:endParaRPr>
          </a:p>
          <a:p>
            <a:pPr marL="0" lvl="0" indent="0" algn="l" rtl="0">
              <a:lnSpc>
                <a:spcPct val="120000"/>
              </a:lnSpc>
              <a:spcBef>
                <a:spcPts val="1100"/>
              </a:spcBef>
              <a:spcAft>
                <a:spcPts val="1100"/>
              </a:spcAft>
              <a:buNone/>
            </a:pPr>
            <a:endParaRPr sz="2700" dirty="0">
              <a:latin typeface="Times"/>
              <a:ea typeface="Times"/>
              <a:cs typeface="Times"/>
              <a:sym typeface="Times"/>
            </a:endParaRPr>
          </a:p>
        </p:txBody>
      </p:sp>
      <p:pic>
        <p:nvPicPr>
          <p:cNvPr id="3" name="Picture 2">
            <a:extLst>
              <a:ext uri="{FF2B5EF4-FFF2-40B4-BE49-F238E27FC236}">
                <a16:creationId xmlns:a16="http://schemas.microsoft.com/office/drawing/2014/main" id="{3DDF3E2E-D707-3445-ACEA-3510B83F5C97}"/>
              </a:ext>
            </a:extLst>
          </p:cNvPr>
          <p:cNvPicPr>
            <a:picLocks noChangeAspect="1"/>
          </p:cNvPicPr>
          <p:nvPr/>
        </p:nvPicPr>
        <p:blipFill>
          <a:blip r:embed="rId3"/>
          <a:stretch>
            <a:fillRect/>
          </a:stretch>
        </p:blipFill>
        <p:spPr>
          <a:xfrm>
            <a:off x="790047" y="1657979"/>
            <a:ext cx="7563906" cy="44106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a02269f133_0_2"/>
          <p:cNvSpPr txBox="1">
            <a:spLocks noGrp="1"/>
          </p:cNvSpPr>
          <p:nvPr>
            <p:ph type="title"/>
          </p:nvPr>
        </p:nvSpPr>
        <p:spPr>
          <a:xfrm>
            <a:off x="457200" y="957262"/>
            <a:ext cx="8229600" cy="460376"/>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u="sng" dirty="0">
                <a:latin typeface="Times New Roman"/>
                <a:ea typeface="Times New Roman"/>
                <a:cs typeface="Times New Roman"/>
                <a:sym typeface="Times New Roman"/>
              </a:rPr>
              <a:t>Features to array conversion</a:t>
            </a:r>
            <a:endParaRPr sz="3200" b="1" u="sng" dirty="0">
              <a:latin typeface="Times New Roman"/>
              <a:ea typeface="Times New Roman"/>
              <a:cs typeface="Times New Roman"/>
              <a:sym typeface="Times New Roman"/>
            </a:endParaRPr>
          </a:p>
        </p:txBody>
      </p:sp>
      <p:sp>
        <p:nvSpPr>
          <p:cNvPr id="157" name="Google Shape;157;g2a02269f133_0_2"/>
          <p:cNvSpPr txBox="1">
            <a:spLocks noGrp="1"/>
          </p:cNvSpPr>
          <p:nvPr>
            <p:ph type="body" idx="1"/>
          </p:nvPr>
        </p:nvSpPr>
        <p:spPr>
          <a:xfrm>
            <a:off x="457200" y="1600200"/>
            <a:ext cx="8229600" cy="4829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sz="3000" dirty="0">
              <a:latin typeface="Times New Roman"/>
              <a:ea typeface="Times New Roman"/>
              <a:cs typeface="Times New Roman"/>
              <a:sym typeface="Times New Roman"/>
            </a:endParaRPr>
          </a:p>
          <a:p>
            <a:pPr marL="0" lvl="0" indent="0" algn="l" rtl="0">
              <a:spcBef>
                <a:spcPts val="360"/>
              </a:spcBef>
              <a:spcAft>
                <a:spcPts val="0"/>
              </a:spcAft>
              <a:buNone/>
            </a:pPr>
            <a:endParaRPr sz="3000" dirty="0"/>
          </a:p>
          <a:p>
            <a:pPr marL="0" lvl="0" indent="0" algn="l" rtl="0">
              <a:spcBef>
                <a:spcPts val="360"/>
              </a:spcBef>
              <a:spcAft>
                <a:spcPts val="0"/>
              </a:spcAft>
              <a:buNone/>
            </a:pPr>
            <a:endParaRPr sz="3000" dirty="0"/>
          </a:p>
          <a:p>
            <a:pPr marL="0" lvl="0" indent="0" algn="l" rtl="0">
              <a:spcBef>
                <a:spcPts val="360"/>
              </a:spcBef>
              <a:spcAft>
                <a:spcPts val="0"/>
              </a:spcAft>
              <a:buNone/>
            </a:pPr>
            <a:endParaRPr sz="3000" dirty="0"/>
          </a:p>
          <a:p>
            <a:pPr marL="0" lvl="0" indent="0" algn="l" rtl="0">
              <a:spcBef>
                <a:spcPts val="360"/>
              </a:spcBef>
              <a:spcAft>
                <a:spcPts val="0"/>
              </a:spcAft>
              <a:buNone/>
            </a:pPr>
            <a:endParaRPr sz="3000" dirty="0"/>
          </a:p>
          <a:p>
            <a:pPr marL="0" lvl="0" indent="0" algn="l" rtl="0">
              <a:spcBef>
                <a:spcPts val="360"/>
              </a:spcBef>
              <a:spcAft>
                <a:spcPts val="0"/>
              </a:spcAft>
              <a:buNone/>
            </a:pPr>
            <a:endParaRPr sz="3000" dirty="0"/>
          </a:p>
        </p:txBody>
      </p:sp>
      <p:pic>
        <p:nvPicPr>
          <p:cNvPr id="5" name="Picture 4">
            <a:extLst>
              <a:ext uri="{FF2B5EF4-FFF2-40B4-BE49-F238E27FC236}">
                <a16:creationId xmlns:a16="http://schemas.microsoft.com/office/drawing/2014/main" id="{2F1C72FC-4F8D-0650-F5D2-747936F55990}"/>
              </a:ext>
            </a:extLst>
          </p:cNvPr>
          <p:cNvPicPr>
            <a:picLocks noChangeAspect="1"/>
          </p:cNvPicPr>
          <p:nvPr/>
        </p:nvPicPr>
        <p:blipFill>
          <a:blip r:embed="rId3"/>
          <a:stretch>
            <a:fillRect/>
          </a:stretch>
        </p:blipFill>
        <p:spPr>
          <a:xfrm>
            <a:off x="613833" y="1600200"/>
            <a:ext cx="7573432" cy="4300538"/>
          </a:xfrm>
          <a:prstGeom prst="rect">
            <a:avLst/>
          </a:prstGeom>
        </p:spPr>
      </p:pic>
      <p:sp>
        <p:nvSpPr>
          <p:cNvPr id="7" name="Title 1">
            <a:extLst>
              <a:ext uri="{FF2B5EF4-FFF2-40B4-BE49-F238E27FC236}">
                <a16:creationId xmlns:a16="http://schemas.microsoft.com/office/drawing/2014/main" id="{83F4B25F-1C98-5915-8211-4B93585A8CE6}"/>
              </a:ext>
            </a:extLst>
          </p:cNvPr>
          <p:cNvSpPr txBox="1">
            <a:spLocks/>
          </p:cNvSpPr>
          <p:nvPr/>
        </p:nvSpPr>
        <p:spPr>
          <a:xfrm>
            <a:off x="1363663" y="5900738"/>
            <a:ext cx="5486400" cy="393700"/>
          </a:xfrm>
          <a:prstGeom prst="rect">
            <a:avLst/>
          </a:prstGeom>
          <a:noFill/>
          <a:ln>
            <a:noFill/>
          </a:ln>
        </p:spPr>
        <p:txBody>
          <a:bodyPr spcFirstLastPara="1" wrap="square" lIns="91425" tIns="45700" rIns="91425" bIns="45700" anchor="ctr" anchorCtr="0">
            <a:normAutofit fontScale="5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BBE9-9AC3-CB53-514E-102C9EF5453F}"/>
              </a:ext>
            </a:extLst>
          </p:cNvPr>
          <p:cNvSpPr>
            <a:spLocks noGrp="1"/>
          </p:cNvSpPr>
          <p:nvPr>
            <p:ph type="title"/>
          </p:nvPr>
        </p:nvSpPr>
        <p:spPr>
          <a:xfrm>
            <a:off x="1306513" y="846931"/>
            <a:ext cx="5486400" cy="566738"/>
          </a:xfrm>
        </p:spPr>
        <p:txBody>
          <a:bodyPr>
            <a:normAutofit fontScale="90000"/>
          </a:bodyPr>
          <a:lstStyle/>
          <a:p>
            <a:r>
              <a:rPr lang="en-US" dirty="0"/>
              <a:t>               </a:t>
            </a:r>
            <a:r>
              <a:rPr lang="en-US" sz="3200" u="sng" dirty="0">
                <a:latin typeface="Times New Roman" panose="02020603050405020304" pitchFamily="18" charset="0"/>
                <a:cs typeface="Times New Roman" panose="02020603050405020304" pitchFamily="18" charset="0"/>
              </a:rPr>
              <a:t>Specifying the directories</a:t>
            </a:r>
            <a:endParaRPr lang="en-IN" sz="3200" u="sng"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F99EE930-20AB-816C-F263-08874D8EAE78}"/>
              </a:ext>
            </a:extLst>
          </p:cNvPr>
          <p:cNvPicPr>
            <a:picLocks noGrp="1" noChangeAspect="1"/>
          </p:cNvPicPr>
          <p:nvPr>
            <p:ph type="pic" idx="2"/>
          </p:nvPr>
        </p:nvPicPr>
        <p:blipFill>
          <a:blip r:embed="rId2"/>
          <a:srcRect t="4464" b="4464"/>
          <a:stretch>
            <a:fillRect/>
          </a:stretch>
        </p:blipFill>
        <p:spPr>
          <a:xfrm>
            <a:off x="400049" y="1612900"/>
            <a:ext cx="8000999" cy="4114800"/>
          </a:xfrm>
        </p:spPr>
      </p:pic>
    </p:spTree>
    <p:extLst>
      <p:ext uri="{BB962C8B-B14F-4D97-AF65-F5344CB8AC3E}">
        <p14:creationId xmlns:p14="http://schemas.microsoft.com/office/powerpoint/2010/main" val="66674488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359</Words>
  <Application>Microsoft Office PowerPoint</Application>
  <PresentationFormat>On-screen Show (4:3)</PresentationFormat>
  <Paragraphs>80</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Wingdings</vt:lpstr>
      <vt:lpstr>Times New Roman</vt:lpstr>
      <vt:lpstr>Roboto</vt:lpstr>
      <vt:lpstr>Times</vt:lpstr>
      <vt:lpstr>Office Theme</vt:lpstr>
      <vt:lpstr>Final Year Project: Review 2 Public Event Crowd Management </vt:lpstr>
      <vt:lpstr>AGENDA</vt:lpstr>
      <vt:lpstr>PROBLEM STATEMENT</vt:lpstr>
      <vt:lpstr>               METHODOLOGY</vt:lpstr>
      <vt:lpstr>IMPLEMENTATION SPECIFICATIONS</vt:lpstr>
      <vt:lpstr>STAGE-1: DATASET INPUT</vt:lpstr>
      <vt:lpstr>STAGE-1</vt:lpstr>
      <vt:lpstr>Features to array conversion</vt:lpstr>
      <vt:lpstr>               Specifying the directories</vt:lpstr>
      <vt:lpstr>                Stage-2 Feature Extraction</vt:lpstr>
      <vt:lpstr>                                Frame Features</vt:lpstr>
      <vt:lpstr>                 Training the MDT model</vt:lpstr>
      <vt:lpstr>                      Displaying the frames</vt:lpstr>
      <vt:lpstr>WORK PROGRESS</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Review 1 Public Event Crowd Management</dc:title>
  <dc:creator>cmrit</dc:creator>
  <cp:lastModifiedBy>Krishna Kant Gupta</cp:lastModifiedBy>
  <cp:revision>2</cp:revision>
  <dcterms:created xsi:type="dcterms:W3CDTF">2017-04-04T05:55:24Z</dcterms:created>
  <dcterms:modified xsi:type="dcterms:W3CDTF">2023-12-28T03:19:41Z</dcterms:modified>
</cp:coreProperties>
</file>