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9" roundtripDataSignature="AMtx7mg4d/3kbFq5jRqE3Ch8R8neqGfE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fc348016d_0_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fc348016d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13fc348016d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fc348016d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13fc348016d_0_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775187938f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775187938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1775187938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775187938f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775187938f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1775187938f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775187938f_0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775187938f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1775187938f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b5e6bdf859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b5e6bdf859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1b5e6bdf859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b5e6bdf859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b5e6bdf85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1b5e6bdf85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775187938f_0_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775187938f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1775187938f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775187938f_0_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775187938f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1775187938f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775187938f_0_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775187938f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1775187938f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4c9dbe47e_0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4c9dbe47e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134c9dbe47e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775187938f_0_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775187938f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1775187938f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775187938f_0_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775187938f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1775187938f_0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37775495ad_0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37775495ad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137775495ad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6ac4ea5e7a_0_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6ac4ea5e7a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16ac4ea5e7a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75cecf34a2_0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75cecf34a2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175cecf34a2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75cecf34a2_0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75cecf34a2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175cecf34a2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75cecf34a2_0_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75cecf34a2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175cecf34a2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 name="Shape 15"/>
        <p:cNvGrpSpPr/>
        <p:nvPr/>
      </p:nvGrpSpPr>
      <p:grpSpPr>
        <a:xfrm>
          <a:off x="0" y="0"/>
          <a:ext cx="0" cy="0"/>
          <a:chOff x="0" y="0"/>
          <a:chExt cx="0" cy="0"/>
        </a:xfrm>
      </p:grpSpPr>
      <p:sp>
        <p:nvSpPr>
          <p:cNvPr id="16" name="Google Shape;1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8" name="Google Shape;18;p1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9" name="Google Shape;19;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1" name="Google Shape;31;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7" name="Google Shape;37;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1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9"/>
          <p:cNvSpPr/>
          <p:nvPr>
            <p:ph idx="2" type="pic"/>
          </p:nvPr>
        </p:nvSpPr>
        <p:spPr>
          <a:xfrm>
            <a:off x="1792288" y="612775"/>
            <a:ext cx="5486400" cy="4114800"/>
          </a:xfrm>
          <a:prstGeom prst="rect">
            <a:avLst/>
          </a:prstGeom>
          <a:noFill/>
          <a:ln>
            <a:noFill/>
          </a:ln>
        </p:spPr>
      </p:sp>
      <p:sp>
        <p:nvSpPr>
          <p:cNvPr id="68" name="Google Shape;68;p1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1" Type="http://schemas.openxmlformats.org/officeDocument/2006/relationships/hyperlink" Target="https://en.wikipedia.org/wiki/Artificial_intelligence" TargetMode="External"/><Relationship Id="rId10" Type="http://schemas.openxmlformats.org/officeDocument/2006/relationships/hyperlink" Target="https://en.wikipedia.org/wiki/Cognitive_science" TargetMode="External"/><Relationship Id="rId13" Type="http://schemas.openxmlformats.org/officeDocument/2006/relationships/hyperlink" Target="https://en.wikipedia.org/wiki/Information_retrieval" TargetMode="External"/><Relationship Id="rId12" Type="http://schemas.openxmlformats.org/officeDocument/2006/relationships/hyperlink" Target="https://en.wikipedia.org/wiki/Artificial_intelligence" TargetMode="External"/><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en.wikipedia.org/wiki/Library_(computer_science)" TargetMode="External"/><Relationship Id="rId4" Type="http://schemas.openxmlformats.org/officeDocument/2006/relationships/hyperlink" Target="https://en.wikipedia.org/wiki/Natural_language_processing" TargetMode="External"/><Relationship Id="rId9" Type="http://schemas.openxmlformats.org/officeDocument/2006/relationships/hyperlink" Target="https://en.wikipedia.org/wiki/Cognitive_science" TargetMode="External"/><Relationship Id="rId15" Type="http://schemas.openxmlformats.org/officeDocument/2006/relationships/hyperlink" Target="https://en.wikipedia.org/wiki/Machine_learning" TargetMode="External"/><Relationship Id="rId14" Type="http://schemas.openxmlformats.org/officeDocument/2006/relationships/hyperlink" Target="https://en.wikipedia.org/wiki/Information_retrieval" TargetMode="External"/><Relationship Id="rId16" Type="http://schemas.openxmlformats.org/officeDocument/2006/relationships/hyperlink" Target="https://en.wikipedia.org/wiki/Machine_learning" TargetMode="External"/><Relationship Id="rId5" Type="http://schemas.openxmlformats.org/officeDocument/2006/relationships/hyperlink" Target="https://en.wikipedia.org/wiki/Natural_Language_Processing" TargetMode="External"/><Relationship Id="rId6" Type="http://schemas.openxmlformats.org/officeDocument/2006/relationships/hyperlink" Target="https://en.wikipedia.org/wiki/Natural_Language_Processing" TargetMode="External"/><Relationship Id="rId7" Type="http://schemas.openxmlformats.org/officeDocument/2006/relationships/hyperlink" Target="https://en.wikipedia.org/wiki/Linguistics" TargetMode="External"/><Relationship Id="rId8" Type="http://schemas.openxmlformats.org/officeDocument/2006/relationships/hyperlink" Target="https://en.wikipedia.org/wiki/Linguistic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457200" y="1905000"/>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b="1" lang="en-US" sz="3200">
                <a:latin typeface="Times New Roman"/>
                <a:ea typeface="Times New Roman"/>
                <a:cs typeface="Times New Roman"/>
                <a:sym typeface="Times New Roman"/>
              </a:rPr>
              <a:t>5</a:t>
            </a:r>
            <a:r>
              <a:rPr b="1" baseline="30000" lang="en-US" sz="3200">
                <a:latin typeface="Times New Roman"/>
                <a:ea typeface="Times New Roman"/>
                <a:cs typeface="Times New Roman"/>
                <a:sym typeface="Times New Roman"/>
              </a:rPr>
              <a:t>th</a:t>
            </a:r>
            <a:r>
              <a:rPr b="1" lang="en-US" sz="3200">
                <a:latin typeface="Times New Roman"/>
                <a:ea typeface="Times New Roman"/>
                <a:cs typeface="Times New Roman"/>
                <a:sym typeface="Times New Roman"/>
              </a:rPr>
              <a:t> Semester Mini project: Review 2</a:t>
            </a:r>
            <a:br>
              <a:rPr b="1" lang="en-US" sz="3200">
                <a:latin typeface="Times New Roman"/>
                <a:ea typeface="Times New Roman"/>
                <a:cs typeface="Times New Roman"/>
                <a:sym typeface="Times New Roman"/>
              </a:rPr>
            </a:br>
            <a:r>
              <a:rPr b="1" lang="en-US" sz="4000">
                <a:latin typeface="Times New Roman"/>
                <a:ea typeface="Times New Roman"/>
                <a:cs typeface="Times New Roman"/>
                <a:sym typeface="Times New Roman"/>
              </a:rPr>
              <a:t>Twitter Sentiment Analysis</a:t>
            </a:r>
            <a:r>
              <a:rPr b="1" lang="en-US" sz="4000">
                <a:latin typeface="Times New Roman"/>
                <a:ea typeface="Times New Roman"/>
                <a:cs typeface="Times New Roman"/>
                <a:sym typeface="Times New Roman"/>
              </a:rPr>
              <a:t> </a:t>
            </a:r>
            <a:endParaRPr/>
          </a:p>
        </p:txBody>
      </p:sp>
      <p:sp>
        <p:nvSpPr>
          <p:cNvPr id="89" name="Google Shape;89;p1"/>
          <p:cNvSpPr txBox="1"/>
          <p:nvPr>
            <p:ph idx="1" type="body"/>
          </p:nvPr>
        </p:nvSpPr>
        <p:spPr>
          <a:xfrm>
            <a:off x="361335" y="3429001"/>
            <a:ext cx="4267200" cy="1905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00B050"/>
              </a:buClr>
              <a:buSzPts val="1750"/>
              <a:buNone/>
            </a:pPr>
            <a:r>
              <a:rPr lang="en-US" sz="2250">
                <a:solidFill>
                  <a:srgbClr val="00B050"/>
                </a:solidFill>
                <a:latin typeface="Times New Roman"/>
                <a:ea typeface="Times New Roman"/>
                <a:cs typeface="Times New Roman"/>
                <a:sym typeface="Times New Roman"/>
              </a:rPr>
              <a:t>Team Details</a:t>
            </a:r>
            <a:endParaRPr sz="1200"/>
          </a:p>
          <a:p>
            <a:pPr indent="0" lvl="0" marL="0" rtl="0" algn="l">
              <a:lnSpc>
                <a:spcPct val="90000"/>
              </a:lnSpc>
              <a:spcBef>
                <a:spcPts val="560"/>
              </a:spcBef>
              <a:spcAft>
                <a:spcPts val="0"/>
              </a:spcAft>
              <a:buClr>
                <a:schemeClr val="dk1"/>
              </a:buClr>
              <a:buSzPts val="1750"/>
              <a:buNone/>
            </a:pPr>
            <a:r>
              <a:rPr b="1" lang="en-US" sz="1950">
                <a:latin typeface="Times New Roman"/>
                <a:ea typeface="Times New Roman"/>
                <a:cs typeface="Times New Roman"/>
                <a:sym typeface="Times New Roman"/>
              </a:rPr>
              <a:t>1CR20IS084</a:t>
            </a:r>
            <a:r>
              <a:rPr b="1" lang="en-US" sz="1950">
                <a:solidFill>
                  <a:schemeClr val="dk1"/>
                </a:solidFill>
                <a:latin typeface="Times New Roman"/>
                <a:ea typeface="Times New Roman"/>
                <a:cs typeface="Times New Roman"/>
                <a:sym typeface="Times New Roman"/>
              </a:rPr>
              <a:t> : Krishna Kant Gupta</a:t>
            </a:r>
            <a:endParaRPr b="1" sz="900"/>
          </a:p>
          <a:p>
            <a:pPr indent="0" lvl="0" marL="0" rtl="0" algn="l">
              <a:lnSpc>
                <a:spcPct val="90000"/>
              </a:lnSpc>
              <a:spcBef>
                <a:spcPts val="560"/>
              </a:spcBef>
              <a:spcAft>
                <a:spcPts val="0"/>
              </a:spcAft>
              <a:buClr>
                <a:schemeClr val="dk1"/>
              </a:buClr>
              <a:buSzPts val="1750"/>
              <a:buNone/>
            </a:pPr>
            <a:r>
              <a:rPr b="1" lang="en-US" sz="1950">
                <a:latin typeface="Times New Roman"/>
                <a:ea typeface="Times New Roman"/>
                <a:cs typeface="Times New Roman"/>
                <a:sym typeface="Times New Roman"/>
              </a:rPr>
              <a:t>1CR20IS092</a:t>
            </a:r>
            <a:r>
              <a:rPr b="1" lang="en-US" sz="1950">
                <a:latin typeface="Times New Roman"/>
                <a:ea typeface="Times New Roman"/>
                <a:cs typeface="Times New Roman"/>
                <a:sym typeface="Times New Roman"/>
              </a:rPr>
              <a:t>: Manvanth B V</a:t>
            </a:r>
            <a:endParaRPr b="1" sz="900"/>
          </a:p>
          <a:p>
            <a:pPr indent="0" lvl="0" marL="0" rtl="0" algn="l">
              <a:lnSpc>
                <a:spcPct val="90000"/>
              </a:lnSpc>
              <a:spcBef>
                <a:spcPts val="560"/>
              </a:spcBef>
              <a:spcAft>
                <a:spcPts val="0"/>
              </a:spcAft>
              <a:buClr>
                <a:schemeClr val="dk1"/>
              </a:buClr>
              <a:buSzPts val="1750"/>
              <a:buNone/>
            </a:pPr>
            <a:r>
              <a:rPr b="1" lang="en-US" sz="1950">
                <a:latin typeface="Times New Roman"/>
                <a:ea typeface="Times New Roman"/>
                <a:cs typeface="Times New Roman"/>
                <a:sym typeface="Times New Roman"/>
              </a:rPr>
              <a:t>1CR20IS082</a:t>
            </a:r>
            <a:r>
              <a:rPr b="1" lang="en-US" sz="1950">
                <a:latin typeface="Times New Roman"/>
                <a:ea typeface="Times New Roman"/>
                <a:cs typeface="Times New Roman"/>
                <a:sym typeface="Times New Roman"/>
              </a:rPr>
              <a:t>: Kinshuk Kumar</a:t>
            </a:r>
            <a:endParaRPr b="1" sz="900"/>
          </a:p>
          <a:p>
            <a:pPr indent="0" lvl="0" marL="0" rtl="0" algn="l">
              <a:lnSpc>
                <a:spcPct val="90000"/>
              </a:lnSpc>
              <a:spcBef>
                <a:spcPts val="576"/>
              </a:spcBef>
              <a:spcAft>
                <a:spcPts val="0"/>
              </a:spcAft>
              <a:buClr>
                <a:schemeClr val="dk1"/>
              </a:buClr>
              <a:buSzPts val="1800"/>
              <a:buNone/>
            </a:pPr>
            <a:r>
              <a:t/>
            </a:r>
            <a:endParaRPr sz="2300">
              <a:latin typeface="Times New Roman"/>
              <a:ea typeface="Times New Roman"/>
              <a:cs typeface="Times New Roman"/>
              <a:sym typeface="Times New Roman"/>
            </a:endParaRPr>
          </a:p>
          <a:p>
            <a:pPr indent="0" lvl="0" marL="0" rtl="0" algn="l">
              <a:lnSpc>
                <a:spcPct val="90000"/>
              </a:lnSpc>
              <a:spcBef>
                <a:spcPts val="576"/>
              </a:spcBef>
              <a:spcAft>
                <a:spcPts val="0"/>
              </a:spcAft>
              <a:buClr>
                <a:schemeClr val="dk1"/>
              </a:buClr>
              <a:buSzPts val="1800"/>
              <a:buNone/>
            </a:pPr>
            <a:r>
              <a:t/>
            </a:r>
            <a:endParaRPr sz="1800">
              <a:latin typeface="Times New Roman"/>
              <a:ea typeface="Times New Roman"/>
              <a:cs typeface="Times New Roman"/>
              <a:sym typeface="Times New Roman"/>
            </a:endParaRPr>
          </a:p>
        </p:txBody>
      </p:sp>
      <p:sp>
        <p:nvSpPr>
          <p:cNvPr id="90" name="Google Shape;90;p1"/>
          <p:cNvSpPr txBox="1"/>
          <p:nvPr>
            <p:ph idx="2" type="body"/>
          </p:nvPr>
        </p:nvSpPr>
        <p:spPr>
          <a:xfrm>
            <a:off x="4572000" y="3429000"/>
            <a:ext cx="4267200" cy="2348100"/>
          </a:xfrm>
          <a:prstGeom prst="rect">
            <a:avLst/>
          </a:prstGeom>
          <a:noFill/>
          <a:ln>
            <a:noFill/>
          </a:ln>
        </p:spPr>
        <p:txBody>
          <a:bodyPr anchorCtr="0" anchor="t" bIns="45700" lIns="91425" spcFirstLastPara="1" rIns="91425" wrap="square" tIns="45700">
            <a:normAutofit fontScale="25000"/>
          </a:bodyPr>
          <a:lstStyle/>
          <a:p>
            <a:pPr indent="0" lvl="0" marL="0" rtl="0" algn="l">
              <a:spcBef>
                <a:spcPts val="0"/>
              </a:spcBef>
              <a:spcAft>
                <a:spcPts val="0"/>
              </a:spcAft>
              <a:buClr>
                <a:schemeClr val="dk1"/>
              </a:buClr>
              <a:buSzPct val="100000"/>
              <a:buNone/>
            </a:pPr>
            <a:r>
              <a:rPr lang="en-US" sz="3200">
                <a:latin typeface="Times New Roman"/>
                <a:ea typeface="Times New Roman"/>
                <a:cs typeface="Times New Roman"/>
                <a:sym typeface="Times New Roman"/>
              </a:rPr>
              <a:t>                                 </a:t>
            </a:r>
            <a:r>
              <a:rPr lang="en-US" sz="8277">
                <a:solidFill>
                  <a:srgbClr val="00B050"/>
                </a:solidFill>
                <a:latin typeface="Times New Roman"/>
                <a:ea typeface="Times New Roman"/>
                <a:cs typeface="Times New Roman"/>
                <a:sym typeface="Times New Roman"/>
              </a:rPr>
              <a:t>Under the Guidance of</a:t>
            </a:r>
            <a:endParaRPr sz="7877"/>
          </a:p>
          <a:p>
            <a:pPr indent="0" lvl="0" marL="0" rtl="0" algn="l">
              <a:spcBef>
                <a:spcPts val="640"/>
              </a:spcBef>
              <a:spcAft>
                <a:spcPts val="0"/>
              </a:spcAft>
              <a:buClr>
                <a:schemeClr val="dk1"/>
              </a:buClr>
              <a:buSzPct val="38657"/>
              <a:buNone/>
            </a:pPr>
            <a:r>
              <a:rPr lang="en-US" sz="8277">
                <a:latin typeface="Times New Roman"/>
                <a:ea typeface="Times New Roman"/>
                <a:cs typeface="Times New Roman"/>
                <a:sym typeface="Times New Roman"/>
              </a:rPr>
              <a:t>            </a:t>
            </a:r>
            <a:r>
              <a:rPr b="1" lang="en-US" sz="8177">
                <a:latin typeface="Times New Roman"/>
                <a:ea typeface="Times New Roman"/>
                <a:cs typeface="Times New Roman"/>
                <a:sym typeface="Times New Roman"/>
              </a:rPr>
              <a:t>Prof. P. Devisivasankari </a:t>
            </a:r>
            <a:endParaRPr b="1" sz="8177">
              <a:latin typeface="Times New Roman"/>
              <a:ea typeface="Times New Roman"/>
              <a:cs typeface="Times New Roman"/>
              <a:sym typeface="Times New Roman"/>
            </a:endParaRPr>
          </a:p>
          <a:p>
            <a:pPr indent="0" lvl="0" marL="0" rtl="0" algn="l">
              <a:spcBef>
                <a:spcPts val="640"/>
              </a:spcBef>
              <a:spcAft>
                <a:spcPts val="0"/>
              </a:spcAft>
              <a:buClr>
                <a:schemeClr val="dk1"/>
              </a:buClr>
              <a:buSzPct val="39130"/>
              <a:buNone/>
            </a:pPr>
            <a:r>
              <a:rPr b="1" lang="en-US" sz="8177">
                <a:latin typeface="Times New Roman"/>
                <a:ea typeface="Times New Roman"/>
                <a:cs typeface="Times New Roman"/>
                <a:sym typeface="Times New Roman"/>
              </a:rPr>
              <a:t>               Assistant Professor</a:t>
            </a:r>
            <a:endParaRPr b="1" sz="8177">
              <a:latin typeface="Times New Roman"/>
              <a:ea typeface="Times New Roman"/>
              <a:cs typeface="Times New Roman"/>
              <a:sym typeface="Times New Roman"/>
            </a:endParaRPr>
          </a:p>
          <a:p>
            <a:pPr indent="0" lvl="0" marL="0" rtl="0" algn="l">
              <a:spcBef>
                <a:spcPts val="640"/>
              </a:spcBef>
              <a:spcAft>
                <a:spcPts val="0"/>
              </a:spcAft>
              <a:buClr>
                <a:schemeClr val="dk1"/>
              </a:buClr>
              <a:buSzPct val="39130"/>
              <a:buNone/>
            </a:pPr>
            <a:r>
              <a:rPr b="1" lang="en-US" sz="8177">
                <a:latin typeface="Times New Roman"/>
                <a:ea typeface="Times New Roman"/>
                <a:cs typeface="Times New Roman"/>
                <a:sym typeface="Times New Roman"/>
              </a:rPr>
              <a:t> Information Science &amp;  Engineering</a:t>
            </a:r>
            <a:endParaRPr b="1" sz="8177">
              <a:latin typeface="Times New Roman"/>
              <a:ea typeface="Times New Roman"/>
              <a:cs typeface="Times New Roman"/>
              <a:sym typeface="Times New Roman"/>
            </a:endParaRPr>
          </a:p>
          <a:p>
            <a:pPr indent="0" lvl="0" marL="0" rtl="0" algn="l">
              <a:spcBef>
                <a:spcPts val="640"/>
              </a:spcBef>
              <a:spcAft>
                <a:spcPts val="0"/>
              </a:spcAft>
              <a:buClr>
                <a:schemeClr val="dk1"/>
              </a:buClr>
              <a:buSzPct val="100000"/>
              <a:buNone/>
            </a:pPr>
            <a:r>
              <a:rPr lang="en-US" sz="3200">
                <a:latin typeface="Times New Roman"/>
                <a:ea typeface="Times New Roman"/>
                <a:cs typeface="Times New Roman"/>
                <a:sym typeface="Times New Roman"/>
              </a:rPr>
              <a:t> </a:t>
            </a:r>
            <a:endParaRPr sz="42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13fc348016d_0_36"/>
          <p:cNvSpPr txBox="1"/>
          <p:nvPr>
            <p:ph type="title"/>
          </p:nvPr>
        </p:nvSpPr>
        <p:spPr>
          <a:xfrm>
            <a:off x="457200" y="274638"/>
            <a:ext cx="8229600" cy="1143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US" u="sng">
                <a:latin typeface="Times New Roman"/>
                <a:ea typeface="Times New Roman"/>
                <a:cs typeface="Times New Roman"/>
                <a:sym typeface="Times New Roman"/>
              </a:rPr>
              <a:t>Hardware/Software</a:t>
            </a:r>
            <a:endParaRPr b="1" u="sng">
              <a:latin typeface="Times New Roman"/>
              <a:ea typeface="Times New Roman"/>
              <a:cs typeface="Times New Roman"/>
              <a:sym typeface="Times New Roman"/>
            </a:endParaRPr>
          </a:p>
          <a:p>
            <a:pPr indent="0" lvl="0" marL="0" rtl="0" algn="ctr">
              <a:spcBef>
                <a:spcPts val="0"/>
              </a:spcBef>
              <a:spcAft>
                <a:spcPts val="0"/>
              </a:spcAft>
              <a:buNone/>
            </a:pPr>
            <a:r>
              <a:rPr b="1" lang="en-US" u="sng">
                <a:latin typeface="Times New Roman"/>
                <a:ea typeface="Times New Roman"/>
                <a:cs typeface="Times New Roman"/>
                <a:sym typeface="Times New Roman"/>
              </a:rPr>
              <a:t>Specification</a:t>
            </a:r>
            <a:endParaRPr b="1" u="sng">
              <a:latin typeface="Times New Roman"/>
              <a:ea typeface="Times New Roman"/>
              <a:cs typeface="Times New Roman"/>
              <a:sym typeface="Times New Roman"/>
            </a:endParaRPr>
          </a:p>
        </p:txBody>
      </p:sp>
      <p:sp>
        <p:nvSpPr>
          <p:cNvPr id="150" name="Google Shape;150;g13fc348016d_0_36"/>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Font typeface="Times New Roman"/>
              <a:buChar char="❏"/>
            </a:pPr>
            <a:r>
              <a:rPr lang="en-US">
                <a:latin typeface="Times New Roman"/>
                <a:ea typeface="Times New Roman"/>
                <a:cs typeface="Times New Roman"/>
                <a:sym typeface="Times New Roman"/>
              </a:rPr>
              <a:t>Hardware Specification: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Core I3 10th Generation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64-bit operating system, x64-based processor</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Installed RAM: 8 GB</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Version:21H1</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3fc348016d_0_59"/>
          <p:cNvSpPr txBox="1"/>
          <p:nvPr/>
        </p:nvSpPr>
        <p:spPr>
          <a:xfrm>
            <a:off x="572250" y="395050"/>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2800"/>
              <a:buFont typeface="Arial"/>
              <a:buNone/>
            </a:pPr>
            <a:r>
              <a:rPr b="1" lang="en-US" sz="2800" u="sng">
                <a:solidFill>
                  <a:schemeClr val="dk1"/>
                </a:solidFill>
              </a:rPr>
              <a:t>Software Specification &amp;</a:t>
            </a:r>
            <a:endParaRPr b="1" sz="2800" u="sng">
              <a:solidFill>
                <a:schemeClr val="dk1"/>
              </a:solidFill>
            </a:endParaRPr>
          </a:p>
          <a:p>
            <a:pPr indent="0" lvl="0" marL="0" marR="0" rtl="0" algn="ctr">
              <a:spcBef>
                <a:spcPts val="0"/>
              </a:spcBef>
              <a:spcAft>
                <a:spcPts val="0"/>
              </a:spcAft>
              <a:buClr>
                <a:schemeClr val="dk1"/>
              </a:buClr>
              <a:buSzPts val="2800"/>
              <a:buFont typeface="Arial"/>
              <a:buNone/>
            </a:pPr>
            <a:r>
              <a:rPr b="1" lang="en-US" sz="2800" u="sng">
                <a:solidFill>
                  <a:schemeClr val="dk1"/>
                </a:solidFill>
                <a:latin typeface="Arial"/>
                <a:ea typeface="Arial"/>
                <a:cs typeface="Arial"/>
                <a:sym typeface="Arial"/>
              </a:rPr>
              <a:t>Implementation Details</a:t>
            </a:r>
            <a:endParaRPr b="1" sz="2800" u="sng">
              <a:solidFill>
                <a:schemeClr val="dk1"/>
              </a:solidFill>
              <a:latin typeface="Arial"/>
              <a:ea typeface="Arial"/>
              <a:cs typeface="Arial"/>
              <a:sym typeface="Arial"/>
            </a:endParaRPr>
          </a:p>
        </p:txBody>
      </p:sp>
      <p:sp>
        <p:nvSpPr>
          <p:cNvPr id="156" name="Google Shape;156;g13fc348016d_0_59"/>
          <p:cNvSpPr txBox="1"/>
          <p:nvPr>
            <p:ph idx="1" type="body"/>
          </p:nvPr>
        </p:nvSpPr>
        <p:spPr>
          <a:xfrm>
            <a:off x="457200" y="1538050"/>
            <a:ext cx="8229600" cy="4796400"/>
          </a:xfrm>
          <a:prstGeom prst="rect">
            <a:avLst/>
          </a:prstGeom>
          <a:noFill/>
          <a:ln>
            <a:noFill/>
          </a:ln>
        </p:spPr>
        <p:txBody>
          <a:bodyPr anchorCtr="0" anchor="t" bIns="45700" lIns="91425" spcFirstLastPara="1" rIns="91425" wrap="square" tIns="45700">
            <a:normAutofit fontScale="70000" lnSpcReduction="10000"/>
          </a:bodyPr>
          <a:lstStyle/>
          <a:p>
            <a:pPr indent="-446405" lvl="0" marL="457200" rtl="0" algn="l">
              <a:spcBef>
                <a:spcPts val="640"/>
              </a:spcBef>
              <a:spcAft>
                <a:spcPts val="0"/>
              </a:spcAft>
              <a:buSzPct val="100000"/>
              <a:buFont typeface="Times New Roman"/>
              <a:buChar char="➢"/>
            </a:pPr>
            <a:r>
              <a:rPr lang="en-US" sz="4900">
                <a:latin typeface="Times New Roman"/>
                <a:ea typeface="Times New Roman"/>
                <a:cs typeface="Times New Roman"/>
                <a:sym typeface="Times New Roman"/>
              </a:rPr>
              <a:t>Language- Python</a:t>
            </a:r>
            <a:endParaRPr sz="4900">
              <a:latin typeface="Times New Roman"/>
              <a:ea typeface="Times New Roman"/>
              <a:cs typeface="Times New Roman"/>
              <a:sym typeface="Times New Roman"/>
            </a:endParaRPr>
          </a:p>
          <a:p>
            <a:pPr indent="0" lvl="0" marL="457200" rtl="0" algn="l">
              <a:spcBef>
                <a:spcPts val="640"/>
              </a:spcBef>
              <a:spcAft>
                <a:spcPts val="0"/>
              </a:spcAft>
              <a:buNone/>
            </a:pPr>
            <a:r>
              <a:t/>
            </a:r>
            <a:endParaRPr sz="4900">
              <a:latin typeface="Times New Roman"/>
              <a:ea typeface="Times New Roman"/>
              <a:cs typeface="Times New Roman"/>
              <a:sym typeface="Times New Roman"/>
            </a:endParaRPr>
          </a:p>
          <a:p>
            <a:pPr indent="-446405" lvl="0" marL="457200" rtl="0" algn="l">
              <a:spcBef>
                <a:spcPts val="640"/>
              </a:spcBef>
              <a:spcAft>
                <a:spcPts val="0"/>
              </a:spcAft>
              <a:buSzPct val="100000"/>
              <a:buFont typeface="Times New Roman"/>
              <a:buChar char="➢"/>
            </a:pPr>
            <a:r>
              <a:rPr lang="en-US" sz="4900">
                <a:latin typeface="Times New Roman"/>
                <a:ea typeface="Times New Roman"/>
                <a:cs typeface="Times New Roman"/>
                <a:sym typeface="Times New Roman"/>
              </a:rPr>
              <a:t>I.D.E.- Jupyter Notebook</a:t>
            </a:r>
            <a:endParaRPr sz="4900">
              <a:latin typeface="Times New Roman"/>
              <a:ea typeface="Times New Roman"/>
              <a:cs typeface="Times New Roman"/>
              <a:sym typeface="Times New Roman"/>
            </a:endParaRPr>
          </a:p>
          <a:p>
            <a:pPr indent="0" lvl="0" marL="914400" rtl="0" algn="l">
              <a:spcBef>
                <a:spcPts val="640"/>
              </a:spcBef>
              <a:spcAft>
                <a:spcPts val="0"/>
              </a:spcAft>
              <a:buNone/>
            </a:pPr>
            <a:r>
              <a:t/>
            </a:r>
            <a:endParaRPr sz="4900">
              <a:latin typeface="Times New Roman"/>
              <a:ea typeface="Times New Roman"/>
              <a:cs typeface="Times New Roman"/>
              <a:sym typeface="Times New Roman"/>
            </a:endParaRPr>
          </a:p>
          <a:p>
            <a:pPr indent="-446405" lvl="0" marL="457200" rtl="0" algn="l">
              <a:spcBef>
                <a:spcPts val="640"/>
              </a:spcBef>
              <a:spcAft>
                <a:spcPts val="0"/>
              </a:spcAft>
              <a:buSzPct val="100000"/>
              <a:buFont typeface="Times New Roman"/>
              <a:buChar char="➢"/>
            </a:pPr>
            <a:r>
              <a:rPr lang="en-US" sz="4900">
                <a:latin typeface="Times New Roman"/>
                <a:ea typeface="Times New Roman"/>
                <a:cs typeface="Times New Roman"/>
                <a:sym typeface="Times New Roman"/>
              </a:rPr>
              <a:t>Libraries- Numpy,pandas,matplotlib,re,seaborn,nltk</a:t>
            </a:r>
            <a:endParaRPr sz="4900">
              <a:latin typeface="Times New Roman"/>
              <a:ea typeface="Times New Roman"/>
              <a:cs typeface="Times New Roman"/>
              <a:sym typeface="Times New Roman"/>
            </a:endParaRPr>
          </a:p>
          <a:p>
            <a:pPr indent="0" lvl="0" marL="0" rtl="0" algn="l">
              <a:spcBef>
                <a:spcPts val="640"/>
              </a:spcBef>
              <a:spcAft>
                <a:spcPts val="0"/>
              </a:spcAft>
              <a:buNone/>
            </a:pPr>
            <a:r>
              <a:t/>
            </a:r>
            <a:endParaRPr sz="4900">
              <a:latin typeface="Times New Roman"/>
              <a:ea typeface="Times New Roman"/>
              <a:cs typeface="Times New Roman"/>
              <a:sym typeface="Times New Roman"/>
            </a:endParaRPr>
          </a:p>
          <a:p>
            <a:pPr indent="0" lvl="0" marL="914400" rtl="0" algn="l">
              <a:spcBef>
                <a:spcPts val="640"/>
              </a:spcBef>
              <a:spcAft>
                <a:spcPts val="0"/>
              </a:spcAft>
              <a:buNone/>
            </a:pPr>
            <a:r>
              <a:t/>
            </a:r>
            <a:endParaRPr sz="4900">
              <a:latin typeface="Times New Roman"/>
              <a:ea typeface="Times New Roman"/>
              <a:cs typeface="Times New Roman"/>
              <a:sym typeface="Times New Roman"/>
            </a:endParaRPr>
          </a:p>
          <a:p>
            <a:pPr indent="0" lvl="0" marL="457200" rtl="0" algn="l">
              <a:spcBef>
                <a:spcPts val="640"/>
              </a:spcBef>
              <a:spcAft>
                <a:spcPts val="0"/>
              </a:spcAft>
              <a:buNone/>
            </a:pPr>
            <a:r>
              <a:t/>
            </a:r>
            <a:endParaRPr b="1">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775187938f_0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4300">
                <a:latin typeface="Times New Roman"/>
                <a:ea typeface="Times New Roman"/>
                <a:cs typeface="Times New Roman"/>
                <a:sym typeface="Times New Roman"/>
              </a:rPr>
              <a:t>Motivation</a:t>
            </a:r>
            <a:endParaRPr b="1" sz="4300">
              <a:latin typeface="Times New Roman"/>
              <a:ea typeface="Times New Roman"/>
              <a:cs typeface="Times New Roman"/>
              <a:sym typeface="Times New Roman"/>
            </a:endParaRPr>
          </a:p>
        </p:txBody>
      </p:sp>
      <p:sp>
        <p:nvSpPr>
          <p:cNvPr id="163" name="Google Shape;163;g1775187938f_0_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77500" lnSpcReduction="10000"/>
          </a:bodyPr>
          <a:lstStyle/>
          <a:p>
            <a:pPr indent="-317182" lvl="0" marL="457200" rtl="0" algn="l">
              <a:spcBef>
                <a:spcPts val="360"/>
              </a:spcBef>
              <a:spcAft>
                <a:spcPts val="0"/>
              </a:spcAft>
              <a:buSzPct val="56250"/>
              <a:buFont typeface="Times New Roman"/>
              <a:buChar char="❖"/>
            </a:pPr>
            <a:r>
              <a:rPr lang="en-US">
                <a:latin typeface="Times New Roman"/>
                <a:ea typeface="Times New Roman"/>
                <a:cs typeface="Times New Roman"/>
                <a:sym typeface="Times New Roman"/>
              </a:rPr>
              <a:t>We have chosen to work with twitter since it is a better approximation of public sentiment as compared to conventional internet articles and website blogs</a:t>
            </a:r>
            <a:endParaRPr>
              <a:latin typeface="Times New Roman"/>
              <a:ea typeface="Times New Roman"/>
              <a:cs typeface="Times New Roman"/>
              <a:sym typeface="Times New Roman"/>
            </a:endParaRPr>
          </a:p>
          <a:p>
            <a:pPr indent="0" lvl="0" marL="457200" rtl="0" algn="l">
              <a:spcBef>
                <a:spcPts val="360"/>
              </a:spcBef>
              <a:spcAft>
                <a:spcPts val="0"/>
              </a:spcAft>
              <a:buNone/>
            </a:pPr>
            <a:r>
              <a:t/>
            </a:r>
            <a:endParaRPr>
              <a:latin typeface="Times New Roman"/>
              <a:ea typeface="Times New Roman"/>
              <a:cs typeface="Times New Roman"/>
              <a:sym typeface="Times New Roman"/>
            </a:endParaRPr>
          </a:p>
          <a:p>
            <a:pPr indent="-317182" lvl="0" marL="457200" rtl="0" algn="l">
              <a:spcBef>
                <a:spcPts val="360"/>
              </a:spcBef>
              <a:spcAft>
                <a:spcPts val="0"/>
              </a:spcAft>
              <a:buSzPct val="56250"/>
              <a:buFont typeface="Times New Roman"/>
              <a:buChar char="❖"/>
            </a:pPr>
            <a:r>
              <a:rPr lang="en-US">
                <a:latin typeface="Times New Roman"/>
                <a:ea typeface="Times New Roman"/>
                <a:cs typeface="Times New Roman"/>
                <a:sym typeface="Times New Roman"/>
              </a:rPr>
              <a:t>The response of twitter is more prompt and also more general</a:t>
            </a:r>
            <a:endParaRPr>
              <a:latin typeface="Times New Roman"/>
              <a:ea typeface="Times New Roman"/>
              <a:cs typeface="Times New Roman"/>
              <a:sym typeface="Times New Roman"/>
            </a:endParaRPr>
          </a:p>
          <a:p>
            <a:pPr indent="0" lvl="0" marL="457200" rtl="0" algn="l">
              <a:spcBef>
                <a:spcPts val="360"/>
              </a:spcBef>
              <a:spcAft>
                <a:spcPts val="0"/>
              </a:spcAft>
              <a:buNone/>
            </a:pPr>
            <a:r>
              <a:t/>
            </a:r>
            <a:endParaRPr>
              <a:latin typeface="Times New Roman"/>
              <a:ea typeface="Times New Roman"/>
              <a:cs typeface="Times New Roman"/>
              <a:sym typeface="Times New Roman"/>
            </a:endParaRPr>
          </a:p>
          <a:p>
            <a:pPr indent="-317182" lvl="0" marL="457200" rtl="0" algn="l">
              <a:spcBef>
                <a:spcPts val="360"/>
              </a:spcBef>
              <a:spcAft>
                <a:spcPts val="0"/>
              </a:spcAft>
              <a:buSzPct val="56250"/>
              <a:buFont typeface="Times New Roman"/>
              <a:buChar char="❖"/>
            </a:pPr>
            <a:r>
              <a:rPr lang="en-US">
                <a:latin typeface="Times New Roman"/>
                <a:ea typeface="Times New Roman"/>
                <a:cs typeface="Times New Roman"/>
                <a:sym typeface="Times New Roman"/>
              </a:rPr>
              <a:t>Twitter under the power of some individuals has the ability to change the macro-scale socioeconomic phenomena. Eg: A tweet from Elon Musk can drastically change the stock market rate of a </a:t>
            </a:r>
            <a:r>
              <a:rPr lang="en-US">
                <a:latin typeface="Times New Roman"/>
                <a:ea typeface="Times New Roman"/>
                <a:cs typeface="Times New Roman"/>
                <a:sym typeface="Times New Roman"/>
              </a:rPr>
              <a:t>particular</a:t>
            </a:r>
            <a:r>
              <a:rPr lang="en-US">
                <a:latin typeface="Times New Roman"/>
                <a:ea typeface="Times New Roman"/>
                <a:cs typeface="Times New Roman"/>
                <a:sym typeface="Times New Roman"/>
              </a:rPr>
              <a:t> firm so his freedom to tweet is monitored by a government organisation in US.</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775187938f_0_6"/>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Proposed Methodology</a:t>
            </a:r>
            <a:endParaRPr b="1">
              <a:latin typeface="Times New Roman"/>
              <a:ea typeface="Times New Roman"/>
              <a:cs typeface="Times New Roman"/>
              <a:sym typeface="Times New Roman"/>
            </a:endParaRPr>
          </a:p>
        </p:txBody>
      </p:sp>
      <p:pic>
        <p:nvPicPr>
          <p:cNvPr id="170" name="Google Shape;170;g1775187938f_0_6"/>
          <p:cNvPicPr preferRelativeResize="0"/>
          <p:nvPr/>
        </p:nvPicPr>
        <p:blipFill>
          <a:blip r:embed="rId3">
            <a:alphaModFix/>
          </a:blip>
          <a:stretch>
            <a:fillRect/>
          </a:stretch>
        </p:blipFill>
        <p:spPr>
          <a:xfrm>
            <a:off x="457200" y="1809175"/>
            <a:ext cx="8229600" cy="4317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775187938f_0_21"/>
          <p:cNvSpPr txBox="1"/>
          <p:nvPr>
            <p:ph type="title"/>
          </p:nvPr>
        </p:nvSpPr>
        <p:spPr>
          <a:xfrm>
            <a:off x="457200" y="168300"/>
            <a:ext cx="8229600" cy="1249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Data Pre-processing</a:t>
            </a:r>
            <a:endParaRPr b="1">
              <a:latin typeface="Times New Roman"/>
              <a:ea typeface="Times New Roman"/>
              <a:cs typeface="Times New Roman"/>
              <a:sym typeface="Times New Roman"/>
            </a:endParaRPr>
          </a:p>
        </p:txBody>
      </p:sp>
      <p:sp>
        <p:nvSpPr>
          <p:cNvPr id="177" name="Google Shape;177;g1775187938f_0_21"/>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Pre- processing of tweets include:</a:t>
            </a:r>
            <a:endParaRPr>
              <a:latin typeface="Times New Roman"/>
              <a:ea typeface="Times New Roman"/>
              <a:cs typeface="Times New Roman"/>
              <a:sym typeface="Times New Roman"/>
            </a:endParaRPr>
          </a:p>
          <a:p>
            <a:pPr indent="-342900" lvl="0" marL="457200" rtl="0" algn="l">
              <a:spcBef>
                <a:spcPts val="360"/>
              </a:spcBef>
              <a:spcAft>
                <a:spcPts val="0"/>
              </a:spcAft>
              <a:buSzPts val="1800"/>
              <a:buFont typeface="Times New Roman"/>
              <a:buChar char="●"/>
            </a:pPr>
            <a:r>
              <a:rPr lang="en-US">
                <a:latin typeface="Times New Roman"/>
                <a:ea typeface="Times New Roman"/>
                <a:cs typeface="Times New Roman"/>
                <a:sym typeface="Times New Roman"/>
              </a:rPr>
              <a:t>Removing punctuations, hyperlinks and hashtags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Tokenization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Converting words to lower cases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Removing stop words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Lemmatization/stemming:Transforming a word to its root word</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b5e6bdf859_0_7"/>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NLTK</a:t>
            </a:r>
            <a:endParaRPr b="1">
              <a:latin typeface="Times New Roman"/>
              <a:ea typeface="Times New Roman"/>
              <a:cs typeface="Times New Roman"/>
              <a:sym typeface="Times New Roman"/>
            </a:endParaRPr>
          </a:p>
        </p:txBody>
      </p:sp>
      <p:sp>
        <p:nvSpPr>
          <p:cNvPr id="184" name="Google Shape;184;g1b5e6bdf859_0_7"/>
          <p:cNvSpPr txBox="1"/>
          <p:nvPr>
            <p:ph idx="1" type="body"/>
          </p:nvPr>
        </p:nvSpPr>
        <p:spPr>
          <a:xfrm>
            <a:off x="457200" y="1600200"/>
            <a:ext cx="8229600" cy="4526100"/>
          </a:xfrm>
          <a:prstGeom prst="rect">
            <a:avLst/>
          </a:prstGeom>
        </p:spPr>
        <p:txBody>
          <a:bodyPr anchorCtr="0" anchor="t" bIns="45700" lIns="91425" spcFirstLastPara="1" rIns="91425" wrap="square" tIns="45700">
            <a:normAutofit lnSpcReduction="20000"/>
          </a:bodyPr>
          <a:lstStyle/>
          <a:p>
            <a:pPr indent="-342900" lvl="0" marL="457200" rtl="0" algn="l">
              <a:spcBef>
                <a:spcPts val="360"/>
              </a:spcBef>
              <a:spcAft>
                <a:spcPts val="0"/>
              </a:spcAft>
              <a:buSzPts val="1800"/>
              <a:buFont typeface="Times New Roman"/>
              <a:buChar char="❏"/>
            </a:pPr>
            <a:r>
              <a:rPr lang="en-US">
                <a:latin typeface="Times New Roman"/>
                <a:ea typeface="Times New Roman"/>
                <a:cs typeface="Times New Roman"/>
                <a:sym typeface="Times New Roman"/>
              </a:rPr>
              <a:t>Natural Language Toolkit (</a:t>
            </a:r>
            <a:r>
              <a:rPr lang="en-US">
                <a:latin typeface="Times New Roman"/>
                <a:ea typeface="Times New Roman"/>
                <a:cs typeface="Times New Roman"/>
                <a:sym typeface="Times New Roman"/>
              </a:rPr>
              <a:t>or NLTK) </a:t>
            </a:r>
            <a:r>
              <a:rPr lang="en-US" sz="2900">
                <a:latin typeface="Times New Roman"/>
                <a:ea typeface="Times New Roman"/>
                <a:cs typeface="Times New Roman"/>
                <a:sym typeface="Times New Roman"/>
              </a:rPr>
              <a:t>is </a:t>
            </a:r>
            <a:r>
              <a:rPr lang="en-US" sz="2900">
                <a:latin typeface="Times New Roman"/>
                <a:ea typeface="Times New Roman"/>
                <a:cs typeface="Times New Roman"/>
                <a:sym typeface="Times New Roman"/>
              </a:rPr>
              <a:t>a suite of</a:t>
            </a:r>
            <a:r>
              <a:rPr lang="en-US" sz="2900">
                <a:uFill>
                  <a:noFill/>
                </a:uFill>
                <a:latin typeface="Times New Roman"/>
                <a:ea typeface="Times New Roman"/>
                <a:cs typeface="Times New Roman"/>
                <a:sym typeface="Times New Roman"/>
                <a:hlinkClick r:id="rId3"/>
              </a:rPr>
              <a:t> </a:t>
            </a:r>
            <a:r>
              <a:rPr lang="en-US" sz="2900">
                <a:latin typeface="Times New Roman"/>
                <a:ea typeface="Times New Roman"/>
                <a:cs typeface="Times New Roman"/>
                <a:sym typeface="Times New Roman"/>
              </a:rPr>
              <a:t>libraries and programs for symbolic and statistical</a:t>
            </a:r>
            <a:r>
              <a:rPr lang="en-US" sz="2900">
                <a:uFill>
                  <a:noFill/>
                </a:uFill>
                <a:latin typeface="Times New Roman"/>
                <a:ea typeface="Times New Roman"/>
                <a:cs typeface="Times New Roman"/>
                <a:sym typeface="Times New Roman"/>
                <a:hlinkClick r:id="rId4"/>
              </a:rPr>
              <a:t> </a:t>
            </a:r>
            <a:r>
              <a:rPr lang="en-US" sz="2900">
                <a:latin typeface="Times New Roman"/>
                <a:ea typeface="Times New Roman"/>
                <a:cs typeface="Times New Roman"/>
                <a:sym typeface="Times New Roman"/>
              </a:rPr>
              <a:t>natural language processing (NLP) for English written in the Python Programming language.</a:t>
            </a:r>
            <a:endParaRPr sz="2900">
              <a:latin typeface="Times New Roman"/>
              <a:ea typeface="Times New Roman"/>
              <a:cs typeface="Times New Roman"/>
              <a:sym typeface="Times New Roman"/>
            </a:endParaRPr>
          </a:p>
          <a:p>
            <a:pPr indent="0" lvl="0" marL="0" rtl="0" algn="l">
              <a:spcBef>
                <a:spcPts val="360"/>
              </a:spcBef>
              <a:spcAft>
                <a:spcPts val="0"/>
              </a:spcAft>
              <a:buNone/>
            </a:pPr>
            <a:r>
              <a:t/>
            </a:r>
            <a:endParaRPr sz="2900">
              <a:latin typeface="Times New Roman"/>
              <a:ea typeface="Times New Roman"/>
              <a:cs typeface="Times New Roman"/>
              <a:sym typeface="Times New Roman"/>
            </a:endParaRPr>
          </a:p>
          <a:p>
            <a:pPr indent="-412750" lvl="0" marL="457200" rtl="0" algn="l">
              <a:spcBef>
                <a:spcPts val="360"/>
              </a:spcBef>
              <a:spcAft>
                <a:spcPts val="0"/>
              </a:spcAft>
              <a:buSzPts val="2900"/>
              <a:buFont typeface="Times New Roman"/>
              <a:buChar char="❏"/>
            </a:pPr>
            <a:r>
              <a:rPr lang="en-US" sz="2900">
                <a:latin typeface="Times New Roman"/>
                <a:ea typeface="Times New Roman"/>
                <a:cs typeface="Times New Roman"/>
                <a:sym typeface="Times New Roman"/>
              </a:rPr>
              <a:t>NLTK is intended to support research and teaching in</a:t>
            </a:r>
            <a:r>
              <a:rPr lang="en-US" sz="2900">
                <a:uFill>
                  <a:noFill/>
                </a:uFill>
                <a:latin typeface="Times New Roman"/>
                <a:ea typeface="Times New Roman"/>
                <a:cs typeface="Times New Roman"/>
                <a:sym typeface="Times New Roman"/>
                <a:hlinkClick r:id="rId5"/>
              </a:rPr>
              <a:t> </a:t>
            </a:r>
            <a:r>
              <a:rPr lang="en-US" sz="2900" u="sng">
                <a:solidFill>
                  <a:schemeClr val="hlink"/>
                </a:solidFill>
                <a:latin typeface="Times New Roman"/>
                <a:ea typeface="Times New Roman"/>
                <a:cs typeface="Times New Roman"/>
                <a:sym typeface="Times New Roman"/>
                <a:hlinkClick r:id="rId6"/>
              </a:rPr>
              <a:t>NLP</a:t>
            </a:r>
            <a:r>
              <a:rPr lang="en-US" sz="2900">
                <a:latin typeface="Times New Roman"/>
                <a:ea typeface="Times New Roman"/>
                <a:cs typeface="Times New Roman"/>
                <a:sym typeface="Times New Roman"/>
              </a:rPr>
              <a:t> or closely related areas, including empirical</a:t>
            </a:r>
            <a:r>
              <a:rPr lang="en-US" sz="2900">
                <a:uFill>
                  <a:noFill/>
                </a:uFill>
                <a:latin typeface="Times New Roman"/>
                <a:ea typeface="Times New Roman"/>
                <a:cs typeface="Times New Roman"/>
                <a:sym typeface="Times New Roman"/>
                <a:hlinkClick r:id="rId7"/>
              </a:rPr>
              <a:t> </a:t>
            </a:r>
            <a:r>
              <a:rPr lang="en-US" sz="2900" u="sng">
                <a:solidFill>
                  <a:schemeClr val="hlink"/>
                </a:solidFill>
                <a:latin typeface="Times New Roman"/>
                <a:ea typeface="Times New Roman"/>
                <a:cs typeface="Times New Roman"/>
                <a:sym typeface="Times New Roman"/>
                <a:hlinkClick r:id="rId8"/>
              </a:rPr>
              <a:t>linguistics</a:t>
            </a:r>
            <a:r>
              <a:rPr lang="en-US" sz="2900">
                <a:latin typeface="Times New Roman"/>
                <a:ea typeface="Times New Roman"/>
                <a:cs typeface="Times New Roman"/>
                <a:sym typeface="Times New Roman"/>
              </a:rPr>
              <a:t>,</a:t>
            </a:r>
            <a:r>
              <a:rPr lang="en-US" sz="2900">
                <a:uFill>
                  <a:noFill/>
                </a:uFill>
                <a:latin typeface="Times New Roman"/>
                <a:ea typeface="Times New Roman"/>
                <a:cs typeface="Times New Roman"/>
                <a:sym typeface="Times New Roman"/>
                <a:hlinkClick r:id="rId9"/>
              </a:rPr>
              <a:t> </a:t>
            </a:r>
            <a:r>
              <a:rPr lang="en-US" sz="2900" u="sng">
                <a:solidFill>
                  <a:schemeClr val="hlink"/>
                </a:solidFill>
                <a:latin typeface="Times New Roman"/>
                <a:ea typeface="Times New Roman"/>
                <a:cs typeface="Times New Roman"/>
                <a:sym typeface="Times New Roman"/>
                <a:hlinkClick r:id="rId10"/>
              </a:rPr>
              <a:t>cognitive science</a:t>
            </a:r>
            <a:r>
              <a:rPr lang="en-US" sz="2900">
                <a:latin typeface="Times New Roman"/>
                <a:ea typeface="Times New Roman"/>
                <a:cs typeface="Times New Roman"/>
                <a:sym typeface="Times New Roman"/>
              </a:rPr>
              <a:t>,</a:t>
            </a:r>
            <a:r>
              <a:rPr lang="en-US" sz="2900">
                <a:uFill>
                  <a:noFill/>
                </a:uFill>
                <a:latin typeface="Times New Roman"/>
                <a:ea typeface="Times New Roman"/>
                <a:cs typeface="Times New Roman"/>
                <a:sym typeface="Times New Roman"/>
                <a:hlinkClick r:id="rId11"/>
              </a:rPr>
              <a:t> </a:t>
            </a:r>
            <a:r>
              <a:rPr lang="en-US" sz="2900" u="sng">
                <a:solidFill>
                  <a:schemeClr val="hlink"/>
                </a:solidFill>
                <a:latin typeface="Times New Roman"/>
                <a:ea typeface="Times New Roman"/>
                <a:cs typeface="Times New Roman"/>
                <a:sym typeface="Times New Roman"/>
                <a:hlinkClick r:id="rId12"/>
              </a:rPr>
              <a:t>artificial intelligence</a:t>
            </a:r>
            <a:r>
              <a:rPr lang="en-US" sz="2900">
                <a:latin typeface="Times New Roman"/>
                <a:ea typeface="Times New Roman"/>
                <a:cs typeface="Times New Roman"/>
                <a:sym typeface="Times New Roman"/>
              </a:rPr>
              <a:t>,</a:t>
            </a:r>
            <a:r>
              <a:rPr lang="en-US" sz="2900">
                <a:uFill>
                  <a:noFill/>
                </a:uFill>
                <a:latin typeface="Times New Roman"/>
                <a:ea typeface="Times New Roman"/>
                <a:cs typeface="Times New Roman"/>
                <a:sym typeface="Times New Roman"/>
                <a:hlinkClick r:id="rId13"/>
              </a:rPr>
              <a:t> </a:t>
            </a:r>
            <a:r>
              <a:rPr lang="en-US" sz="2900" u="sng">
                <a:solidFill>
                  <a:schemeClr val="hlink"/>
                </a:solidFill>
                <a:latin typeface="Times New Roman"/>
                <a:ea typeface="Times New Roman"/>
                <a:cs typeface="Times New Roman"/>
                <a:sym typeface="Times New Roman"/>
                <a:hlinkClick r:id="rId14"/>
              </a:rPr>
              <a:t>information retrieval</a:t>
            </a:r>
            <a:r>
              <a:rPr lang="en-US" sz="2900">
                <a:latin typeface="Times New Roman"/>
                <a:ea typeface="Times New Roman"/>
                <a:cs typeface="Times New Roman"/>
                <a:sym typeface="Times New Roman"/>
              </a:rPr>
              <a:t>, and</a:t>
            </a:r>
            <a:r>
              <a:rPr lang="en-US" sz="2900">
                <a:uFill>
                  <a:noFill/>
                </a:uFill>
                <a:latin typeface="Times New Roman"/>
                <a:ea typeface="Times New Roman"/>
                <a:cs typeface="Times New Roman"/>
                <a:sym typeface="Times New Roman"/>
                <a:hlinkClick r:id="rId15"/>
              </a:rPr>
              <a:t> </a:t>
            </a:r>
            <a:r>
              <a:rPr lang="en-US" sz="2900" u="sng">
                <a:solidFill>
                  <a:schemeClr val="hlink"/>
                </a:solidFill>
                <a:latin typeface="Times New Roman"/>
                <a:ea typeface="Times New Roman"/>
                <a:cs typeface="Times New Roman"/>
                <a:sym typeface="Times New Roman"/>
                <a:hlinkClick r:id="rId16"/>
              </a:rPr>
              <a:t>machine learning</a:t>
            </a:r>
            <a:r>
              <a:rPr lang="en-US" sz="2900">
                <a:latin typeface="Times New Roman"/>
                <a:ea typeface="Times New Roman"/>
                <a:cs typeface="Times New Roman"/>
                <a:sym typeface="Times New Roman"/>
              </a:rPr>
              <a:t>.</a:t>
            </a:r>
            <a:endParaRPr sz="29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b5e6bdf859_0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latin typeface="Times New Roman"/>
                <a:ea typeface="Times New Roman"/>
                <a:cs typeface="Times New Roman"/>
                <a:sym typeface="Times New Roman"/>
              </a:rPr>
              <a:t>Vader_lexicon</a:t>
            </a:r>
            <a:endParaRPr>
              <a:latin typeface="Times New Roman"/>
              <a:ea typeface="Times New Roman"/>
              <a:cs typeface="Times New Roman"/>
              <a:sym typeface="Times New Roman"/>
            </a:endParaRPr>
          </a:p>
        </p:txBody>
      </p:sp>
      <p:sp>
        <p:nvSpPr>
          <p:cNvPr id="191" name="Google Shape;191;g1b5e6bdf859_0_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77500" lnSpcReduction="20000"/>
          </a:bodyPr>
          <a:lstStyle/>
          <a:p>
            <a:pPr indent="-328761" lvl="0" marL="457200" rtl="0" algn="l">
              <a:spcBef>
                <a:spcPts val="360"/>
              </a:spcBef>
              <a:spcAft>
                <a:spcPts val="0"/>
              </a:spcAft>
              <a:buSzPct val="59246"/>
              <a:buFont typeface="Times New Roman"/>
              <a:buChar char="❏"/>
            </a:pPr>
            <a:r>
              <a:rPr lang="en-US" sz="3435">
                <a:latin typeface="Times New Roman"/>
                <a:ea typeface="Times New Roman"/>
                <a:cs typeface="Times New Roman"/>
                <a:sym typeface="Times New Roman"/>
              </a:rPr>
              <a:t>VADER (Valence Aware Dictionary and Sentiment Reasoner) is a lexicon and rule-based sentiment analysis tool that is specifically attuned to sentiments expressed in social media, and works well on texts from other domains.</a:t>
            </a:r>
            <a:endParaRPr sz="3435">
              <a:latin typeface="Times New Roman"/>
              <a:ea typeface="Times New Roman"/>
              <a:cs typeface="Times New Roman"/>
              <a:sym typeface="Times New Roman"/>
            </a:endParaRPr>
          </a:p>
          <a:p>
            <a:pPr indent="0" lvl="0" marL="457200" rtl="0" algn="l">
              <a:spcBef>
                <a:spcPts val="360"/>
              </a:spcBef>
              <a:spcAft>
                <a:spcPts val="0"/>
              </a:spcAft>
              <a:buNone/>
            </a:pPr>
            <a:r>
              <a:t/>
            </a:r>
            <a:endParaRPr/>
          </a:p>
          <a:p>
            <a:pPr indent="-328761" lvl="0" marL="457200" rtl="0" algn="l">
              <a:lnSpc>
                <a:spcPct val="115000"/>
              </a:lnSpc>
              <a:spcBef>
                <a:spcPts val="1200"/>
              </a:spcBef>
              <a:spcAft>
                <a:spcPts val="0"/>
              </a:spcAft>
              <a:buSzPct val="59246"/>
              <a:buFont typeface="Times New Roman"/>
              <a:buChar char="❏"/>
            </a:pPr>
            <a:r>
              <a:rPr lang="en-US" sz="3435">
                <a:latin typeface="Times New Roman"/>
                <a:ea typeface="Times New Roman"/>
                <a:cs typeface="Times New Roman"/>
                <a:sym typeface="Times New Roman"/>
              </a:rPr>
              <a:t>The VADER lexicon is an empirically validated by multiple independent human judges, VADER incorporates a "gold-standard" sentiment lexicon that is especially attuned to microblog-like contexts.</a:t>
            </a:r>
            <a:endParaRPr sz="3435">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775187938f_0_28"/>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latin typeface="Times New Roman"/>
                <a:ea typeface="Times New Roman"/>
                <a:cs typeface="Times New Roman"/>
                <a:sym typeface="Times New Roman"/>
              </a:rPr>
              <a:t>Screenshots</a:t>
            </a:r>
            <a:endParaRPr>
              <a:latin typeface="Times New Roman"/>
              <a:ea typeface="Times New Roman"/>
              <a:cs typeface="Times New Roman"/>
              <a:sym typeface="Times New Roman"/>
            </a:endParaRPr>
          </a:p>
        </p:txBody>
      </p:sp>
      <p:sp>
        <p:nvSpPr>
          <p:cNvPr id="198" name="Google Shape;198;g1775187938f_0_28"/>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99" name="Google Shape;199;g1775187938f_0_28"/>
          <p:cNvPicPr preferRelativeResize="0"/>
          <p:nvPr/>
        </p:nvPicPr>
        <p:blipFill>
          <a:blip r:embed="rId3">
            <a:alphaModFix/>
          </a:blip>
          <a:stretch>
            <a:fillRect/>
          </a:stretch>
        </p:blipFill>
        <p:spPr>
          <a:xfrm>
            <a:off x="332725" y="1417650"/>
            <a:ext cx="8354076"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775187938f_0_35"/>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latin typeface="Times New Roman"/>
                <a:ea typeface="Times New Roman"/>
                <a:cs typeface="Times New Roman"/>
                <a:sym typeface="Times New Roman"/>
              </a:rPr>
              <a:t>Screenshots</a:t>
            </a:r>
            <a:endParaRPr>
              <a:latin typeface="Times New Roman"/>
              <a:ea typeface="Times New Roman"/>
              <a:cs typeface="Times New Roman"/>
              <a:sym typeface="Times New Roman"/>
            </a:endParaRPr>
          </a:p>
        </p:txBody>
      </p:sp>
      <p:sp>
        <p:nvSpPr>
          <p:cNvPr id="206" name="Google Shape;206;g1775187938f_0_35"/>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207" name="Google Shape;207;g1775187938f_0_35"/>
          <p:cNvPicPr preferRelativeResize="0"/>
          <p:nvPr/>
        </p:nvPicPr>
        <p:blipFill>
          <a:blip r:embed="rId3">
            <a:alphaModFix/>
          </a:blip>
          <a:stretch>
            <a:fillRect/>
          </a:stretch>
        </p:blipFill>
        <p:spPr>
          <a:xfrm>
            <a:off x="152400" y="1515775"/>
            <a:ext cx="8905325" cy="4610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775187938f_0_42"/>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latin typeface="Times New Roman"/>
                <a:ea typeface="Times New Roman"/>
                <a:cs typeface="Times New Roman"/>
                <a:sym typeface="Times New Roman"/>
              </a:rPr>
              <a:t>Screenshots</a:t>
            </a:r>
            <a:endParaRPr>
              <a:latin typeface="Times New Roman"/>
              <a:ea typeface="Times New Roman"/>
              <a:cs typeface="Times New Roman"/>
              <a:sym typeface="Times New Roman"/>
            </a:endParaRPr>
          </a:p>
        </p:txBody>
      </p:sp>
      <p:sp>
        <p:nvSpPr>
          <p:cNvPr id="214" name="Google Shape;214;g1775187938f_0_42"/>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215" name="Google Shape;215;g1775187938f_0_42"/>
          <p:cNvPicPr preferRelativeResize="0"/>
          <p:nvPr/>
        </p:nvPicPr>
        <p:blipFill>
          <a:blip r:embed="rId3">
            <a:alphaModFix/>
          </a:blip>
          <a:stretch>
            <a:fillRect/>
          </a:stretch>
        </p:blipFill>
        <p:spPr>
          <a:xfrm>
            <a:off x="457200" y="1417650"/>
            <a:ext cx="7676275" cy="4708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134c9dbe47e_0_1"/>
          <p:cNvSpPr txBox="1"/>
          <p:nvPr>
            <p:ph type="title"/>
          </p:nvPr>
        </p:nvSpPr>
        <p:spPr>
          <a:xfrm>
            <a:off x="457200" y="698325"/>
            <a:ext cx="8229600" cy="10566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PROBLEM STATEMENT</a:t>
            </a:r>
            <a:endParaRPr b="1">
              <a:latin typeface="Times New Roman"/>
              <a:ea typeface="Times New Roman"/>
              <a:cs typeface="Times New Roman"/>
              <a:sym typeface="Times New Roman"/>
            </a:endParaRPr>
          </a:p>
        </p:txBody>
      </p:sp>
      <p:sp>
        <p:nvSpPr>
          <p:cNvPr id="97" name="Google Shape;97;g134c9dbe47e_0_1"/>
          <p:cNvSpPr txBox="1"/>
          <p:nvPr>
            <p:ph idx="1" type="body"/>
          </p:nvPr>
        </p:nvSpPr>
        <p:spPr>
          <a:xfrm>
            <a:off x="457200" y="1600200"/>
            <a:ext cx="7852200" cy="4526100"/>
          </a:xfrm>
          <a:prstGeom prst="rect">
            <a:avLst/>
          </a:prstGeom>
        </p:spPr>
        <p:txBody>
          <a:bodyPr anchorCtr="0" anchor="t" bIns="45700" lIns="91425" spcFirstLastPara="1" rIns="91425" wrap="square" tIns="45700">
            <a:normAutofit/>
          </a:bodyPr>
          <a:lstStyle/>
          <a:p>
            <a:pPr indent="0" lvl="0" marL="0" rtl="0" algn="l">
              <a:spcBef>
                <a:spcPts val="560"/>
              </a:spcBef>
              <a:spcAft>
                <a:spcPts val="0"/>
              </a:spcAft>
              <a:buNone/>
            </a:pPr>
            <a:r>
              <a:t/>
            </a:r>
            <a:endParaRPr>
              <a:latin typeface="Times New Roman"/>
              <a:ea typeface="Times New Roman"/>
              <a:cs typeface="Times New Roman"/>
              <a:sym typeface="Times New Roman"/>
            </a:endParaRPr>
          </a:p>
          <a:p>
            <a:pPr indent="0" lvl="0" marL="0" rtl="0" algn="l">
              <a:spcBef>
                <a:spcPts val="560"/>
              </a:spcBef>
              <a:spcAft>
                <a:spcPts val="0"/>
              </a:spcAft>
              <a:buNone/>
            </a:pPr>
            <a:r>
              <a:t/>
            </a:r>
            <a:endParaRPr>
              <a:latin typeface="Times New Roman"/>
              <a:ea typeface="Times New Roman"/>
              <a:cs typeface="Times New Roman"/>
              <a:sym typeface="Times New Roman"/>
            </a:endParaRPr>
          </a:p>
          <a:p>
            <a:pPr indent="0" lvl="0" marL="0" rtl="0" algn="l">
              <a:spcBef>
                <a:spcPts val="560"/>
              </a:spcBef>
              <a:spcAft>
                <a:spcPts val="0"/>
              </a:spcAft>
              <a:buNone/>
            </a:pPr>
            <a:r>
              <a:rPr lang="en-US" sz="3000">
                <a:latin typeface="Times New Roman"/>
                <a:ea typeface="Times New Roman"/>
                <a:cs typeface="Times New Roman"/>
                <a:sym typeface="Times New Roman"/>
              </a:rPr>
              <a:t>To implement Twitter Sentiment Analysis model that helps to overcome the challenges of identifying the sentiments of the tweets.</a:t>
            </a:r>
            <a:endParaRPr sz="30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775187938f_0_49"/>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                 Screenshots</a:t>
            </a:r>
            <a:endParaRPr>
              <a:latin typeface="Times New Roman"/>
              <a:ea typeface="Times New Roman"/>
              <a:cs typeface="Times New Roman"/>
              <a:sym typeface="Times New Roman"/>
            </a:endParaRPr>
          </a:p>
        </p:txBody>
      </p:sp>
      <p:sp>
        <p:nvSpPr>
          <p:cNvPr id="222" name="Google Shape;222;g1775187938f_0_49"/>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223" name="Google Shape;223;g1775187938f_0_49"/>
          <p:cNvPicPr preferRelativeResize="0"/>
          <p:nvPr/>
        </p:nvPicPr>
        <p:blipFill>
          <a:blip r:embed="rId3">
            <a:alphaModFix/>
          </a:blip>
          <a:stretch>
            <a:fillRect/>
          </a:stretch>
        </p:blipFill>
        <p:spPr>
          <a:xfrm>
            <a:off x="0" y="1417650"/>
            <a:ext cx="9144001" cy="4581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775187938f_0_56"/>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latin typeface="Times New Roman"/>
                <a:ea typeface="Times New Roman"/>
                <a:cs typeface="Times New Roman"/>
                <a:sym typeface="Times New Roman"/>
              </a:rPr>
              <a:t>Work to be done/completed</a:t>
            </a:r>
            <a:endParaRPr>
              <a:latin typeface="Times New Roman"/>
              <a:ea typeface="Times New Roman"/>
              <a:cs typeface="Times New Roman"/>
              <a:sym typeface="Times New Roman"/>
            </a:endParaRPr>
          </a:p>
        </p:txBody>
      </p:sp>
      <p:sp>
        <p:nvSpPr>
          <p:cNvPr id="230" name="Google Shape;230;g1775187938f_0_56"/>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92500" lnSpcReduction="10000"/>
          </a:bodyPr>
          <a:lstStyle/>
          <a:p>
            <a:pPr indent="-334327" lvl="0" marL="457200" rtl="0" algn="l">
              <a:spcBef>
                <a:spcPts val="360"/>
              </a:spcBef>
              <a:spcAft>
                <a:spcPts val="0"/>
              </a:spcAft>
              <a:buSzPct val="56250"/>
              <a:buFont typeface="Times New Roman"/>
              <a:buChar char="❖"/>
            </a:pPr>
            <a:r>
              <a:rPr lang="en-US">
                <a:latin typeface="Times New Roman"/>
                <a:ea typeface="Times New Roman"/>
                <a:cs typeface="Times New Roman"/>
                <a:sym typeface="Times New Roman"/>
              </a:rPr>
              <a:t>Work completed: Data preprocessing and cleaning and </a:t>
            </a:r>
            <a:r>
              <a:rPr lang="en-US">
                <a:latin typeface="Times New Roman"/>
                <a:ea typeface="Times New Roman"/>
                <a:cs typeface="Times New Roman"/>
                <a:sym typeface="Times New Roman"/>
              </a:rPr>
              <a:t>calculated</a:t>
            </a:r>
            <a:r>
              <a:rPr lang="en-US">
                <a:latin typeface="Times New Roman"/>
                <a:ea typeface="Times New Roman"/>
                <a:cs typeface="Times New Roman"/>
                <a:sym typeface="Times New Roman"/>
              </a:rPr>
              <a:t> the sentiment scores using NLTK</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latin typeface="Times New Roman"/>
              <a:ea typeface="Times New Roman"/>
              <a:cs typeface="Times New Roman"/>
              <a:sym typeface="Times New Roman"/>
            </a:endParaRPr>
          </a:p>
          <a:p>
            <a:pPr indent="-334327" lvl="0" marL="457200" rtl="0" algn="l">
              <a:spcBef>
                <a:spcPts val="360"/>
              </a:spcBef>
              <a:spcAft>
                <a:spcPts val="0"/>
              </a:spcAft>
              <a:buSzPct val="56250"/>
              <a:buFont typeface="Times New Roman"/>
              <a:buChar char="❖"/>
            </a:pPr>
            <a:r>
              <a:rPr lang="en-US">
                <a:latin typeface="Times New Roman"/>
                <a:ea typeface="Times New Roman"/>
                <a:cs typeface="Times New Roman"/>
                <a:sym typeface="Times New Roman"/>
              </a:rPr>
              <a:t>Work to be done: To use a ML supervised learning </a:t>
            </a:r>
            <a:r>
              <a:rPr lang="en-US">
                <a:latin typeface="Times New Roman"/>
                <a:ea typeface="Times New Roman"/>
                <a:cs typeface="Times New Roman"/>
                <a:sym typeface="Times New Roman"/>
              </a:rPr>
              <a:t>algorithm</a:t>
            </a:r>
            <a:r>
              <a:rPr lang="en-US">
                <a:latin typeface="Times New Roman"/>
                <a:ea typeface="Times New Roman"/>
                <a:cs typeface="Times New Roman"/>
                <a:sym typeface="Times New Roman"/>
              </a:rPr>
              <a:t> for classification and to represent the sentiment data graphically using matplotlib,seaborn and wordcloud libraries</a:t>
            </a:r>
            <a:endParaRPr>
              <a:latin typeface="Times New Roman"/>
              <a:ea typeface="Times New Roman"/>
              <a:cs typeface="Times New Roman"/>
              <a:sym typeface="Times New Roman"/>
            </a:endParaRPr>
          </a:p>
          <a:p>
            <a:pPr indent="0" lvl="0" marL="457200" rtl="0" algn="l">
              <a:spcBef>
                <a:spcPts val="360"/>
              </a:spcBef>
              <a:spcAft>
                <a:spcPts val="0"/>
              </a:spcAft>
              <a:buNone/>
            </a:pPr>
            <a:r>
              <a:t/>
            </a:r>
            <a:endParaRPr>
              <a:latin typeface="Times New Roman"/>
              <a:ea typeface="Times New Roman"/>
              <a:cs typeface="Times New Roman"/>
              <a:sym typeface="Times New Roman"/>
            </a:endParaRPr>
          </a:p>
          <a:p>
            <a:pPr indent="-334327" lvl="0" marL="457200" rtl="0" algn="l">
              <a:spcBef>
                <a:spcPts val="360"/>
              </a:spcBef>
              <a:spcAft>
                <a:spcPts val="0"/>
              </a:spcAft>
              <a:buSzPct val="56250"/>
              <a:buFont typeface="Times New Roman"/>
              <a:buChar char="❖"/>
            </a:pPr>
            <a:r>
              <a:rPr lang="en-US">
                <a:latin typeface="Times New Roman"/>
                <a:ea typeface="Times New Roman"/>
                <a:cs typeface="Times New Roman"/>
                <a:sym typeface="Times New Roman"/>
              </a:rPr>
              <a:t>Note:TextBlob and WordCloud did not work in Jupyter Notebook</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37775495ad_0_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237" name="Google Shape;237;g137775495ad_0_1"/>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Font typeface="Times New Roman"/>
              <a:buChar char="★"/>
            </a:pPr>
            <a:r>
              <a:rPr lang="en-US">
                <a:latin typeface="Times New Roman"/>
                <a:ea typeface="Times New Roman"/>
                <a:cs typeface="Times New Roman"/>
                <a:sym typeface="Times New Roman"/>
              </a:rPr>
              <a:t>We have completed the data-preprocessing and cleaning part of the Twitter Sentiment Analysis dataset</a:t>
            </a:r>
            <a:endParaRPr>
              <a:latin typeface="Times New Roman"/>
              <a:ea typeface="Times New Roman"/>
              <a:cs typeface="Times New Roman"/>
              <a:sym typeface="Times New Roman"/>
            </a:endParaRPr>
          </a:p>
          <a:p>
            <a:pPr indent="0" lvl="0" marL="914400" rtl="0" algn="l">
              <a:spcBef>
                <a:spcPts val="360"/>
              </a:spcBef>
              <a:spcAft>
                <a:spcPts val="0"/>
              </a:spcAft>
              <a:buNone/>
            </a:pPr>
            <a:r>
              <a:t/>
            </a:r>
            <a:endParaRPr b="1">
              <a:latin typeface="Times New Roman"/>
              <a:ea typeface="Times New Roman"/>
              <a:cs typeface="Times New Roman"/>
              <a:sym typeface="Times New Roman"/>
            </a:endParaRPr>
          </a:p>
          <a:p>
            <a:pPr indent="0" lvl="0" marL="0" rtl="0" algn="l">
              <a:spcBef>
                <a:spcPts val="360"/>
              </a:spcBef>
              <a:spcAft>
                <a:spcPts val="0"/>
              </a:spcAft>
              <a:buNone/>
            </a:pPr>
            <a:r>
              <a:t/>
            </a:r>
            <a:endParaRPr b="1">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descr="Business Thank-You Letter Examples" id="242" name="Google Shape;242;p9"/>
          <p:cNvPicPr preferRelativeResize="0"/>
          <p:nvPr/>
        </p:nvPicPr>
        <p:blipFill rotWithShape="1">
          <a:blip r:embed="rId3">
            <a:alphaModFix/>
          </a:blip>
          <a:srcRect b="0" l="0" r="0" t="0"/>
          <a:stretch/>
        </p:blipFill>
        <p:spPr>
          <a:xfrm>
            <a:off x="1143000" y="1524000"/>
            <a:ext cx="7086600" cy="4343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idx="1" type="body"/>
          </p:nvPr>
        </p:nvSpPr>
        <p:spPr>
          <a:xfrm>
            <a:off x="533400" y="1981200"/>
            <a:ext cx="8229600" cy="3733800"/>
          </a:xfrm>
          <a:prstGeom prst="rect">
            <a:avLst/>
          </a:prstGeom>
          <a:noFill/>
          <a:ln>
            <a:noFill/>
          </a:ln>
        </p:spPr>
        <p:txBody>
          <a:bodyPr anchorCtr="0" anchor="t" bIns="45700" lIns="91425" spcFirstLastPara="1" rIns="91425" wrap="square" tIns="45700">
            <a:noAutofit/>
          </a:bodyPr>
          <a:lstStyle/>
          <a:p>
            <a:pPr indent="-368300" lvl="0" marL="342900" rtl="0" algn="l">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Abstract</a:t>
            </a:r>
            <a:endParaRPr sz="2800">
              <a:latin typeface="Times New Roman"/>
              <a:ea typeface="Times New Roman"/>
              <a:cs typeface="Times New Roman"/>
              <a:sym typeface="Times New Roman"/>
            </a:endParaRPr>
          </a:p>
          <a:p>
            <a:pPr indent="-368300" lvl="0" marL="342900" rtl="0" algn="l">
              <a:spcBef>
                <a:spcPts val="48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Proposed Methodology</a:t>
            </a:r>
            <a:endParaRPr sz="2800">
              <a:latin typeface="Times New Roman"/>
              <a:ea typeface="Times New Roman"/>
              <a:cs typeface="Times New Roman"/>
              <a:sym typeface="Times New Roman"/>
            </a:endParaRPr>
          </a:p>
          <a:p>
            <a:pPr indent="-368300" lvl="0" marL="342900" rtl="0" algn="l">
              <a:spcBef>
                <a:spcPts val="48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Implementation details</a:t>
            </a:r>
            <a:endParaRPr sz="2800">
              <a:latin typeface="Times New Roman"/>
              <a:ea typeface="Times New Roman"/>
              <a:cs typeface="Times New Roman"/>
              <a:sym typeface="Times New Roman"/>
            </a:endParaRPr>
          </a:p>
          <a:p>
            <a:pPr indent="-368300" lvl="0" marL="342900" rtl="0" algn="l">
              <a:spcBef>
                <a:spcPts val="48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Work Completed</a:t>
            </a:r>
            <a:endParaRPr sz="2800">
              <a:latin typeface="Times New Roman"/>
              <a:ea typeface="Times New Roman"/>
              <a:cs typeface="Times New Roman"/>
              <a:sym typeface="Times New Roman"/>
            </a:endParaRPr>
          </a:p>
          <a:p>
            <a:pPr indent="-368300" lvl="0" marL="342900" rtl="0" algn="l">
              <a:spcBef>
                <a:spcPts val="48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Work yet to complete</a:t>
            </a:r>
            <a:endParaRPr sz="2800">
              <a:latin typeface="Times New Roman"/>
              <a:ea typeface="Times New Roman"/>
              <a:cs typeface="Times New Roman"/>
              <a:sym typeface="Times New Roman"/>
            </a:endParaRPr>
          </a:p>
          <a:p>
            <a:pPr indent="-368300" lvl="0" marL="342900" rtl="0" algn="l">
              <a:spcBef>
                <a:spcPts val="48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Conclusion</a:t>
            </a:r>
            <a:endParaRPr sz="28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None/>
            </a:pPr>
            <a:r>
              <a:t/>
            </a:r>
            <a:endParaRPr b="1" sz="2400">
              <a:latin typeface="Times New Roman"/>
              <a:ea typeface="Times New Roman"/>
              <a:cs typeface="Times New Roman"/>
              <a:sym typeface="Times New Roman"/>
            </a:endParaRPr>
          </a:p>
        </p:txBody>
      </p:sp>
      <p:sp>
        <p:nvSpPr>
          <p:cNvPr id="103" name="Google Shape;103;p2"/>
          <p:cNvSpPr txBox="1"/>
          <p:nvPr>
            <p:ph type="title"/>
          </p:nvPr>
        </p:nvSpPr>
        <p:spPr>
          <a:xfrm>
            <a:off x="441960" y="685800"/>
            <a:ext cx="8229600" cy="115316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Arial"/>
              <a:buNone/>
            </a:pPr>
            <a:r>
              <a:rPr b="1" lang="en-US" sz="3200" u="sng">
                <a:latin typeface="Times New Roman"/>
                <a:ea typeface="Times New Roman"/>
                <a:cs typeface="Times New Roman"/>
                <a:sym typeface="Times New Roman"/>
              </a:rPr>
              <a:t>AGENDA</a:t>
            </a:r>
            <a:endParaRPr b="1" sz="3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609600" y="648425"/>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Arial"/>
              <a:buNone/>
            </a:pPr>
            <a:r>
              <a:rPr b="1" lang="en-US" sz="3200" u="sng">
                <a:latin typeface="Times New Roman"/>
                <a:ea typeface="Times New Roman"/>
                <a:cs typeface="Times New Roman"/>
                <a:sym typeface="Times New Roman"/>
              </a:rPr>
              <a:t>ABSTRACT</a:t>
            </a:r>
            <a:endParaRPr b="1" sz="3200" u="sng">
              <a:latin typeface="Times New Roman"/>
              <a:ea typeface="Times New Roman"/>
              <a:cs typeface="Times New Roman"/>
              <a:sym typeface="Times New Roman"/>
            </a:endParaRPr>
          </a:p>
        </p:txBody>
      </p:sp>
      <p:sp>
        <p:nvSpPr>
          <p:cNvPr id="109" name="Google Shape;109;p3"/>
          <p:cNvSpPr txBox="1"/>
          <p:nvPr>
            <p:ph idx="1" type="body"/>
          </p:nvPr>
        </p:nvSpPr>
        <p:spPr>
          <a:xfrm>
            <a:off x="609600" y="1981200"/>
            <a:ext cx="8229600" cy="4434900"/>
          </a:xfrm>
          <a:prstGeom prst="rect">
            <a:avLst/>
          </a:prstGeom>
          <a:noFill/>
          <a:ln>
            <a:noFill/>
          </a:ln>
        </p:spPr>
        <p:txBody>
          <a:bodyPr anchorCtr="0" anchor="t" bIns="45700" lIns="91425" spcFirstLastPara="1" rIns="91425" wrap="square" tIns="45700">
            <a:normAutofit lnSpcReduction="20000"/>
          </a:bodyPr>
          <a:lstStyle/>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Sentiment analysis refers to identifying as well as classifying the sentiments that are expressed in the text source. </a:t>
            </a:r>
            <a:r>
              <a:rPr lang="en-US">
                <a:latin typeface="Times New Roman"/>
                <a:ea typeface="Times New Roman"/>
                <a:cs typeface="Times New Roman"/>
                <a:sym typeface="Times New Roman"/>
              </a:rPr>
              <a:t>Tweets are often useful in generating a vast amount of sentiment data upon analysis.</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Sentiment analysis is an NLP technique that allows to classify if a text or comment is either positive,negative or neutral.</a:t>
            </a:r>
            <a:endParaRPr>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16ac4ea5e7a_0_2"/>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200" u="sng">
                <a:latin typeface="Times New Roman"/>
                <a:ea typeface="Times New Roman"/>
                <a:cs typeface="Times New Roman"/>
                <a:sym typeface="Times New Roman"/>
              </a:rPr>
              <a:t>ABSTRACT</a:t>
            </a:r>
            <a:endParaRPr b="1" sz="3200" u="sng">
              <a:latin typeface="Times New Roman"/>
              <a:ea typeface="Times New Roman"/>
              <a:cs typeface="Times New Roman"/>
              <a:sym typeface="Times New Roman"/>
            </a:endParaRPr>
          </a:p>
        </p:txBody>
      </p:sp>
      <p:sp>
        <p:nvSpPr>
          <p:cNvPr id="116" name="Google Shape;116;g16ac4ea5e7a_0_2"/>
          <p:cNvSpPr txBox="1"/>
          <p:nvPr>
            <p:ph idx="1" type="body"/>
          </p:nvPr>
        </p:nvSpPr>
        <p:spPr>
          <a:xfrm>
            <a:off x="457200" y="1600200"/>
            <a:ext cx="8229600" cy="4526100"/>
          </a:xfrm>
          <a:prstGeom prst="rect">
            <a:avLst/>
          </a:prstGeom>
        </p:spPr>
        <p:txBody>
          <a:bodyPr anchorCtr="0" anchor="t" bIns="45700" lIns="91425" spcFirstLastPara="1" rIns="91425" wrap="square" tIns="45700">
            <a:normAutofit lnSpcReduction="20000"/>
          </a:bodyPr>
          <a:lstStyle/>
          <a:p>
            <a:pPr indent="-342900" lvl="0" marL="457200" rtl="0" algn="l">
              <a:spcBef>
                <a:spcPts val="360"/>
              </a:spcBef>
              <a:spcAft>
                <a:spcPts val="0"/>
              </a:spcAft>
              <a:buSzPts val="1800"/>
              <a:buFont typeface="Times New Roman"/>
              <a:buChar char="❏"/>
            </a:pPr>
            <a:r>
              <a:rPr lang="en-US">
                <a:latin typeface="Times New Roman"/>
                <a:ea typeface="Times New Roman"/>
                <a:cs typeface="Times New Roman"/>
                <a:sym typeface="Times New Roman"/>
              </a:rPr>
              <a:t>Analysing the public sentiment is important for many applications such as firms </a:t>
            </a:r>
            <a:r>
              <a:rPr lang="en-US">
                <a:latin typeface="Times New Roman"/>
                <a:ea typeface="Times New Roman"/>
                <a:cs typeface="Times New Roman"/>
                <a:sym typeface="Times New Roman"/>
              </a:rPr>
              <a:t>trying</a:t>
            </a:r>
            <a:r>
              <a:rPr lang="en-US">
                <a:latin typeface="Times New Roman"/>
                <a:ea typeface="Times New Roman"/>
                <a:cs typeface="Times New Roman"/>
                <a:sym typeface="Times New Roman"/>
              </a:rPr>
              <a:t> to find out the response of </a:t>
            </a:r>
            <a:r>
              <a:rPr lang="en-US">
                <a:latin typeface="Times New Roman"/>
                <a:ea typeface="Times New Roman"/>
                <a:cs typeface="Times New Roman"/>
                <a:sym typeface="Times New Roman"/>
              </a:rPr>
              <a:t>their products in the market, predicting anti-national speech and hate-speeches and political agendas and predicting socio-economic phenomena such as stock exchange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The aim of this project is to develop a functional classifier for accurate and automatic sentiment classification of an unknown tweet stream</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609600" y="609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Arial"/>
              <a:buNone/>
            </a:pPr>
            <a:r>
              <a:rPr b="1" lang="en-US" sz="3200" u="sng">
                <a:latin typeface="Times New Roman"/>
                <a:ea typeface="Times New Roman"/>
                <a:cs typeface="Times New Roman"/>
                <a:sym typeface="Times New Roman"/>
              </a:rPr>
              <a:t>LITERATURE SURVEY</a:t>
            </a:r>
            <a:endParaRPr sz="3200">
              <a:latin typeface="Times New Roman"/>
              <a:ea typeface="Times New Roman"/>
              <a:cs typeface="Times New Roman"/>
              <a:sym typeface="Times New Roman"/>
            </a:endParaRPr>
          </a:p>
        </p:txBody>
      </p:sp>
      <p:sp>
        <p:nvSpPr>
          <p:cNvPr id="122" name="Google Shape;122;p5"/>
          <p:cNvSpPr txBox="1"/>
          <p:nvPr/>
        </p:nvSpPr>
        <p:spPr>
          <a:xfrm>
            <a:off x="294525" y="1459525"/>
            <a:ext cx="8709300" cy="4830600"/>
          </a:xfrm>
          <a:prstGeom prst="rect">
            <a:avLst/>
          </a:prstGeom>
          <a:noFill/>
          <a:ln>
            <a:noFill/>
          </a:ln>
        </p:spPr>
        <p:txBody>
          <a:bodyPr anchorCtr="0" anchor="t" bIns="45700" lIns="91425" spcFirstLastPara="1" rIns="91425" wrap="square" tIns="45700">
            <a:noAutofit/>
          </a:bodyPr>
          <a:lstStyle/>
          <a:p>
            <a:pPr indent="-406400" lvl="0" marL="457200" rtl="0" algn="l">
              <a:spcBef>
                <a:spcPts val="560"/>
              </a:spcBef>
              <a:spcAft>
                <a:spcPts val="0"/>
              </a:spcAft>
              <a:buSzPts val="2800"/>
              <a:buFont typeface="Times New Roman"/>
              <a:buChar char="➢"/>
            </a:pPr>
            <a:r>
              <a:rPr lang="en-US" sz="2800">
                <a:latin typeface="Times New Roman"/>
                <a:ea typeface="Times New Roman"/>
                <a:cs typeface="Times New Roman"/>
                <a:sym typeface="Times New Roman"/>
              </a:rPr>
              <a:t>The paper [1] (Kaur, 2015) describe regarding geographic area flood information set collected from twitter and realize the opinion of individuals. They used Naive Bayes formula for the classification of information and result they got 67% accuracy. They collected several resolution from the individuals that are useful for each government and non-government organization to handle such scenario in an exceedingly higher manner. These strategy is simpler than lexicon-based formul</a:t>
            </a:r>
            <a:r>
              <a:rPr lang="en-US" sz="2800">
                <a:latin typeface="Times New Roman"/>
                <a:ea typeface="Times New Roman"/>
                <a:cs typeface="Times New Roman"/>
                <a:sym typeface="Times New Roman"/>
              </a:rPr>
              <a:t>a</a:t>
            </a:r>
            <a:endParaRPr sz="2800">
              <a:latin typeface="Times New Roman"/>
              <a:ea typeface="Times New Roman"/>
              <a:cs typeface="Times New Roman"/>
              <a:sym typeface="Times New Roman"/>
            </a:endParaRPr>
          </a:p>
          <a:p>
            <a:pPr indent="0" lvl="0" marL="457200" marR="0" rtl="0" algn="l">
              <a:spcBef>
                <a:spcPts val="0"/>
              </a:spcBef>
              <a:spcAft>
                <a:spcPts val="0"/>
              </a:spcAft>
              <a:buNone/>
            </a:pPr>
            <a:r>
              <a:t/>
            </a:r>
            <a:endParaRPr b="1" sz="2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75cecf34a2_0_13"/>
          <p:cNvSpPr txBox="1"/>
          <p:nvPr>
            <p:ph type="title"/>
          </p:nvPr>
        </p:nvSpPr>
        <p:spPr>
          <a:xfrm>
            <a:off x="528825" y="841575"/>
            <a:ext cx="8229600" cy="758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200" u="sng">
                <a:latin typeface="Times New Roman"/>
                <a:ea typeface="Times New Roman"/>
                <a:cs typeface="Times New Roman"/>
                <a:sym typeface="Times New Roman"/>
              </a:rPr>
              <a:t>LITERATURE SURVEY</a:t>
            </a:r>
            <a:endParaRPr b="1" sz="3200" u="sng">
              <a:latin typeface="Times New Roman"/>
              <a:ea typeface="Times New Roman"/>
              <a:cs typeface="Times New Roman"/>
              <a:sym typeface="Times New Roman"/>
            </a:endParaRPr>
          </a:p>
        </p:txBody>
      </p:sp>
      <p:sp>
        <p:nvSpPr>
          <p:cNvPr id="129" name="Google Shape;129;g175cecf34a2_0_13"/>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406400" lvl="0" marL="457200" rtl="0" algn="l">
              <a:spcBef>
                <a:spcPts val="360"/>
              </a:spcBef>
              <a:spcAft>
                <a:spcPts val="0"/>
              </a:spcAft>
              <a:buSzPts val="2800"/>
              <a:buFont typeface="Times New Roman"/>
              <a:buChar char="➢"/>
            </a:pPr>
            <a:r>
              <a:rPr lang="en-US" sz="2800">
                <a:latin typeface="Times New Roman"/>
                <a:ea typeface="Times New Roman"/>
                <a:cs typeface="Times New Roman"/>
                <a:sym typeface="Times New Roman"/>
              </a:rPr>
              <a:t>The paper [2] (Paul, 2017) describe regarding the ultimate match of Indian premier league sport event 2015. Objective of this paper is to research </a:t>
            </a:r>
            <a:r>
              <a:rPr lang="en-US" sz="2800">
                <a:latin typeface="Times New Roman"/>
                <a:ea typeface="Times New Roman"/>
                <a:cs typeface="Times New Roman"/>
                <a:sym typeface="Times New Roman"/>
              </a:rPr>
              <a:t>standardity</a:t>
            </a:r>
            <a:r>
              <a:rPr lang="en-US" sz="2800">
                <a:latin typeface="Times New Roman"/>
                <a:ea typeface="Times New Roman"/>
                <a:cs typeface="Times New Roman"/>
                <a:sym typeface="Times New Roman"/>
              </a:rPr>
              <a:t> {the recognition} of IPL match and that player are popular and that team is dominate. They need used Hadoop and Map cut back artificial language. They got result like MS Dhoni is most talked regarding player and metropolis Indians team fairly dominated. This technique gave higher result.</a:t>
            </a:r>
            <a:endParaRPr sz="2800">
              <a:latin typeface="Times New Roman"/>
              <a:ea typeface="Times New Roman"/>
              <a:cs typeface="Times New Roman"/>
              <a:sym typeface="Times New Roman"/>
            </a:endParaRPr>
          </a:p>
          <a:p>
            <a:pPr indent="0" lvl="0" marL="0" rtl="0" algn="l">
              <a:spcBef>
                <a:spcPts val="360"/>
              </a:spcBef>
              <a:spcAft>
                <a:spcPts val="0"/>
              </a:spcAft>
              <a:buNone/>
            </a:pPr>
            <a:r>
              <a:t/>
            </a:r>
            <a:endParaRPr sz="2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75cecf34a2_0_2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200" u="sng">
                <a:latin typeface="Times New Roman"/>
                <a:ea typeface="Times New Roman"/>
                <a:cs typeface="Times New Roman"/>
                <a:sym typeface="Times New Roman"/>
              </a:rPr>
              <a:t>LITERATURE SURVEY</a:t>
            </a:r>
            <a:endParaRPr b="1" sz="3200" u="sng">
              <a:latin typeface="Times New Roman"/>
              <a:ea typeface="Times New Roman"/>
              <a:cs typeface="Times New Roman"/>
              <a:sym typeface="Times New Roman"/>
            </a:endParaRPr>
          </a:p>
        </p:txBody>
      </p:sp>
      <p:sp>
        <p:nvSpPr>
          <p:cNvPr id="136" name="Google Shape;136;g175cecf34a2_0_21"/>
          <p:cNvSpPr txBox="1"/>
          <p:nvPr>
            <p:ph idx="1" type="body"/>
          </p:nvPr>
        </p:nvSpPr>
        <p:spPr>
          <a:xfrm>
            <a:off x="457200" y="1417650"/>
            <a:ext cx="8229600" cy="4708500"/>
          </a:xfrm>
          <a:prstGeom prst="rect">
            <a:avLst/>
          </a:prstGeom>
        </p:spPr>
        <p:txBody>
          <a:bodyPr anchorCtr="0" anchor="t" bIns="45700" lIns="91425" spcFirstLastPara="1" rIns="91425" wrap="square" tIns="45700">
            <a:normAutofit/>
          </a:bodyPr>
          <a:lstStyle/>
          <a:p>
            <a:pPr indent="-406400" lvl="0" marL="457200" rtl="0" algn="l">
              <a:spcBef>
                <a:spcPts val="360"/>
              </a:spcBef>
              <a:spcAft>
                <a:spcPts val="0"/>
              </a:spcAft>
              <a:buSzPts val="2800"/>
              <a:buFont typeface="Times New Roman"/>
              <a:buChar char="➢"/>
            </a:pPr>
            <a:r>
              <a:rPr lang="en-US" sz="2800">
                <a:latin typeface="Times New Roman"/>
                <a:ea typeface="Times New Roman"/>
                <a:cs typeface="Times New Roman"/>
                <a:sym typeface="Times New Roman"/>
              </a:rPr>
              <a:t>The paper [3] (Mittal, 2016) describe the requirement and impact of the sentiment analysis on online platform. They need additionally bestowed a listing of sentiments of emotions, interjections and comments that are extracted from posts and standing updates. They need results to knowing whether or not {the on-line the web the net} reviews and posts are being useful to client or not and that online websites being most popular by the purchasers.</a:t>
            </a:r>
            <a:endParaRPr sz="2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75cecf34a2_0_29"/>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200" u="sng">
                <a:latin typeface="Times New Roman"/>
                <a:ea typeface="Times New Roman"/>
                <a:cs typeface="Times New Roman"/>
                <a:sym typeface="Times New Roman"/>
              </a:rPr>
              <a:t>LITERATURE SURVEY</a:t>
            </a:r>
            <a:endParaRPr b="1" sz="3200" u="sng">
              <a:latin typeface="Times New Roman"/>
              <a:ea typeface="Times New Roman"/>
              <a:cs typeface="Times New Roman"/>
              <a:sym typeface="Times New Roman"/>
            </a:endParaRPr>
          </a:p>
        </p:txBody>
      </p:sp>
      <p:sp>
        <p:nvSpPr>
          <p:cNvPr id="143" name="Google Shape;143;g175cecf34a2_0_29"/>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92500" lnSpcReduction="10000"/>
          </a:bodyPr>
          <a:lstStyle/>
          <a:p>
            <a:pPr indent="-393065" lvl="0" marL="457200" rtl="0" algn="l">
              <a:spcBef>
                <a:spcPts val="360"/>
              </a:spcBef>
              <a:spcAft>
                <a:spcPts val="0"/>
              </a:spcAft>
              <a:buSzPct val="100000"/>
              <a:buFont typeface="Times New Roman"/>
              <a:buChar char="➢"/>
            </a:pPr>
            <a:r>
              <a:rPr lang="en-US" sz="2800">
                <a:latin typeface="Times New Roman"/>
                <a:ea typeface="Times New Roman"/>
                <a:cs typeface="Times New Roman"/>
                <a:sym typeface="Times New Roman"/>
              </a:rPr>
              <a:t>The paper [4] (Anto, 2016) describe the merchandise rating mistreatment sentiment analysis. In promoting of any product the producer can get the proper result from the client feedback. After got feedback they'll changes to his product in step with the feedback. Some users continually fail to convey their feedbacks. Objective of this paper is to avoid the problem of providing feedbacks and supply the technique which might provide automatic feedback on the premise of information collected from twitter. They used the technique SVM and got result eightieth accuracy. This system offer quick and valuable feedback.</a:t>
            </a:r>
            <a:endParaRPr sz="2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2017-04-04T05:55:24Z</dcterms:created>
  <dc:creator>cmrit</dc:creator>
</cp:coreProperties>
</file>