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6" r:id="rId8"/>
    <p:sldId id="267" r:id="rId9"/>
    <p:sldId id="261" r:id="rId10"/>
    <p:sldId id="262" r:id="rId11"/>
    <p:sldId id="26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B365-D994-4C82-A925-CA5B3E69F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2E5E95-1D24-4CCA-8F67-39704090E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F82666-9426-4C4C-AF7B-8B2FCD976F67}"/>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31A004F6-7F7C-4804-84FE-4CDE48BE2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1E110-AD9D-4830-9B49-CF499C912F5E}"/>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211901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F59B-D037-4AB4-B97C-53BD725D19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A6BEF9-75D9-4A99-8043-B0501E6E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37E4F-E3A9-4CB1-9B84-105CDA49365B}"/>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53BC630E-1A3B-4091-AFBD-E298B7064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7519D-8477-4874-9FD0-D30144D5704F}"/>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21439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60E84-619D-42E4-A8A5-8467047461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A7790-7583-4446-BE85-1A042102D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4EDB8-8051-467D-9633-7860A4FF1B34}"/>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F0B2D0AC-0BD8-4C44-9392-161CF441A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92E1C-6645-4D18-A080-9B49A65120EE}"/>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420561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B23C-C515-442C-BE33-304E4352B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26D7DC-C950-4BBF-96F6-645A5E7C5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6F6A4-E53C-4920-AB88-DD14933C6AA7}"/>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68E3DB70-37DA-4DBA-B660-167EAF593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917E3-2CDF-4F2A-B16A-11916AD015CD}"/>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14347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D310-3FDC-4F3A-8EAA-F22D54A63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412B59-6F15-4ED1-ACF8-77160F8AB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6E229-B8A3-4CE6-A27B-9A0965C39148}"/>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EBB3CE0E-5106-4FBE-BC20-AC405B92EB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694E3-9C8C-4677-BDEF-8CF5A469FDFF}"/>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244758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B06D-B390-4E30-AC76-7ABC6549C4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574E1-AF3C-454C-AD69-372D3F68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6E8294-9BB2-4A6F-B523-148DD53F8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0A9B26-F289-47B1-9D65-FB9040D79EEE}"/>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6" name="Footer Placeholder 5">
            <a:extLst>
              <a:ext uri="{FF2B5EF4-FFF2-40B4-BE49-F238E27FC236}">
                <a16:creationId xmlns:a16="http://schemas.microsoft.com/office/drawing/2014/main" id="{7D6572D8-E767-4243-9455-B39A1DF28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4EA15-16A1-4D8F-AAD6-92A958AFBB3A}"/>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27337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5773-E71A-4DB6-B245-FDE3C5009A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0A556-15E3-476E-925E-7E808EBCA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8A5F1-2595-44F4-8792-DCB4602FB6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12DE8-0DBF-41AC-BE35-498CE35D5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415F1-8AB2-463C-90F6-ACDA536A0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9D10B9-C4F0-4CF8-9EBA-49C84A48E98D}"/>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8" name="Footer Placeholder 7">
            <a:extLst>
              <a:ext uri="{FF2B5EF4-FFF2-40B4-BE49-F238E27FC236}">
                <a16:creationId xmlns:a16="http://schemas.microsoft.com/office/drawing/2014/main" id="{FA84C728-933C-442E-A901-48D88AC90F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D129BC-D0D4-4940-8FEF-974E9663D1E8}"/>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01384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9CF5-F470-4807-9A57-0BF72B7573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57F2CA-A0A6-4931-8A66-1323071B15F2}"/>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4" name="Footer Placeholder 3">
            <a:extLst>
              <a:ext uri="{FF2B5EF4-FFF2-40B4-BE49-F238E27FC236}">
                <a16:creationId xmlns:a16="http://schemas.microsoft.com/office/drawing/2014/main" id="{7F7050D2-F917-4811-BFEF-C9D3135F15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C3F88C-6DDE-48CA-9970-A5A1E10869EA}"/>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24228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04ED3-C397-4508-ADB0-44B40594C96E}"/>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3" name="Footer Placeholder 2">
            <a:extLst>
              <a:ext uri="{FF2B5EF4-FFF2-40B4-BE49-F238E27FC236}">
                <a16:creationId xmlns:a16="http://schemas.microsoft.com/office/drawing/2014/main" id="{73180C00-54E4-4730-968E-8AEED26FE4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781E53-632C-4491-902E-7A67C648684A}"/>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09406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A2AA-B4B0-4552-84AB-5B31383E1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19BA6-7AC4-4AFA-8C1E-1772EFBE9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7B561-BE73-4817-9256-877E38297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E181F-24EE-4570-87ED-75BCD959153F}"/>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6" name="Footer Placeholder 5">
            <a:extLst>
              <a:ext uri="{FF2B5EF4-FFF2-40B4-BE49-F238E27FC236}">
                <a16:creationId xmlns:a16="http://schemas.microsoft.com/office/drawing/2014/main" id="{C7BFCFB5-D25A-40D6-A07C-D1717B762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AB790-4E0B-47E6-95A0-6DC09525BA54}"/>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188347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75EF-7BAE-4404-9F30-1122315C3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28A42C-88BC-45AE-9D38-57B49818F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806D3-07CC-4366-8CEB-51EE1D3A9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3AF85-7565-4131-8BA3-B368EDC5D89D}"/>
              </a:ext>
            </a:extLst>
          </p:cNvPr>
          <p:cNvSpPr>
            <a:spLocks noGrp="1"/>
          </p:cNvSpPr>
          <p:nvPr>
            <p:ph type="dt" sz="half" idx="10"/>
          </p:nvPr>
        </p:nvSpPr>
        <p:spPr/>
        <p:txBody>
          <a:bodyPr/>
          <a:lstStyle/>
          <a:p>
            <a:fld id="{7D08A36A-CAE7-4130-972B-36F40DECE536}" type="datetimeFigureOut">
              <a:rPr lang="en-IN" smtClean="0"/>
              <a:t>07-03-2021</a:t>
            </a:fld>
            <a:endParaRPr lang="en-IN"/>
          </a:p>
        </p:txBody>
      </p:sp>
      <p:sp>
        <p:nvSpPr>
          <p:cNvPr id="6" name="Footer Placeholder 5">
            <a:extLst>
              <a:ext uri="{FF2B5EF4-FFF2-40B4-BE49-F238E27FC236}">
                <a16:creationId xmlns:a16="http://schemas.microsoft.com/office/drawing/2014/main" id="{C6183665-E610-49D6-BA7A-3388785748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B924B-A7EB-485F-A270-06BAF678841A}"/>
              </a:ext>
            </a:extLst>
          </p:cNvPr>
          <p:cNvSpPr>
            <a:spLocks noGrp="1"/>
          </p:cNvSpPr>
          <p:nvPr>
            <p:ph type="sldNum" sz="quarter" idx="12"/>
          </p:nvPr>
        </p:nvSpPr>
        <p:spPr/>
        <p:txBody>
          <a:bodyPr/>
          <a:lstStyle/>
          <a:p>
            <a:fld id="{494783DC-268A-443B-B804-9D7C2F839C9A}" type="slidenum">
              <a:rPr lang="en-IN" smtClean="0"/>
              <a:t>‹#›</a:t>
            </a:fld>
            <a:endParaRPr lang="en-IN"/>
          </a:p>
        </p:txBody>
      </p:sp>
    </p:spTree>
    <p:extLst>
      <p:ext uri="{BB962C8B-B14F-4D97-AF65-F5344CB8AC3E}">
        <p14:creationId xmlns:p14="http://schemas.microsoft.com/office/powerpoint/2010/main" val="365575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F0F2F-0381-43D4-8C0D-5F00FEDAC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3B8C8-11BC-436A-8007-61D73F923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A8169-C0C5-4BF5-8AE5-BC0453FB8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8A36A-CAE7-4130-972B-36F40DECE536}" type="datetimeFigureOut">
              <a:rPr lang="en-IN" smtClean="0"/>
              <a:t>07-03-2021</a:t>
            </a:fld>
            <a:endParaRPr lang="en-IN"/>
          </a:p>
        </p:txBody>
      </p:sp>
      <p:sp>
        <p:nvSpPr>
          <p:cNvPr id="5" name="Footer Placeholder 4">
            <a:extLst>
              <a:ext uri="{FF2B5EF4-FFF2-40B4-BE49-F238E27FC236}">
                <a16:creationId xmlns:a16="http://schemas.microsoft.com/office/drawing/2014/main" id="{09C76134-4343-4E37-AC4B-EDE3BDA6E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4031EE-684A-4ECB-83FA-4626D53EE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83DC-268A-443B-B804-9D7C2F839C9A}" type="slidenum">
              <a:rPr lang="en-IN" smtClean="0"/>
              <a:t>‹#›</a:t>
            </a:fld>
            <a:endParaRPr lang="en-IN"/>
          </a:p>
        </p:txBody>
      </p:sp>
    </p:spTree>
    <p:extLst>
      <p:ext uri="{BB962C8B-B14F-4D97-AF65-F5344CB8AC3E}">
        <p14:creationId xmlns:p14="http://schemas.microsoft.com/office/powerpoint/2010/main" val="568764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0003-A5E7-4214-ACF0-B093F2F6E1CF}"/>
              </a:ext>
            </a:extLst>
          </p:cNvPr>
          <p:cNvSpPr>
            <a:spLocks noGrp="1"/>
          </p:cNvSpPr>
          <p:nvPr>
            <p:ph type="ctrTitle"/>
          </p:nvPr>
        </p:nvSpPr>
        <p:spPr/>
        <p:txBody>
          <a:bodyPr>
            <a:normAutofit fontScale="90000"/>
          </a:bodyPr>
          <a:lstStyle/>
          <a:p>
            <a:r>
              <a:rPr lang="en-IN" b="1" i="0" dirty="0">
                <a:solidFill>
                  <a:srgbClr val="000000"/>
                </a:solidFill>
                <a:effectLst/>
                <a:latin typeface="Helvetica Neue"/>
              </a:rPr>
              <a:t>Wine Quality Prediction with Machine Learning</a:t>
            </a:r>
            <a:br>
              <a:rPr lang="en-IN"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738BE542-BA37-4711-B0F3-A343E8044ECA}"/>
              </a:ext>
            </a:extLst>
          </p:cNvPr>
          <p:cNvSpPr>
            <a:spLocks noGrp="1"/>
          </p:cNvSpPr>
          <p:nvPr>
            <p:ph type="subTitle" idx="1"/>
          </p:nvPr>
        </p:nvSpPr>
        <p:spPr/>
        <p:txBody>
          <a:bodyPr/>
          <a:lstStyle/>
          <a:p>
            <a:r>
              <a:rPr lang="en-IN" dirty="0"/>
              <a:t>By </a:t>
            </a:r>
          </a:p>
          <a:p>
            <a:r>
              <a:rPr lang="en-IN" dirty="0"/>
              <a:t>Kajal Kumar Ghosh</a:t>
            </a:r>
          </a:p>
          <a:p>
            <a:r>
              <a:rPr lang="en-IN" dirty="0"/>
              <a:t>Email: kkgcom@gmail.com</a:t>
            </a:r>
          </a:p>
        </p:txBody>
      </p:sp>
    </p:spTree>
    <p:extLst>
      <p:ext uri="{BB962C8B-B14F-4D97-AF65-F5344CB8AC3E}">
        <p14:creationId xmlns:p14="http://schemas.microsoft.com/office/powerpoint/2010/main" val="393064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99FD95-44C5-440B-B684-3F84849C74EF}"/>
              </a:ext>
            </a:extLst>
          </p:cNvPr>
          <p:cNvPicPr>
            <a:picLocks noChangeAspect="1"/>
          </p:cNvPicPr>
          <p:nvPr/>
        </p:nvPicPr>
        <p:blipFill>
          <a:blip r:embed="rId2"/>
          <a:stretch>
            <a:fillRect/>
          </a:stretch>
        </p:blipFill>
        <p:spPr>
          <a:xfrm>
            <a:off x="150280" y="1493287"/>
            <a:ext cx="4116920" cy="2937572"/>
          </a:xfrm>
          <a:prstGeom prst="rect">
            <a:avLst/>
          </a:prstGeom>
        </p:spPr>
      </p:pic>
      <p:sp>
        <p:nvSpPr>
          <p:cNvPr id="4" name="Title 1">
            <a:extLst>
              <a:ext uri="{FF2B5EF4-FFF2-40B4-BE49-F238E27FC236}">
                <a16:creationId xmlns:a16="http://schemas.microsoft.com/office/drawing/2014/main" id="{C806B520-8726-49A8-8CF4-8C1EC7E62399}"/>
              </a:ext>
            </a:extLst>
          </p:cNvPr>
          <p:cNvSpPr>
            <a:spLocks noGrp="1"/>
          </p:cNvSpPr>
          <p:nvPr>
            <p:ph type="title"/>
          </p:nvPr>
        </p:nvSpPr>
        <p:spPr>
          <a:xfrm>
            <a:off x="705730" y="167724"/>
            <a:ext cx="10515600" cy="1325563"/>
          </a:xfrm>
        </p:spPr>
        <p:txBody>
          <a:bodyPr/>
          <a:lstStyle/>
          <a:p>
            <a:r>
              <a:rPr lang="en-IN" dirty="0"/>
              <a:t>Classification Report for Random Forest, Decision Tree and Linear Regression:</a:t>
            </a:r>
          </a:p>
        </p:txBody>
      </p:sp>
      <p:pic>
        <p:nvPicPr>
          <p:cNvPr id="3" name="Picture 2">
            <a:extLst>
              <a:ext uri="{FF2B5EF4-FFF2-40B4-BE49-F238E27FC236}">
                <a16:creationId xmlns:a16="http://schemas.microsoft.com/office/drawing/2014/main" id="{9668B47F-D283-4700-9938-0E312E59B3C6}"/>
              </a:ext>
            </a:extLst>
          </p:cNvPr>
          <p:cNvPicPr>
            <a:picLocks noChangeAspect="1"/>
          </p:cNvPicPr>
          <p:nvPr/>
        </p:nvPicPr>
        <p:blipFill>
          <a:blip r:embed="rId3"/>
          <a:stretch>
            <a:fillRect/>
          </a:stretch>
        </p:blipFill>
        <p:spPr>
          <a:xfrm>
            <a:off x="4271962" y="1493287"/>
            <a:ext cx="3772873" cy="2701342"/>
          </a:xfrm>
          <a:prstGeom prst="rect">
            <a:avLst/>
          </a:prstGeom>
        </p:spPr>
      </p:pic>
      <p:pic>
        <p:nvPicPr>
          <p:cNvPr id="7" name="Picture 6">
            <a:extLst>
              <a:ext uri="{FF2B5EF4-FFF2-40B4-BE49-F238E27FC236}">
                <a16:creationId xmlns:a16="http://schemas.microsoft.com/office/drawing/2014/main" id="{ABD42FE8-0215-496D-80F8-9D26507B65EE}"/>
              </a:ext>
            </a:extLst>
          </p:cNvPr>
          <p:cNvPicPr>
            <a:picLocks noChangeAspect="1"/>
          </p:cNvPicPr>
          <p:nvPr/>
        </p:nvPicPr>
        <p:blipFill>
          <a:blip r:embed="rId4"/>
          <a:stretch>
            <a:fillRect/>
          </a:stretch>
        </p:blipFill>
        <p:spPr>
          <a:xfrm>
            <a:off x="8044835" y="1493286"/>
            <a:ext cx="4015676" cy="2701341"/>
          </a:xfrm>
          <a:prstGeom prst="rect">
            <a:avLst/>
          </a:prstGeom>
        </p:spPr>
      </p:pic>
      <p:sp>
        <p:nvSpPr>
          <p:cNvPr id="11" name="TextBox 10">
            <a:extLst>
              <a:ext uri="{FF2B5EF4-FFF2-40B4-BE49-F238E27FC236}">
                <a16:creationId xmlns:a16="http://schemas.microsoft.com/office/drawing/2014/main" id="{72A0091D-5146-407E-BB95-7A19F841B097}"/>
              </a:ext>
            </a:extLst>
          </p:cNvPr>
          <p:cNvSpPr txBox="1"/>
          <p:nvPr/>
        </p:nvSpPr>
        <p:spPr>
          <a:xfrm>
            <a:off x="290285" y="4430859"/>
            <a:ext cx="9405257" cy="1754326"/>
          </a:xfrm>
          <a:prstGeom prst="rect">
            <a:avLst/>
          </a:prstGeom>
          <a:noFill/>
        </p:spPr>
        <p:txBody>
          <a:bodyPr wrap="square">
            <a:spAutoFit/>
          </a:bodyPr>
          <a:lstStyle/>
          <a:p>
            <a:r>
              <a:rPr lang="en-IN" dirty="0"/>
              <a:t>Our accuracy on the test set (with 80%-20% train test ratio with Random Forest: 0.869</a:t>
            </a:r>
          </a:p>
          <a:p>
            <a:r>
              <a:rPr lang="en-IN" dirty="0"/>
              <a:t>The quality of the wines are in the set  {3,4,5,6,7,8} . We want to classify the wine into so-called 'bad' and 'good'. We study statistics of our dataset to determine how to make a classification.</a:t>
            </a:r>
          </a:p>
          <a:p>
            <a:r>
              <a:rPr lang="en-IN" b="0" i="0" dirty="0">
                <a:solidFill>
                  <a:srgbClr val="000000"/>
                </a:solidFill>
                <a:effectLst/>
                <a:latin typeface="Helvetica Neue"/>
              </a:rPr>
              <a:t>we classify wine as 'poor' if quality is less then or equal to 6 , otherwise we classify the wine as 'good'. We replace the column quality with the value 0 for 'poor' wine and the value 1 for 'good' wine.</a:t>
            </a:r>
            <a:endParaRPr lang="en-IN" dirty="0"/>
          </a:p>
        </p:txBody>
      </p:sp>
    </p:spTree>
    <p:extLst>
      <p:ext uri="{BB962C8B-B14F-4D97-AF65-F5344CB8AC3E}">
        <p14:creationId xmlns:p14="http://schemas.microsoft.com/office/powerpoint/2010/main" val="28614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03D-FA8E-44A6-9FE9-BBB0F7831467}"/>
              </a:ext>
            </a:extLst>
          </p:cNvPr>
          <p:cNvSpPr>
            <a:spLocks noGrp="1"/>
          </p:cNvSpPr>
          <p:nvPr>
            <p:ph type="title"/>
          </p:nvPr>
        </p:nvSpPr>
        <p:spPr/>
        <p:txBody>
          <a:bodyPr/>
          <a:lstStyle/>
          <a:p>
            <a:r>
              <a:rPr lang="en-IN" dirty="0"/>
              <a:t>RMSE calculations:</a:t>
            </a:r>
          </a:p>
        </p:txBody>
      </p:sp>
      <p:sp>
        <p:nvSpPr>
          <p:cNvPr id="3" name="Content Placeholder 2">
            <a:extLst>
              <a:ext uri="{FF2B5EF4-FFF2-40B4-BE49-F238E27FC236}">
                <a16:creationId xmlns:a16="http://schemas.microsoft.com/office/drawing/2014/main" id="{A775EAAA-0AB4-4953-B3DF-B41107040BB4}"/>
              </a:ext>
            </a:extLst>
          </p:cNvPr>
          <p:cNvSpPr>
            <a:spLocks noGrp="1"/>
          </p:cNvSpPr>
          <p:nvPr>
            <p:ph idx="1"/>
          </p:nvPr>
        </p:nvSpPr>
        <p:spPr/>
        <p:txBody>
          <a:bodyPr/>
          <a:lstStyle/>
          <a:p>
            <a:r>
              <a:rPr lang="en-IN" b="1" i="0" dirty="0">
                <a:solidFill>
                  <a:srgbClr val="000000"/>
                </a:solidFill>
                <a:effectLst/>
                <a:latin typeface="Helvetica Neue"/>
              </a:rPr>
              <a:t>Random Forest Regression RMSE: </a:t>
            </a:r>
            <a:r>
              <a:rPr kumimoji="0" lang="en-US" altLang="en-US" sz="2800" b="0" i="0" u="none" strike="noStrike" cap="none" normalizeH="0" baseline="0" dirty="0">
                <a:ln>
                  <a:noFill/>
                </a:ln>
                <a:solidFill>
                  <a:srgbClr val="000000"/>
                </a:solidFill>
                <a:effectLst/>
                <a:latin typeface="Courier New" panose="02070309020205020404" pitchFamily="49" charset="0"/>
              </a:rPr>
              <a:t>0.362284418654736</a:t>
            </a:r>
          </a:p>
          <a:p>
            <a:r>
              <a:rPr lang="en-IN" b="1" i="0" dirty="0">
                <a:solidFill>
                  <a:srgbClr val="000000"/>
                </a:solidFill>
                <a:effectLst/>
                <a:latin typeface="Helvetica Neue"/>
              </a:rPr>
              <a:t>Decision Tree Regressor RMSE: </a:t>
            </a:r>
            <a:r>
              <a:rPr kumimoji="0" lang="en-US" altLang="en-US" sz="2800" b="0" i="0" u="none" strike="noStrike" cap="none" normalizeH="0" baseline="0" dirty="0">
                <a:ln>
                  <a:noFill/>
                </a:ln>
                <a:solidFill>
                  <a:srgbClr val="000000"/>
                </a:solidFill>
                <a:effectLst/>
                <a:latin typeface="Courier New" panose="02070309020205020404" pitchFamily="49" charset="0"/>
              </a:rPr>
              <a:t>0.40697051490249264</a:t>
            </a:r>
          </a:p>
          <a:p>
            <a:r>
              <a:rPr lang="en-IN" b="1" i="0" dirty="0">
                <a:solidFill>
                  <a:srgbClr val="000000"/>
                </a:solidFill>
                <a:effectLst/>
                <a:latin typeface="Helvetica Neue"/>
              </a:rPr>
              <a:t>Random Forest Regression RMSE: </a:t>
            </a:r>
            <a:r>
              <a:rPr kumimoji="0" lang="en-US" altLang="en-US" sz="2800" b="0" i="0" u="none" strike="noStrike" cap="none" normalizeH="0" baseline="0" dirty="0">
                <a:ln>
                  <a:noFill/>
                </a:ln>
                <a:solidFill>
                  <a:srgbClr val="000000"/>
                </a:solidFill>
                <a:effectLst/>
                <a:latin typeface="Courier New" panose="02070309020205020404" pitchFamily="49" charset="0"/>
              </a:rPr>
              <a:t>0.362284418654736</a:t>
            </a:r>
            <a:endParaRPr lang="en-IN" b="1" i="0" dirty="0">
              <a:solidFill>
                <a:srgbClr val="000000"/>
              </a:solidFill>
              <a:effectLst/>
              <a:latin typeface="Helvetica Neue"/>
            </a:endParaRPr>
          </a:p>
          <a:p>
            <a:endParaRPr lang="en-IN" dirty="0"/>
          </a:p>
          <a:p>
            <a:r>
              <a:rPr lang="en-IN" sz="2800" dirty="0">
                <a:solidFill>
                  <a:srgbClr val="00B050"/>
                </a:solidFill>
              </a:rPr>
              <a:t>When deciding which regression algorithm is better by looking at RMSE we would better choose the one with smaller value, so for this problem, Random Forest Regression seems to be the best fitting algorithm.</a:t>
            </a:r>
          </a:p>
          <a:p>
            <a:endParaRPr lang="en-IN" dirty="0"/>
          </a:p>
        </p:txBody>
      </p:sp>
      <p:sp>
        <p:nvSpPr>
          <p:cNvPr id="4" name="Rectangle 1">
            <a:extLst>
              <a:ext uri="{FF2B5EF4-FFF2-40B4-BE49-F238E27FC236}">
                <a16:creationId xmlns:a16="http://schemas.microsoft.com/office/drawing/2014/main" id="{8A9BEB16-27F0-4733-9263-82A7BFA7373E}"/>
              </a:ext>
            </a:extLst>
          </p:cNvPr>
          <p:cNvSpPr>
            <a:spLocks noChangeArrowheads="1"/>
          </p:cNvSpPr>
          <p:nvPr/>
        </p:nvSpPr>
        <p:spPr bwMode="auto">
          <a:xfrm>
            <a:off x="0" y="143961"/>
            <a:ext cx="3206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A2A435E-466F-4CDE-BFAD-7A0F3AFF4A1D}"/>
              </a:ext>
            </a:extLst>
          </p:cNvPr>
          <p:cNvSpPr>
            <a:spLocks noChangeArrowheads="1"/>
          </p:cNvSpPr>
          <p:nvPr/>
        </p:nvSpPr>
        <p:spPr bwMode="auto">
          <a:xfrm>
            <a:off x="0" y="143961"/>
            <a:ext cx="3206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4B47F15-E000-45AE-B6C8-C5BB4480E83E}"/>
              </a:ext>
            </a:extLst>
          </p:cNvPr>
          <p:cNvSpPr>
            <a:spLocks noChangeArrowheads="1"/>
          </p:cNvSpPr>
          <p:nvPr/>
        </p:nvSpPr>
        <p:spPr bwMode="auto">
          <a:xfrm>
            <a:off x="0" y="143961"/>
            <a:ext cx="3206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45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0B5E06-962F-49CB-B37D-DBCD9B946702}"/>
              </a:ext>
            </a:extLst>
          </p:cNvPr>
          <p:cNvSpPr txBox="1"/>
          <p:nvPr/>
        </p:nvSpPr>
        <p:spPr>
          <a:xfrm>
            <a:off x="245165" y="89624"/>
            <a:ext cx="11701670" cy="6740307"/>
          </a:xfrm>
          <a:prstGeom prst="rect">
            <a:avLst/>
          </a:prstGeom>
          <a:noFill/>
        </p:spPr>
        <p:txBody>
          <a:bodyPr wrap="square">
            <a:spAutoFit/>
          </a:bodyPr>
          <a:lstStyle/>
          <a:p>
            <a:endParaRPr lang="en-IN" sz="2000" dirty="0">
              <a:solidFill>
                <a:srgbClr val="00B050"/>
              </a:solidFill>
            </a:endParaRPr>
          </a:p>
          <a:p>
            <a:r>
              <a:rPr lang="en-IN" sz="3200" b="1" dirty="0">
                <a:solidFill>
                  <a:srgbClr val="0070C0"/>
                </a:solidFill>
              </a:rPr>
              <a:t>Conclusion: </a:t>
            </a:r>
          </a:p>
          <a:p>
            <a:endParaRPr lang="en-IN" sz="2000" dirty="0">
              <a:solidFill>
                <a:srgbClr val="00B050"/>
              </a:solidFill>
            </a:endParaRPr>
          </a:p>
          <a:p>
            <a:r>
              <a:rPr lang="en-IN" sz="2400" dirty="0">
                <a:solidFill>
                  <a:srgbClr val="00B050"/>
                </a:solidFill>
              </a:rPr>
              <a:t>By looking into the details, we can see that good quality wines have higher levels of alcohol on average, have a lower volatile acidity on average, higher levels of sulphates on average, and higher levels of residual sugar on average. </a:t>
            </a:r>
          </a:p>
          <a:p>
            <a:endParaRPr lang="en-IN" sz="2400" dirty="0">
              <a:solidFill>
                <a:srgbClr val="00B050"/>
              </a:solidFill>
            </a:endParaRPr>
          </a:p>
          <a:p>
            <a:r>
              <a:rPr lang="en-IN" sz="2400" dirty="0">
                <a:solidFill>
                  <a:srgbClr val="00B050"/>
                </a:solidFill>
              </a:rPr>
              <a:t>The vast majority of wines get a quality rating of five or six, while having good and bad wines seems more unlikely. There seem not to be any excellent wines (&gt;8) on this database. </a:t>
            </a:r>
          </a:p>
          <a:p>
            <a:endParaRPr lang="en-IN" sz="2400" dirty="0">
              <a:solidFill>
                <a:srgbClr val="00B050"/>
              </a:solidFill>
            </a:endParaRPr>
          </a:p>
          <a:p>
            <a:r>
              <a:rPr lang="en-IN" sz="2400" dirty="0">
                <a:solidFill>
                  <a:srgbClr val="00B050"/>
                </a:solidFill>
              </a:rPr>
              <a:t>From the very first moment we saw there weren't strong correlations between features and quality, that's why it's hard to make an accurate prediction using regression algorithms. That said, alcohol, sulphates, citric acid features are the ones that correlate the most positively while volatile acidity is the one correlating the most negatively. </a:t>
            </a:r>
          </a:p>
          <a:p>
            <a:endParaRPr lang="en-IN" sz="2400" dirty="0">
              <a:solidFill>
                <a:srgbClr val="00B050"/>
              </a:solidFill>
            </a:endParaRPr>
          </a:p>
          <a:p>
            <a:r>
              <a:rPr lang="en-IN" sz="2400" dirty="0">
                <a:solidFill>
                  <a:srgbClr val="00B050"/>
                </a:solidFill>
              </a:rPr>
              <a:t>Random Forest, Decision and Linear Regression all seem to be the best fitting models when solving this problem using regression. </a:t>
            </a:r>
          </a:p>
          <a:p>
            <a:r>
              <a:rPr lang="en-IN" sz="2400" b="0" i="0" dirty="0">
                <a:solidFill>
                  <a:srgbClr val="00B050"/>
                </a:solidFill>
                <a:effectLst/>
                <a:latin typeface="Helvetica Neue"/>
              </a:rPr>
              <a:t>Applying the concept 1-off Accuracy gives us much better results</a:t>
            </a:r>
            <a:r>
              <a:rPr lang="en-IN" sz="2000" b="0" i="0" dirty="0">
                <a:solidFill>
                  <a:srgbClr val="00B050"/>
                </a:solidFill>
                <a:effectLst/>
                <a:latin typeface="Helvetica Neue"/>
              </a:rPr>
              <a:t>.</a:t>
            </a:r>
            <a:endParaRPr lang="en-IN" sz="2000" dirty="0">
              <a:solidFill>
                <a:srgbClr val="00B050"/>
              </a:solidFill>
            </a:endParaRPr>
          </a:p>
        </p:txBody>
      </p:sp>
    </p:spTree>
    <p:extLst>
      <p:ext uri="{BB962C8B-B14F-4D97-AF65-F5344CB8AC3E}">
        <p14:creationId xmlns:p14="http://schemas.microsoft.com/office/powerpoint/2010/main" val="285749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61FE4E-B5C7-4105-BD61-50AB49BB5304}"/>
              </a:ext>
            </a:extLst>
          </p:cNvPr>
          <p:cNvSpPr txBox="1"/>
          <p:nvPr/>
        </p:nvSpPr>
        <p:spPr>
          <a:xfrm>
            <a:off x="523461" y="487025"/>
            <a:ext cx="11145078" cy="6370975"/>
          </a:xfrm>
          <a:prstGeom prst="rect">
            <a:avLst/>
          </a:prstGeom>
          <a:noFill/>
        </p:spPr>
        <p:txBody>
          <a:bodyPr wrap="square">
            <a:spAutoFit/>
          </a:bodyPr>
          <a:lstStyle/>
          <a:p>
            <a:pPr algn="l"/>
            <a:r>
              <a:rPr lang="en-IN" sz="2400" b="0" i="0" dirty="0">
                <a:solidFill>
                  <a:srgbClr val="0070C0"/>
                </a:solidFill>
                <a:effectLst/>
                <a:latin typeface="charter"/>
              </a:rPr>
              <a:t>For this project, I used Wine Quality dataset to build various classification models to predict whether a particular wine is “good quality” or not. Each wine in this dataset is given a “quality” score between 0 and 10. For the purpose of this project, I converted the output to a binary output where each wine is either “good quality” (a score of 7 or higher) or not (a score below 7). The quality of a wine is determined by 11 input variables:</a:t>
            </a:r>
          </a:p>
          <a:p>
            <a:pPr algn="l">
              <a:buFont typeface="+mj-lt"/>
              <a:buAutoNum type="arabicPeriod"/>
            </a:pPr>
            <a:r>
              <a:rPr lang="en-IN" sz="2400" b="0" i="0" dirty="0">
                <a:solidFill>
                  <a:srgbClr val="0070C0"/>
                </a:solidFill>
                <a:effectLst/>
                <a:latin typeface="charter"/>
              </a:rPr>
              <a:t>Fixed acidity</a:t>
            </a:r>
          </a:p>
          <a:p>
            <a:pPr algn="l">
              <a:buFont typeface="+mj-lt"/>
              <a:buAutoNum type="arabicPeriod"/>
            </a:pPr>
            <a:r>
              <a:rPr lang="en-IN" sz="2400" b="0" i="0" dirty="0">
                <a:solidFill>
                  <a:srgbClr val="0070C0"/>
                </a:solidFill>
                <a:effectLst/>
                <a:latin typeface="charter"/>
              </a:rPr>
              <a:t>Volatile acidity</a:t>
            </a:r>
          </a:p>
          <a:p>
            <a:pPr algn="l">
              <a:buFont typeface="+mj-lt"/>
              <a:buAutoNum type="arabicPeriod"/>
            </a:pPr>
            <a:r>
              <a:rPr lang="en-IN" sz="2400" b="0" i="0" dirty="0">
                <a:solidFill>
                  <a:srgbClr val="0070C0"/>
                </a:solidFill>
                <a:effectLst/>
                <a:latin typeface="charter"/>
              </a:rPr>
              <a:t>Citric acid</a:t>
            </a:r>
          </a:p>
          <a:p>
            <a:pPr algn="l">
              <a:buFont typeface="+mj-lt"/>
              <a:buAutoNum type="arabicPeriod"/>
            </a:pPr>
            <a:r>
              <a:rPr lang="en-IN" sz="2400" b="0" i="0" dirty="0">
                <a:solidFill>
                  <a:srgbClr val="0070C0"/>
                </a:solidFill>
                <a:effectLst/>
                <a:latin typeface="charter"/>
              </a:rPr>
              <a:t>Residual sugar</a:t>
            </a:r>
          </a:p>
          <a:p>
            <a:pPr algn="l">
              <a:buFont typeface="+mj-lt"/>
              <a:buAutoNum type="arabicPeriod"/>
            </a:pPr>
            <a:r>
              <a:rPr lang="en-IN" sz="2400" b="0" i="0" dirty="0">
                <a:solidFill>
                  <a:srgbClr val="0070C0"/>
                </a:solidFill>
                <a:effectLst/>
                <a:latin typeface="charter"/>
              </a:rPr>
              <a:t>Chlorides</a:t>
            </a:r>
          </a:p>
          <a:p>
            <a:pPr algn="l">
              <a:buFont typeface="+mj-lt"/>
              <a:buAutoNum type="arabicPeriod"/>
            </a:pPr>
            <a:r>
              <a:rPr lang="en-IN" sz="2400" b="0" i="0" dirty="0">
                <a:solidFill>
                  <a:srgbClr val="0070C0"/>
                </a:solidFill>
                <a:effectLst/>
                <a:latin typeface="charter"/>
              </a:rPr>
              <a:t>Free </a:t>
            </a:r>
            <a:r>
              <a:rPr lang="en-IN" sz="2400" b="0" i="0" dirty="0" err="1">
                <a:solidFill>
                  <a:srgbClr val="0070C0"/>
                </a:solidFill>
                <a:effectLst/>
                <a:latin typeface="charter"/>
              </a:rPr>
              <a:t>sulfur</a:t>
            </a:r>
            <a:r>
              <a:rPr lang="en-IN" sz="2400" b="0" i="0" dirty="0">
                <a:solidFill>
                  <a:srgbClr val="0070C0"/>
                </a:solidFill>
                <a:effectLst/>
                <a:latin typeface="charter"/>
              </a:rPr>
              <a:t> dioxide</a:t>
            </a:r>
          </a:p>
          <a:p>
            <a:pPr algn="l">
              <a:buFont typeface="+mj-lt"/>
              <a:buAutoNum type="arabicPeriod"/>
            </a:pPr>
            <a:r>
              <a:rPr lang="en-IN" sz="2400" b="0" i="0" dirty="0">
                <a:solidFill>
                  <a:srgbClr val="0070C0"/>
                </a:solidFill>
                <a:effectLst/>
                <a:latin typeface="charter"/>
              </a:rPr>
              <a:t>Total </a:t>
            </a:r>
            <a:r>
              <a:rPr lang="en-IN" sz="2400" b="0" i="0" dirty="0" err="1">
                <a:solidFill>
                  <a:srgbClr val="0070C0"/>
                </a:solidFill>
                <a:effectLst/>
                <a:latin typeface="charter"/>
              </a:rPr>
              <a:t>sulfur</a:t>
            </a:r>
            <a:r>
              <a:rPr lang="en-IN" sz="2400" b="0" i="0" dirty="0">
                <a:solidFill>
                  <a:srgbClr val="0070C0"/>
                </a:solidFill>
                <a:effectLst/>
                <a:latin typeface="charter"/>
              </a:rPr>
              <a:t> dioxide</a:t>
            </a:r>
          </a:p>
          <a:p>
            <a:pPr algn="l">
              <a:buFont typeface="+mj-lt"/>
              <a:buAutoNum type="arabicPeriod"/>
            </a:pPr>
            <a:r>
              <a:rPr lang="en-IN" sz="2400" b="0" i="0" dirty="0">
                <a:solidFill>
                  <a:srgbClr val="0070C0"/>
                </a:solidFill>
                <a:effectLst/>
                <a:latin typeface="charter"/>
              </a:rPr>
              <a:t>Density</a:t>
            </a:r>
          </a:p>
          <a:p>
            <a:pPr algn="l">
              <a:buFont typeface="+mj-lt"/>
              <a:buAutoNum type="arabicPeriod"/>
            </a:pPr>
            <a:r>
              <a:rPr lang="en-IN" sz="2400" b="0" i="0" dirty="0">
                <a:solidFill>
                  <a:srgbClr val="0070C0"/>
                </a:solidFill>
                <a:effectLst/>
                <a:latin typeface="charter"/>
              </a:rPr>
              <a:t>pH</a:t>
            </a:r>
          </a:p>
          <a:p>
            <a:pPr algn="l">
              <a:buFont typeface="+mj-lt"/>
              <a:buAutoNum type="arabicPeriod"/>
            </a:pPr>
            <a:r>
              <a:rPr lang="en-IN" sz="2400" b="0" i="0" dirty="0" err="1">
                <a:solidFill>
                  <a:srgbClr val="0070C0"/>
                </a:solidFill>
                <a:effectLst/>
                <a:latin typeface="charter"/>
              </a:rPr>
              <a:t>Sulfates</a:t>
            </a:r>
            <a:endParaRPr lang="en-IN" sz="2400" b="0" i="0" dirty="0">
              <a:solidFill>
                <a:srgbClr val="0070C0"/>
              </a:solidFill>
              <a:effectLst/>
              <a:latin typeface="charter"/>
            </a:endParaRPr>
          </a:p>
          <a:p>
            <a:pPr algn="l">
              <a:buFont typeface="+mj-lt"/>
              <a:buAutoNum type="arabicPeriod"/>
            </a:pPr>
            <a:r>
              <a:rPr lang="en-IN" sz="2400" b="0" i="0" dirty="0">
                <a:solidFill>
                  <a:srgbClr val="0070C0"/>
                </a:solidFill>
                <a:effectLst/>
                <a:latin typeface="charter"/>
              </a:rPr>
              <a:t>Alcohol</a:t>
            </a:r>
          </a:p>
        </p:txBody>
      </p:sp>
    </p:spTree>
    <p:extLst>
      <p:ext uri="{BB962C8B-B14F-4D97-AF65-F5344CB8AC3E}">
        <p14:creationId xmlns:p14="http://schemas.microsoft.com/office/powerpoint/2010/main" val="358124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A5918-1067-4399-96E7-F077ED4E7EC1}"/>
              </a:ext>
            </a:extLst>
          </p:cNvPr>
          <p:cNvSpPr txBox="1"/>
          <p:nvPr/>
        </p:nvSpPr>
        <p:spPr>
          <a:xfrm>
            <a:off x="463826" y="265043"/>
            <a:ext cx="10999304" cy="5078313"/>
          </a:xfrm>
          <a:prstGeom prst="rect">
            <a:avLst/>
          </a:prstGeom>
          <a:noFill/>
        </p:spPr>
        <p:txBody>
          <a:bodyPr wrap="square">
            <a:spAutoFit/>
          </a:bodyPr>
          <a:lstStyle/>
          <a:p>
            <a:pPr algn="l"/>
            <a:r>
              <a:rPr lang="en-IN" sz="4400" b="0" i="0" dirty="0">
                <a:solidFill>
                  <a:srgbClr val="C00000"/>
                </a:solidFill>
                <a:effectLst/>
                <a:latin typeface="sohne"/>
              </a:rPr>
              <a:t>Objectives:</a:t>
            </a:r>
          </a:p>
          <a:p>
            <a:pPr algn="l"/>
            <a:r>
              <a:rPr lang="en-IN" sz="2800" b="0" i="0" dirty="0">
                <a:solidFill>
                  <a:srgbClr val="292929"/>
                </a:solidFill>
                <a:effectLst/>
                <a:latin typeface="charter"/>
              </a:rPr>
              <a:t>The objectives of this project are as follows</a:t>
            </a:r>
          </a:p>
          <a:p>
            <a:pPr algn="l"/>
            <a:r>
              <a:rPr lang="en-IN" sz="2800" dirty="0">
                <a:solidFill>
                  <a:srgbClr val="292929"/>
                </a:solidFill>
                <a:latin typeface="charter"/>
              </a:rPr>
              <a:t>1. Our Main objective is to predict the wine quality using Machine Learning through Python programming language.</a:t>
            </a:r>
            <a:endParaRPr lang="en-IN" sz="2800" b="0" i="0" dirty="0">
              <a:solidFill>
                <a:srgbClr val="292929"/>
              </a:solidFill>
              <a:effectLst/>
              <a:latin typeface="charter"/>
            </a:endParaRPr>
          </a:p>
          <a:p>
            <a:pPr algn="l"/>
            <a:r>
              <a:rPr lang="en-IN" sz="2800" b="0" i="0" dirty="0">
                <a:solidFill>
                  <a:srgbClr val="292929"/>
                </a:solidFill>
                <a:effectLst/>
                <a:latin typeface="charter"/>
              </a:rPr>
              <a:t>2. To experiment with different classification methods to see which yields the highest accuracy.</a:t>
            </a:r>
          </a:p>
          <a:p>
            <a:pPr algn="l"/>
            <a:r>
              <a:rPr lang="en-IN" sz="2800" b="0" i="0" dirty="0">
                <a:solidFill>
                  <a:srgbClr val="292929"/>
                </a:solidFill>
                <a:effectLst/>
                <a:latin typeface="charter"/>
              </a:rPr>
              <a:t>3. To determine which features are the most indicative of a good quality wine.</a:t>
            </a:r>
          </a:p>
          <a:p>
            <a:pPr algn="l"/>
            <a:r>
              <a:rPr lang="en-IN" sz="2800" b="0" i="0" dirty="0">
                <a:solidFill>
                  <a:srgbClr val="292929"/>
                </a:solidFill>
                <a:effectLst/>
                <a:latin typeface="charter"/>
              </a:rPr>
              <a:t>4. Output obtained would further be checked for correctness and model will be optimized accordingly.</a:t>
            </a:r>
          </a:p>
          <a:p>
            <a:pPr algn="l"/>
            <a:endParaRPr lang="en-IN" sz="2800" b="0" i="0" dirty="0">
              <a:solidFill>
                <a:srgbClr val="292929"/>
              </a:solidFill>
              <a:effectLst/>
              <a:latin typeface="charter"/>
            </a:endParaRPr>
          </a:p>
        </p:txBody>
      </p:sp>
    </p:spTree>
    <p:extLst>
      <p:ext uri="{BB962C8B-B14F-4D97-AF65-F5344CB8AC3E}">
        <p14:creationId xmlns:p14="http://schemas.microsoft.com/office/powerpoint/2010/main" val="2200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0B174-C1C0-4666-9838-21684379B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70" y="1433745"/>
            <a:ext cx="6795282" cy="459374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E8E846F-3AF8-443D-ABF6-46E7B484C9BF}"/>
              </a:ext>
            </a:extLst>
          </p:cNvPr>
          <p:cNvSpPr>
            <a:spLocks noGrp="1"/>
          </p:cNvSpPr>
          <p:nvPr>
            <p:ph type="title"/>
          </p:nvPr>
        </p:nvSpPr>
        <p:spPr>
          <a:xfrm>
            <a:off x="705730" y="167724"/>
            <a:ext cx="10515600" cy="1325563"/>
          </a:xfrm>
        </p:spPr>
        <p:txBody>
          <a:bodyPr/>
          <a:lstStyle/>
          <a:p>
            <a:r>
              <a:rPr lang="en-IN" dirty="0"/>
              <a:t>Quality type frequencies</a:t>
            </a:r>
          </a:p>
        </p:txBody>
      </p:sp>
    </p:spTree>
    <p:extLst>
      <p:ext uri="{BB962C8B-B14F-4D97-AF65-F5344CB8AC3E}">
        <p14:creationId xmlns:p14="http://schemas.microsoft.com/office/powerpoint/2010/main" val="268977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13D8-FFDF-4BE5-A5F1-CE5E2B9870C4}"/>
              </a:ext>
            </a:extLst>
          </p:cNvPr>
          <p:cNvSpPr>
            <a:spLocks noGrp="1"/>
          </p:cNvSpPr>
          <p:nvPr>
            <p:ph type="title"/>
          </p:nvPr>
        </p:nvSpPr>
        <p:spPr/>
        <p:txBody>
          <a:bodyPr/>
          <a:lstStyle/>
          <a:p>
            <a:r>
              <a:rPr lang="en-IN" dirty="0"/>
              <a:t>Heatmap to plot all correlations between features</a:t>
            </a:r>
          </a:p>
        </p:txBody>
      </p:sp>
      <p:pic>
        <p:nvPicPr>
          <p:cNvPr id="4" name="Content Placeholder 3">
            <a:extLst>
              <a:ext uri="{FF2B5EF4-FFF2-40B4-BE49-F238E27FC236}">
                <a16:creationId xmlns:a16="http://schemas.microsoft.com/office/drawing/2014/main" id="{6D3DED18-DF67-4A65-AF5B-D6DEC2C0DF73}"/>
              </a:ext>
            </a:extLst>
          </p:cNvPr>
          <p:cNvPicPr>
            <a:picLocks noGrp="1" noChangeAspect="1"/>
          </p:cNvPicPr>
          <p:nvPr>
            <p:ph idx="1"/>
          </p:nvPr>
        </p:nvPicPr>
        <p:blipFill>
          <a:blip r:embed="rId2"/>
          <a:stretch>
            <a:fillRect/>
          </a:stretch>
        </p:blipFill>
        <p:spPr>
          <a:xfrm>
            <a:off x="2917144" y="1146630"/>
            <a:ext cx="7895118" cy="5515428"/>
          </a:xfrm>
          <a:prstGeom prst="rect">
            <a:avLst/>
          </a:prstGeom>
        </p:spPr>
      </p:pic>
    </p:spTree>
    <p:extLst>
      <p:ext uri="{BB962C8B-B14F-4D97-AF65-F5344CB8AC3E}">
        <p14:creationId xmlns:p14="http://schemas.microsoft.com/office/powerpoint/2010/main" val="206811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9BA6-B488-4588-AC88-2BB585B94086}"/>
              </a:ext>
            </a:extLst>
          </p:cNvPr>
          <p:cNvSpPr>
            <a:spLocks noGrp="1"/>
          </p:cNvSpPr>
          <p:nvPr>
            <p:ph type="title"/>
          </p:nvPr>
        </p:nvSpPr>
        <p:spPr/>
        <p:txBody>
          <a:bodyPr/>
          <a:lstStyle/>
          <a:p>
            <a:r>
              <a:rPr lang="en-IN" dirty="0"/>
              <a:t>Visualization of features:</a:t>
            </a:r>
          </a:p>
        </p:txBody>
      </p:sp>
      <p:pic>
        <p:nvPicPr>
          <p:cNvPr id="4098" name="Picture 2">
            <a:extLst>
              <a:ext uri="{FF2B5EF4-FFF2-40B4-BE49-F238E27FC236}">
                <a16:creationId xmlns:a16="http://schemas.microsoft.com/office/drawing/2014/main" id="{4D5C0C78-1AFB-43B2-AD73-7EE1BB3BE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47329"/>
            <a:ext cx="4194629" cy="30724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E91027C-FCF4-4DCE-BC5A-C559335A4E26}"/>
              </a:ext>
            </a:extLst>
          </p:cNvPr>
          <p:cNvPicPr>
            <a:picLocks noChangeAspect="1"/>
          </p:cNvPicPr>
          <p:nvPr/>
        </p:nvPicPr>
        <p:blipFill>
          <a:blip r:embed="rId3"/>
          <a:stretch>
            <a:fillRect/>
          </a:stretch>
        </p:blipFill>
        <p:spPr>
          <a:xfrm>
            <a:off x="4151142" y="2040519"/>
            <a:ext cx="3826046" cy="2731506"/>
          </a:xfrm>
          <a:prstGeom prst="rect">
            <a:avLst/>
          </a:prstGeom>
        </p:spPr>
      </p:pic>
      <p:pic>
        <p:nvPicPr>
          <p:cNvPr id="5" name="Picture 4">
            <a:extLst>
              <a:ext uri="{FF2B5EF4-FFF2-40B4-BE49-F238E27FC236}">
                <a16:creationId xmlns:a16="http://schemas.microsoft.com/office/drawing/2014/main" id="{FC81F778-C5DA-4CA4-821B-A6D7F9D359B6}"/>
              </a:ext>
            </a:extLst>
          </p:cNvPr>
          <p:cNvPicPr>
            <a:picLocks noChangeAspect="1"/>
          </p:cNvPicPr>
          <p:nvPr/>
        </p:nvPicPr>
        <p:blipFill>
          <a:blip r:embed="rId4"/>
          <a:stretch>
            <a:fillRect/>
          </a:stretch>
        </p:blipFill>
        <p:spPr>
          <a:xfrm>
            <a:off x="8104187" y="2040519"/>
            <a:ext cx="3705225" cy="2686050"/>
          </a:xfrm>
          <a:prstGeom prst="rect">
            <a:avLst/>
          </a:prstGeom>
        </p:spPr>
      </p:pic>
    </p:spTree>
    <p:extLst>
      <p:ext uri="{BB962C8B-B14F-4D97-AF65-F5344CB8AC3E}">
        <p14:creationId xmlns:p14="http://schemas.microsoft.com/office/powerpoint/2010/main" val="67465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588D-CADF-434B-9D1D-C6196608DFDA}"/>
              </a:ext>
            </a:extLst>
          </p:cNvPr>
          <p:cNvSpPr>
            <a:spLocks noGrp="1"/>
          </p:cNvSpPr>
          <p:nvPr>
            <p:ph type="title"/>
          </p:nvPr>
        </p:nvSpPr>
        <p:spPr/>
        <p:txBody>
          <a:bodyPr/>
          <a:lstStyle/>
          <a:p>
            <a:r>
              <a:rPr lang="en-IN" dirty="0"/>
              <a:t>OOB Error Rate</a:t>
            </a:r>
          </a:p>
        </p:txBody>
      </p:sp>
      <p:pic>
        <p:nvPicPr>
          <p:cNvPr id="5122" name="Picture 2">
            <a:extLst>
              <a:ext uri="{FF2B5EF4-FFF2-40B4-BE49-F238E27FC236}">
                <a16:creationId xmlns:a16="http://schemas.microsoft.com/office/drawing/2014/main" id="{0E761451-AE80-46FD-937C-903B66212B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4188" y="0"/>
            <a:ext cx="6689612" cy="668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87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D9C3-313E-4DB6-9859-8A8AFA562E33}"/>
              </a:ext>
            </a:extLst>
          </p:cNvPr>
          <p:cNvSpPr>
            <a:spLocks noGrp="1"/>
          </p:cNvSpPr>
          <p:nvPr>
            <p:ph type="title"/>
          </p:nvPr>
        </p:nvSpPr>
        <p:spPr/>
        <p:txBody>
          <a:bodyPr/>
          <a:lstStyle/>
          <a:p>
            <a:r>
              <a:rPr lang="en-IN" dirty="0"/>
              <a:t>ROC Curve for </a:t>
            </a:r>
            <a:br>
              <a:rPr lang="en-IN" dirty="0"/>
            </a:br>
            <a:r>
              <a:rPr lang="en-IN" dirty="0"/>
              <a:t>Random Forest:</a:t>
            </a:r>
          </a:p>
        </p:txBody>
      </p:sp>
      <p:pic>
        <p:nvPicPr>
          <p:cNvPr id="6146" name="Picture 2">
            <a:extLst>
              <a:ext uri="{FF2B5EF4-FFF2-40B4-BE49-F238E27FC236}">
                <a16:creationId xmlns:a16="http://schemas.microsoft.com/office/drawing/2014/main" id="{AAC5B052-ED99-4825-A2B9-650364D0FB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7499" y="213792"/>
            <a:ext cx="6351987" cy="632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F0B4-A444-4E87-8C1D-0F8ED12A670D}"/>
              </a:ext>
            </a:extLst>
          </p:cNvPr>
          <p:cNvSpPr>
            <a:spLocks noGrp="1"/>
          </p:cNvSpPr>
          <p:nvPr>
            <p:ph type="title"/>
          </p:nvPr>
        </p:nvSpPr>
        <p:spPr/>
        <p:txBody>
          <a:bodyPr/>
          <a:lstStyle/>
          <a:p>
            <a:r>
              <a:rPr lang="en-IN" dirty="0"/>
              <a:t>Confusion matrix for Random Forest, Decision Tree and Linear Regression Algorithm.</a:t>
            </a:r>
          </a:p>
        </p:txBody>
      </p:sp>
      <p:pic>
        <p:nvPicPr>
          <p:cNvPr id="1026" name="Picture 2">
            <a:extLst>
              <a:ext uri="{FF2B5EF4-FFF2-40B4-BE49-F238E27FC236}">
                <a16:creationId xmlns:a16="http://schemas.microsoft.com/office/drawing/2014/main" id="{FC619C95-10BC-4782-8EF7-4A73D3C5F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3" y="1926317"/>
            <a:ext cx="3940380" cy="26456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5D2FFA-A3C9-40F4-BFCE-34932F4E7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213" y="1926317"/>
            <a:ext cx="392430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7B6556-F30C-439B-B94B-1386E8050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593" y="1918608"/>
            <a:ext cx="4191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999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605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charter</vt:lpstr>
      <vt:lpstr>Courier New</vt:lpstr>
      <vt:lpstr>Helvetica Neue</vt:lpstr>
      <vt:lpstr>sohne</vt:lpstr>
      <vt:lpstr>Office Theme</vt:lpstr>
      <vt:lpstr>Wine Quality Prediction with Machine Learning </vt:lpstr>
      <vt:lpstr>PowerPoint Presentation</vt:lpstr>
      <vt:lpstr>PowerPoint Presentation</vt:lpstr>
      <vt:lpstr>Quality type frequencies</vt:lpstr>
      <vt:lpstr>Heatmap to plot all correlations between features</vt:lpstr>
      <vt:lpstr>Visualization of features:</vt:lpstr>
      <vt:lpstr>OOB Error Rate</vt:lpstr>
      <vt:lpstr>ROC Curve for  Random Forest:</vt:lpstr>
      <vt:lpstr>Confusion matrix for Random Forest, Decision Tree and Linear Regression Algorithm.</vt:lpstr>
      <vt:lpstr>Classification Report for Random Forest, Decision Tree and Linear Regression:</vt:lpstr>
      <vt:lpstr>RMSE calculations: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 Prediction with Machine Learning </dc:title>
  <dc:creator>Kallol Ghosh</dc:creator>
  <cp:lastModifiedBy>Kallol Ghosh</cp:lastModifiedBy>
  <cp:revision>16</cp:revision>
  <dcterms:created xsi:type="dcterms:W3CDTF">2021-03-07T11:07:01Z</dcterms:created>
  <dcterms:modified xsi:type="dcterms:W3CDTF">2021-03-07T17:25:13Z</dcterms:modified>
</cp:coreProperties>
</file>