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notesMasterIdLst>
    <p:notesMasterId r:id="rId12"/>
  </p:notesMasterIdLst>
  <p:sldIdLst>
    <p:sldId id="256" r:id="rId2"/>
    <p:sldId id="257" r:id="rId3"/>
    <p:sldId id="258" r:id="rId4"/>
    <p:sldId id="259" r:id="rId5"/>
    <p:sldId id="262" r:id="rId6"/>
    <p:sldId id="260" r:id="rId7"/>
    <p:sldId id="261" r:id="rId8"/>
    <p:sldId id="263" r:id="rId9"/>
    <p:sldId id="264" r:id="rId10"/>
    <p:sldId id="265"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991"/>
    <p:restoredTop sz="94666"/>
  </p:normalViewPr>
  <p:slideViewPr>
    <p:cSldViewPr snapToGrid="0">
      <p:cViewPr varScale="1">
        <p:scale>
          <a:sx n="115" d="100"/>
          <a:sy n="115" d="100"/>
        </p:scale>
        <p:origin x="408" y="20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E56CAE-EC09-AE45-BA46-EDCF90374AE7}" type="datetimeFigureOut">
              <a:rPr lang="en-US" smtClean="0"/>
              <a:t>8/15/25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84B579-BA0B-7C4F-B8A2-3EBEEE9C50A6}" type="slidenum">
              <a:rPr lang="en-US" smtClean="0"/>
              <a:t>‹#›</a:t>
            </a:fld>
            <a:endParaRPr lang="en-US"/>
          </a:p>
        </p:txBody>
      </p:sp>
    </p:spTree>
    <p:extLst>
      <p:ext uri="{BB962C8B-B14F-4D97-AF65-F5344CB8AC3E}">
        <p14:creationId xmlns:p14="http://schemas.microsoft.com/office/powerpoint/2010/main" val="38392025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a:t>
            </a:r>
            <a:r>
              <a:rPr lang="en-US" dirty="0" err="1"/>
              <a:t>www.espn.com.au</a:t>
            </a:r>
            <a:r>
              <a:rPr lang="en-US" dirty="0"/>
              <a:t>/</a:t>
            </a:r>
            <a:r>
              <a:rPr lang="en-US" dirty="0" err="1"/>
              <a:t>nba</a:t>
            </a:r>
            <a:r>
              <a:rPr lang="en-US" dirty="0"/>
              <a:t>/story/_/id/45179882/2025-nba-mock-draft-projecting-all-59-picks-post-combine-cooper-flagg-dallas-mavericks</a:t>
            </a:r>
          </a:p>
          <a:p>
            <a:endParaRPr lang="en-US" dirty="0"/>
          </a:p>
        </p:txBody>
      </p:sp>
      <p:sp>
        <p:nvSpPr>
          <p:cNvPr id="4" name="Slide Number Placeholder 3"/>
          <p:cNvSpPr>
            <a:spLocks noGrp="1"/>
          </p:cNvSpPr>
          <p:nvPr>
            <p:ph type="sldNum" sz="quarter" idx="5"/>
          </p:nvPr>
        </p:nvSpPr>
        <p:spPr/>
        <p:txBody>
          <a:bodyPr/>
          <a:lstStyle/>
          <a:p>
            <a:fld id="{CE84B579-BA0B-7C4F-B8A2-3EBEEE9C50A6}" type="slidenum">
              <a:rPr lang="en-US" smtClean="0"/>
              <a:t>1</a:t>
            </a:fld>
            <a:endParaRPr lang="en-US"/>
          </a:p>
        </p:txBody>
      </p:sp>
    </p:spTree>
    <p:extLst>
      <p:ext uri="{BB962C8B-B14F-4D97-AF65-F5344CB8AC3E}">
        <p14:creationId xmlns:p14="http://schemas.microsoft.com/office/powerpoint/2010/main" val="39197255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84B579-BA0B-7C4F-B8A2-3EBEEE9C50A6}" type="slidenum">
              <a:rPr lang="en-US" smtClean="0"/>
              <a:t>2</a:t>
            </a:fld>
            <a:endParaRPr lang="en-US"/>
          </a:p>
        </p:txBody>
      </p:sp>
    </p:spTree>
    <p:extLst>
      <p:ext uri="{BB962C8B-B14F-4D97-AF65-F5344CB8AC3E}">
        <p14:creationId xmlns:p14="http://schemas.microsoft.com/office/powerpoint/2010/main" val="20281532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84B579-BA0B-7C4F-B8A2-3EBEEE9C50A6}" type="slidenum">
              <a:rPr lang="en-US" smtClean="0"/>
              <a:t>4</a:t>
            </a:fld>
            <a:endParaRPr lang="en-US"/>
          </a:p>
        </p:txBody>
      </p:sp>
    </p:spTree>
    <p:extLst>
      <p:ext uri="{BB962C8B-B14F-4D97-AF65-F5344CB8AC3E}">
        <p14:creationId xmlns:p14="http://schemas.microsoft.com/office/powerpoint/2010/main" val="203902130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84B579-BA0B-7C4F-B8A2-3EBEEE9C50A6}" type="slidenum">
              <a:rPr lang="en-US" smtClean="0"/>
              <a:t>7</a:t>
            </a:fld>
            <a:endParaRPr lang="en-US"/>
          </a:p>
        </p:txBody>
      </p:sp>
    </p:spTree>
    <p:extLst>
      <p:ext uri="{BB962C8B-B14F-4D97-AF65-F5344CB8AC3E}">
        <p14:creationId xmlns:p14="http://schemas.microsoft.com/office/powerpoint/2010/main" val="368475325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84B579-BA0B-7C4F-B8A2-3EBEEE9C50A6}" type="slidenum">
              <a:rPr lang="en-US" smtClean="0"/>
              <a:t>8</a:t>
            </a:fld>
            <a:endParaRPr lang="en-US"/>
          </a:p>
        </p:txBody>
      </p:sp>
    </p:spTree>
    <p:extLst>
      <p:ext uri="{BB962C8B-B14F-4D97-AF65-F5344CB8AC3E}">
        <p14:creationId xmlns:p14="http://schemas.microsoft.com/office/powerpoint/2010/main" val="263431244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84B579-BA0B-7C4F-B8A2-3EBEEE9C50A6}" type="slidenum">
              <a:rPr lang="en-US" smtClean="0"/>
              <a:t>9</a:t>
            </a:fld>
            <a:endParaRPr lang="en-US"/>
          </a:p>
        </p:txBody>
      </p:sp>
    </p:spTree>
    <p:extLst>
      <p:ext uri="{BB962C8B-B14F-4D97-AF65-F5344CB8AC3E}">
        <p14:creationId xmlns:p14="http://schemas.microsoft.com/office/powerpoint/2010/main" val="187506770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E84B579-BA0B-7C4F-B8A2-3EBEEE9C50A6}" type="slidenum">
              <a:rPr lang="en-US" smtClean="0"/>
              <a:t>10</a:t>
            </a:fld>
            <a:endParaRPr lang="en-US"/>
          </a:p>
        </p:txBody>
      </p:sp>
    </p:spTree>
    <p:extLst>
      <p:ext uri="{BB962C8B-B14F-4D97-AF65-F5344CB8AC3E}">
        <p14:creationId xmlns:p14="http://schemas.microsoft.com/office/powerpoint/2010/main" val="302422970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87DE6118-2437-4B30-8E3C-4D2BE6020583}" type="datetimeFigureOut">
              <a:rPr lang="en-US" dirty="0"/>
              <a:pPr/>
              <a:t>8/15/25</a:t>
            </a:fld>
            <a:endParaRPr lang="en-US" dirty="0"/>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69E57DC2-970A-4B3E-BB1C-7A09969E49DF}" type="slidenum">
              <a:rPr lang="en-US" dirty="0"/>
              <a:pPr/>
              <a:t>‹#›</a:t>
            </a:fld>
            <a:endParaRPr lang="en-US" dirty="0"/>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dirty="0"/>
              <a:t>8/15/25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87DE6118-2437-4B30-8E3C-4D2BE6020583}" type="datetimeFigureOut">
              <a:rPr lang="en-US" dirty="0"/>
              <a:pPr/>
              <a:t>8/15/25</a:t>
            </a:fld>
            <a:endParaRPr lang="en-US" dirty="0"/>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dirty="0"/>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dirty="0"/>
              <a:t>8/15/25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dirty="0"/>
              <a:t>8/15/25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dirty="0"/>
              <a:t>8/15/25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7DE6118-2437-4B30-8E3C-4D2BE6020583}" type="datetimeFigureOut">
              <a:rPr lang="en-US" dirty="0"/>
              <a:t>8/15/25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8/15/25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87DE6118-2437-4B30-8E3C-4D2BE6020583}" type="datetimeFigureOut">
              <a:rPr lang="en-US" dirty="0"/>
              <a:pPr/>
              <a:t>8/15/25</a:t>
            </a:fld>
            <a:endParaRPr lang="en-US" dirty="0"/>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dirty="0"/>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69E57DC2-970A-4B3E-BB1C-7A09969E49DF}" type="slidenum">
              <a:rPr lang="en-US" dirty="0"/>
              <a:pPr/>
              <a:t>‹#›</a:t>
            </a:fld>
            <a:endParaRPr lang="en-US" dirty="0"/>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87DE6118-2437-4B30-8E3C-4D2BE6020583}" type="datetimeFigureOut">
              <a:rPr lang="en-US" dirty="0"/>
              <a:pPr/>
              <a:t>8/15/25</a:t>
            </a:fld>
            <a:endParaRPr lang="en-US" dirty="0"/>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dirty="0"/>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69E57DC2-970A-4B3E-BB1C-7A09969E49DF}" type="slidenum">
              <a:rPr lang="en-US" dirty="0"/>
              <a:pPr/>
              <a:t>‹#›</a:t>
            </a:fld>
            <a:endParaRPr lang="en-US" dirty="0"/>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github.com/kkgob/FIT5145_assignmnet_3_data.git" TargetMode="External"/><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sports-reference.com/cbb/schools/#NCAAM_schools" TargetMode="External"/><Relationship Id="rId2" Type="http://schemas.openxmlformats.org/officeDocument/2006/relationships/hyperlink" Target="https://www.nba.com/stats/draft/history" TargetMode="Externa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pic>
        <p:nvPicPr>
          <p:cNvPr id="4" name="Picture 3" descr="A group of men in basketball uniforms&#10;&#10;AI-generated content may be incorrect.">
            <a:extLst>
              <a:ext uri="{FF2B5EF4-FFF2-40B4-BE49-F238E27FC236}">
                <a16:creationId xmlns:a16="http://schemas.microsoft.com/office/drawing/2014/main" id="{79A5CEAF-BCB9-843C-8DB1-EA71474894F4}"/>
              </a:ext>
            </a:extLst>
          </p:cNvPr>
          <p:cNvPicPr>
            <a:picLocks noChangeAspect="1"/>
          </p:cNvPicPr>
          <p:nvPr/>
        </p:nvPicPr>
        <p:blipFill>
          <a:blip r:embed="rId3"/>
          <a:srcRect r="20" b="1"/>
          <a:stretch>
            <a:fillRect/>
          </a:stretch>
        </p:blipFill>
        <p:spPr>
          <a:xfrm>
            <a:off x="20" y="27306"/>
            <a:ext cx="12191980" cy="6859300"/>
          </a:xfrm>
          <a:prstGeom prst="rect">
            <a:avLst/>
          </a:prstGeom>
        </p:spPr>
      </p:pic>
      <p:sp>
        <p:nvSpPr>
          <p:cNvPr id="9" name="Rectangle 8">
            <a:extLst>
              <a:ext uri="{FF2B5EF4-FFF2-40B4-BE49-F238E27FC236}">
                <a16:creationId xmlns:a16="http://schemas.microsoft.com/office/drawing/2014/main" id="{310B1DD0-264A-47E3-A16A-C87AFA51E68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ltGray">
          <a:xfrm>
            <a:off x="-258" y="0"/>
            <a:ext cx="12192000" cy="6858000"/>
          </a:xfrm>
          <a:prstGeom prst="rect">
            <a:avLst/>
          </a:prstGeom>
          <a:gradFill flip="none" rotWithShape="1">
            <a:gsLst>
              <a:gs pos="20000">
                <a:schemeClr val="tx2">
                  <a:alpha val="70000"/>
                </a:schemeClr>
              </a:gs>
              <a:gs pos="100000">
                <a:schemeClr val="tx2"/>
              </a:gs>
            </a:gsLst>
            <a:path path="circle">
              <a:fillToRect l="50000" t="50000" r="50000" b="50000"/>
            </a:path>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Freeform 6">
            <a:extLst>
              <a:ext uri="{FF2B5EF4-FFF2-40B4-BE49-F238E27FC236}">
                <a16:creationId xmlns:a16="http://schemas.microsoft.com/office/drawing/2014/main" id="{69C1BB7B-F21E-41A2-B30C-D8507B96028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bg2"/>
          </a:solidFill>
          <a:ln w="0">
            <a:noFill/>
            <a:prstDash val="solid"/>
            <a:round/>
            <a:headEnd/>
            <a:tailEnd/>
          </a:ln>
        </p:spPr>
        <p:txBody>
          <a:bodyPr/>
          <a:lstStyle/>
          <a:p>
            <a:endParaRPr lang="en-US"/>
          </a:p>
        </p:txBody>
      </p:sp>
      <p:sp>
        <p:nvSpPr>
          <p:cNvPr id="13" name="Freeform 6">
            <a:extLst>
              <a:ext uri="{FF2B5EF4-FFF2-40B4-BE49-F238E27FC236}">
                <a16:creationId xmlns:a16="http://schemas.microsoft.com/office/drawing/2014/main" id="{DF6D7DDE-F8A1-4105-9729-F9EB5F81A36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bg2"/>
          </a:solidFill>
          <a:ln w="0">
            <a:noFill/>
            <a:prstDash val="solid"/>
            <a:round/>
            <a:headEnd/>
            <a:tailEnd/>
          </a:ln>
        </p:spPr>
        <p:txBody>
          <a:bodyPr/>
          <a:lstStyle/>
          <a:p>
            <a:endParaRPr lang="en-US"/>
          </a:p>
        </p:txBody>
      </p:sp>
      <p:sp>
        <p:nvSpPr>
          <p:cNvPr id="2" name="Title 1">
            <a:extLst>
              <a:ext uri="{FF2B5EF4-FFF2-40B4-BE49-F238E27FC236}">
                <a16:creationId xmlns:a16="http://schemas.microsoft.com/office/drawing/2014/main" id="{51F19825-B564-470D-06A2-78215C7647ED}"/>
              </a:ext>
            </a:extLst>
          </p:cNvPr>
          <p:cNvSpPr>
            <a:spLocks noGrp="1"/>
          </p:cNvSpPr>
          <p:nvPr>
            <p:ph type="ctrTitle"/>
          </p:nvPr>
        </p:nvSpPr>
        <p:spPr>
          <a:xfrm>
            <a:off x="1915128" y="1788454"/>
            <a:ext cx="8361229" cy="2098226"/>
          </a:xfrm>
        </p:spPr>
        <p:txBody>
          <a:bodyPr>
            <a:normAutofit fontScale="90000"/>
          </a:bodyPr>
          <a:lstStyle/>
          <a:p>
            <a:r>
              <a:rPr lang="en-US" sz="4500" b="1">
                <a:solidFill>
                  <a:schemeClr val="bg2"/>
                </a:solidFill>
              </a:rPr>
              <a:t>Improving Predictions of Which NCAA Players Are Most Likely to Be Drafted into NBA</a:t>
            </a:r>
            <a:endParaRPr lang="en-US" sz="4500">
              <a:solidFill>
                <a:schemeClr val="bg2"/>
              </a:solidFill>
            </a:endParaRPr>
          </a:p>
        </p:txBody>
      </p:sp>
      <p:sp>
        <p:nvSpPr>
          <p:cNvPr id="3" name="Subtitle 2">
            <a:extLst>
              <a:ext uri="{FF2B5EF4-FFF2-40B4-BE49-F238E27FC236}">
                <a16:creationId xmlns:a16="http://schemas.microsoft.com/office/drawing/2014/main" id="{920981DD-AB4C-8950-365B-E85357F3F948}"/>
              </a:ext>
            </a:extLst>
          </p:cNvPr>
          <p:cNvSpPr>
            <a:spLocks noGrp="1"/>
          </p:cNvSpPr>
          <p:nvPr>
            <p:ph type="subTitle" idx="1"/>
          </p:nvPr>
        </p:nvSpPr>
        <p:spPr>
          <a:xfrm>
            <a:off x="2679906" y="3956279"/>
            <a:ext cx="6831673" cy="1086237"/>
          </a:xfrm>
        </p:spPr>
        <p:txBody>
          <a:bodyPr>
            <a:normAutofit/>
          </a:bodyPr>
          <a:lstStyle/>
          <a:p>
            <a:pPr>
              <a:spcAft>
                <a:spcPts val="600"/>
              </a:spcAft>
            </a:pPr>
            <a:r>
              <a:rPr lang="en-US" dirty="0">
                <a:solidFill>
                  <a:schemeClr val="bg2"/>
                </a:solidFill>
              </a:rPr>
              <a:t>Data Science in Sports</a:t>
            </a:r>
          </a:p>
        </p:txBody>
      </p:sp>
    </p:spTree>
    <p:extLst>
      <p:ext uri="{BB962C8B-B14F-4D97-AF65-F5344CB8AC3E}">
        <p14:creationId xmlns:p14="http://schemas.microsoft.com/office/powerpoint/2010/main" val="4057486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7169BE-3136-60EB-DB7F-81BE132D50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C3953E-A6DB-AA1B-E0D2-11221B56D711}"/>
              </a:ext>
            </a:extLst>
          </p:cNvPr>
          <p:cNvSpPr>
            <a:spLocks noGrp="1"/>
          </p:cNvSpPr>
          <p:nvPr>
            <p:ph type="title"/>
          </p:nvPr>
        </p:nvSpPr>
        <p:spPr/>
        <p:txBody>
          <a:bodyPr/>
          <a:lstStyle/>
          <a:p>
            <a:r>
              <a:rPr lang="en-US" dirty="0"/>
              <a:t>Data Governance and Management</a:t>
            </a:r>
          </a:p>
        </p:txBody>
      </p:sp>
      <p:sp>
        <p:nvSpPr>
          <p:cNvPr id="3" name="Content Placeholder 2">
            <a:extLst>
              <a:ext uri="{FF2B5EF4-FFF2-40B4-BE49-F238E27FC236}">
                <a16:creationId xmlns:a16="http://schemas.microsoft.com/office/drawing/2014/main" id="{838A98F9-41FB-1CDE-1E8B-26D80749E76E}"/>
              </a:ext>
            </a:extLst>
          </p:cNvPr>
          <p:cNvSpPr>
            <a:spLocks noGrp="1"/>
          </p:cNvSpPr>
          <p:nvPr>
            <p:ph idx="1"/>
          </p:nvPr>
        </p:nvSpPr>
        <p:spPr>
          <a:xfrm>
            <a:off x="1371600" y="1392702"/>
            <a:ext cx="9601200" cy="5317587"/>
          </a:xfrm>
        </p:spPr>
        <p:txBody>
          <a:bodyPr>
            <a:normAutofit fontScale="92500" lnSpcReduction="10000"/>
          </a:bodyPr>
          <a:lstStyle/>
          <a:p>
            <a:r>
              <a:rPr lang="en-US" dirty="0"/>
              <a:t>Data Source 1: </a:t>
            </a:r>
            <a:r>
              <a:rPr lang="en-US" dirty="0">
                <a:highlight>
                  <a:srgbClr val="FFFF00"/>
                </a:highlight>
              </a:rPr>
              <a:t>NBA Daft History </a:t>
            </a:r>
            <a:r>
              <a:rPr lang="en-US" dirty="0"/>
              <a:t>from the official NBA stats site </a:t>
            </a:r>
            <a:r>
              <a:rPr lang="en-US" i="1" dirty="0"/>
              <a:t>(National Basketball Association, n.d.)</a:t>
            </a:r>
            <a:r>
              <a:rPr lang="en-US" dirty="0"/>
              <a:t>, including draft results, player names, draft year, and pick numbers.</a:t>
            </a:r>
            <a:endParaRPr lang="zh-CN" altLang="en-US" dirty="0"/>
          </a:p>
          <a:p>
            <a:r>
              <a:rPr lang="en-US" dirty="0"/>
              <a:t>Data Source 2: </a:t>
            </a:r>
            <a:r>
              <a:rPr lang="en-US" dirty="0">
                <a:highlight>
                  <a:srgbClr val="FFFF00"/>
                </a:highlight>
              </a:rPr>
              <a:t>NCAA Team rosters and player stats</a:t>
            </a:r>
            <a:r>
              <a:rPr lang="en-US" dirty="0"/>
              <a:t>, scraped from Sports Reference</a:t>
            </a:r>
            <a:r>
              <a:rPr lang="en-US" i="1" dirty="0"/>
              <a:t> (Sports Reference, n.d.)</a:t>
            </a:r>
            <a:r>
              <a:rPr lang="en-US" dirty="0"/>
              <a:t>, including players physical attributes and their performance in NCAA.</a:t>
            </a:r>
          </a:p>
          <a:p>
            <a:r>
              <a:rPr lang="en-US" dirty="0"/>
              <a:t>Cleaned Data Set: </a:t>
            </a:r>
            <a:r>
              <a:rPr lang="en-US" dirty="0">
                <a:highlight>
                  <a:srgbClr val="FFFF00"/>
                </a:highlight>
              </a:rPr>
              <a:t>Cleaned 2021-2022 draft results, Cleaned 2021-2022 NCAA rosters</a:t>
            </a:r>
            <a:r>
              <a:rPr lang="en-US" dirty="0"/>
              <a:t>, uploaded to public GitHub repository (</a:t>
            </a:r>
            <a:r>
              <a:rPr lang="en-US" dirty="0">
                <a:hlinkClick r:id="rId3"/>
              </a:rPr>
              <a:t>https://github.com/kkgob/FIT5145_assignmnet_3_data.git</a:t>
            </a:r>
            <a:r>
              <a:rPr lang="en-US" dirty="0"/>
              <a:t>).</a:t>
            </a:r>
          </a:p>
          <a:p>
            <a:r>
              <a:rPr lang="en-US" dirty="0"/>
              <a:t>Access Control: Cleaned datasets were stored on a public GitHub repository with version control. Only essential features were stored to minimize exposure.</a:t>
            </a:r>
            <a:endParaRPr lang="zh-CN" altLang="en-US" dirty="0"/>
          </a:p>
          <a:p>
            <a:r>
              <a:rPr lang="en-US" dirty="0"/>
              <a:t>Lifecycle Management: Data was cleaned, analyzed, and transformed within a documented pipeline, ensuring traceability and integrity across stages.</a:t>
            </a:r>
            <a:endParaRPr lang="zh-CN" altLang="en-US" dirty="0"/>
          </a:p>
          <a:p>
            <a:r>
              <a:rPr lang="en-US" dirty="0"/>
              <a:t>Ethical Use: No commercial use or redistribution of the data. The analysis remained within the scope of academic purposes.</a:t>
            </a:r>
            <a:endParaRPr lang="zh-CN" altLang="en-US" dirty="0"/>
          </a:p>
          <a:p>
            <a:r>
              <a:rPr lang="en-US" dirty="0"/>
              <a:t>Anonymity and Security: All player identifiers were retained solely for clustering and were not exposed in any sensitive outputs. No financial data or biometric identifiers were involved.</a:t>
            </a:r>
          </a:p>
          <a:p>
            <a:endParaRPr lang="en-US" dirty="0"/>
          </a:p>
          <a:p>
            <a:endParaRPr lang="zh-CN" altLang="en-US" dirty="0"/>
          </a:p>
          <a:p>
            <a:endParaRPr lang="en-US" dirty="0"/>
          </a:p>
          <a:p>
            <a:endParaRPr lang="en-US" dirty="0"/>
          </a:p>
        </p:txBody>
      </p:sp>
      <p:sp>
        <p:nvSpPr>
          <p:cNvPr id="4" name="Content Placeholder 2">
            <a:extLst>
              <a:ext uri="{FF2B5EF4-FFF2-40B4-BE49-F238E27FC236}">
                <a16:creationId xmlns:a16="http://schemas.microsoft.com/office/drawing/2014/main" id="{36EF6D36-2265-E178-E754-8C100B7EA391}"/>
              </a:ext>
            </a:extLst>
          </p:cNvPr>
          <p:cNvSpPr txBox="1">
            <a:spLocks/>
          </p:cNvSpPr>
          <p:nvPr/>
        </p:nvSpPr>
        <p:spPr>
          <a:xfrm>
            <a:off x="1371600" y="4501662"/>
            <a:ext cx="9601200" cy="3108960"/>
          </a:xfrm>
          <a:prstGeom prst="rect">
            <a:avLst/>
          </a:prstGeom>
        </p:spPr>
        <p:txBody>
          <a:bodyPr vert="horz" lIns="91440" tIns="45720" rIns="91440" bIns="45720" rtlCol="0">
            <a:normAutofit/>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endParaRPr lang="zh-CN" altLang="en-US" dirty="0"/>
          </a:p>
          <a:p>
            <a:endParaRPr lang="en-US" dirty="0"/>
          </a:p>
          <a:p>
            <a:endParaRPr lang="en-US" dirty="0"/>
          </a:p>
        </p:txBody>
      </p:sp>
    </p:spTree>
    <p:extLst>
      <p:ext uri="{BB962C8B-B14F-4D97-AF65-F5344CB8AC3E}">
        <p14:creationId xmlns:p14="http://schemas.microsoft.com/office/powerpoint/2010/main" val="224698787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F57F99-A723-160A-2778-CF5185CE722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836D66C5-72EE-608A-A588-A0C0ACDB306C}"/>
              </a:ext>
            </a:extLst>
          </p:cNvPr>
          <p:cNvSpPr>
            <a:spLocks noGrp="1"/>
          </p:cNvSpPr>
          <p:nvPr>
            <p:ph idx="1"/>
          </p:nvPr>
        </p:nvSpPr>
        <p:spPr>
          <a:xfrm>
            <a:off x="1371600" y="1450848"/>
            <a:ext cx="9601200" cy="5407152"/>
          </a:xfrm>
        </p:spPr>
        <p:txBody>
          <a:bodyPr>
            <a:normAutofit lnSpcReduction="10000"/>
          </a:bodyPr>
          <a:lstStyle/>
          <a:p>
            <a:pPr marL="0" indent="0">
              <a:buNone/>
            </a:pPr>
            <a:r>
              <a:rPr lang="en-US" dirty="0"/>
              <a:t>Background:</a:t>
            </a:r>
          </a:p>
          <a:p>
            <a:r>
              <a:rPr lang="en-US" dirty="0"/>
              <a:t>The NBA (National Basketball Association) Draft is the primary pathway for NCAA (National Collegiate Athletic Association) players to enter professional basketball league. </a:t>
            </a:r>
          </a:p>
          <a:p>
            <a:r>
              <a:rPr lang="en-US" dirty="0"/>
              <a:t>Hundreds of college players declaring for the draft each year. However, only 60 players are selected in the two-round NBA Draft. </a:t>
            </a:r>
          </a:p>
          <a:p>
            <a:r>
              <a:rPr lang="en-US" dirty="0"/>
              <a:t>Despite media exposure and scouting reports, draft decisions still rely heavily on subjective evaluations rather than data-driven insights. </a:t>
            </a:r>
          </a:p>
          <a:p>
            <a:r>
              <a:rPr lang="en-US" dirty="0"/>
              <a:t> This project aims to </a:t>
            </a:r>
            <a:r>
              <a:rPr lang="en-US" dirty="0">
                <a:highlight>
                  <a:srgbClr val="FFFF00"/>
                </a:highlight>
              </a:rPr>
              <a:t>build a predictive model </a:t>
            </a:r>
            <a:r>
              <a:rPr lang="en-US" dirty="0"/>
              <a:t>that uses machine learning to enhance </a:t>
            </a:r>
            <a:r>
              <a:rPr lang="en-US" dirty="0">
                <a:highlight>
                  <a:srgbClr val="FFFF00"/>
                </a:highlight>
              </a:rPr>
              <a:t>draft forecasting accuracy</a:t>
            </a:r>
            <a:r>
              <a:rPr lang="en-US" dirty="0"/>
              <a:t> and </a:t>
            </a:r>
            <a:r>
              <a:rPr lang="en-US" dirty="0">
                <a:highlight>
                  <a:srgbClr val="FFFF00"/>
                </a:highlight>
              </a:rPr>
              <a:t>scouting efficiency</a:t>
            </a:r>
            <a:r>
              <a:rPr lang="en-US" dirty="0"/>
              <a:t>. </a:t>
            </a:r>
          </a:p>
          <a:p>
            <a:pPr marL="0" indent="0">
              <a:buNone/>
            </a:pPr>
            <a:r>
              <a:rPr lang="en-US" dirty="0"/>
              <a:t>Value of this project and Business Model:</a:t>
            </a:r>
          </a:p>
          <a:p>
            <a:r>
              <a:rPr lang="en-US" dirty="0"/>
              <a:t>This project uses data science to improve NBA draft predictions by analyzing player performance, physical attributes, and historical draft trends. The project reduces selection risks, improves accuracy, and increases efficiency in talent selection. </a:t>
            </a:r>
          </a:p>
          <a:p>
            <a:r>
              <a:rPr lang="en-US" dirty="0"/>
              <a:t>Similar predictive approaches can also enhance fairness and decision-making in recruitment, education, and other talent-focused fields.</a:t>
            </a:r>
            <a:r>
              <a:rPr lang="zh-CN" altLang="en-US" dirty="0"/>
              <a:t> </a:t>
            </a:r>
            <a:endParaRPr lang="en-US" dirty="0"/>
          </a:p>
          <a:p>
            <a:pPr marL="0" indent="0">
              <a:buNone/>
            </a:pPr>
            <a:endParaRPr lang="en-US" dirty="0"/>
          </a:p>
          <a:p>
            <a:endParaRPr lang="en-US" dirty="0"/>
          </a:p>
        </p:txBody>
      </p:sp>
    </p:spTree>
    <p:extLst>
      <p:ext uri="{BB962C8B-B14F-4D97-AF65-F5344CB8AC3E}">
        <p14:creationId xmlns:p14="http://schemas.microsoft.com/office/powerpoint/2010/main" val="2542131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804AF8-A6C9-116B-2F9C-55C5871C58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B8AE39B-A972-B597-208D-9BAC12F27439}"/>
              </a:ext>
            </a:extLst>
          </p:cNvPr>
          <p:cNvSpPr>
            <a:spLocks noGrp="1"/>
          </p:cNvSpPr>
          <p:nvPr>
            <p:ph type="title"/>
          </p:nvPr>
        </p:nvSpPr>
        <p:spPr/>
        <p:txBody>
          <a:bodyPr/>
          <a:lstStyle/>
          <a:p>
            <a:r>
              <a:rPr lang="en-US" dirty="0"/>
              <a:t>Data Sources and Characteristics</a:t>
            </a:r>
            <a:r>
              <a:rPr lang="zh-CN" altLang="en-US" dirty="0"/>
              <a:t> </a:t>
            </a:r>
            <a:endParaRPr lang="en-US" dirty="0"/>
          </a:p>
        </p:txBody>
      </p:sp>
      <p:sp>
        <p:nvSpPr>
          <p:cNvPr id="3" name="Content Placeholder 2">
            <a:extLst>
              <a:ext uri="{FF2B5EF4-FFF2-40B4-BE49-F238E27FC236}">
                <a16:creationId xmlns:a16="http://schemas.microsoft.com/office/drawing/2014/main" id="{2801139C-E7D2-7D6E-82A9-A450FD1B1B90}"/>
              </a:ext>
            </a:extLst>
          </p:cNvPr>
          <p:cNvSpPr>
            <a:spLocks noGrp="1"/>
          </p:cNvSpPr>
          <p:nvPr>
            <p:ph idx="1"/>
          </p:nvPr>
        </p:nvSpPr>
        <p:spPr>
          <a:xfrm>
            <a:off x="1371600" y="1583141"/>
            <a:ext cx="9601200" cy="4996080"/>
          </a:xfrm>
        </p:spPr>
        <p:txBody>
          <a:bodyPr>
            <a:normAutofit/>
          </a:bodyPr>
          <a:lstStyle/>
          <a:p>
            <a:r>
              <a:rPr lang="en-US" dirty="0"/>
              <a:t>Data Source 1: </a:t>
            </a:r>
            <a:r>
              <a:rPr lang="en-US" dirty="0">
                <a:highlight>
                  <a:srgbClr val="FFFF00"/>
                </a:highlight>
              </a:rPr>
              <a:t>NBA Daft History </a:t>
            </a:r>
            <a:r>
              <a:rPr lang="en-US" dirty="0"/>
              <a:t>from the official NBA stats site </a:t>
            </a:r>
            <a:r>
              <a:rPr lang="en-US" i="1" dirty="0"/>
              <a:t>(National Basketball Association, n.d.)</a:t>
            </a:r>
            <a:r>
              <a:rPr lang="en-US" dirty="0"/>
              <a:t>, including draft results, player names, draft year, and pick numbers.</a:t>
            </a:r>
          </a:p>
          <a:p>
            <a:r>
              <a:rPr lang="en-US" u="sng" dirty="0">
                <a:hlinkClick r:id="rId2"/>
              </a:rPr>
              <a:t>https://www.nba.com/stats/draft/history</a:t>
            </a:r>
            <a:r>
              <a:rPr lang="en-US" dirty="0"/>
              <a:t> </a:t>
            </a:r>
          </a:p>
          <a:p>
            <a:r>
              <a:rPr lang="en-US" dirty="0"/>
              <a:t>Moderate Volume, Low but Necessary Variety, Low Velocity (updated annually), High Veracity</a:t>
            </a:r>
          </a:p>
          <a:p>
            <a:endParaRPr lang="zh-CN" altLang="en-US" dirty="0"/>
          </a:p>
          <a:p>
            <a:r>
              <a:rPr lang="en-US" dirty="0"/>
              <a:t>Data Source 2: </a:t>
            </a:r>
            <a:r>
              <a:rPr lang="en-US" dirty="0">
                <a:highlight>
                  <a:srgbClr val="FFFF00"/>
                </a:highlight>
              </a:rPr>
              <a:t>NCAA Team rosters and player stats</a:t>
            </a:r>
            <a:r>
              <a:rPr lang="en-US" dirty="0"/>
              <a:t>, scraped from Sports Reference</a:t>
            </a:r>
            <a:r>
              <a:rPr lang="en-US" i="1" dirty="0"/>
              <a:t> (Sports Reference, n.d.)</a:t>
            </a:r>
            <a:r>
              <a:rPr lang="en-US" dirty="0"/>
              <a:t>, including players physical attributes and their performance in NCAA.</a:t>
            </a:r>
          </a:p>
          <a:p>
            <a:r>
              <a:rPr lang="en-US" u="sng" dirty="0">
                <a:hlinkClick r:id="rId3"/>
              </a:rPr>
              <a:t>https://www.sports-reference.com/cbb/schools/#NCAAM_schools</a:t>
            </a:r>
            <a:r>
              <a:rPr lang="zh-CN" altLang="en-US" dirty="0"/>
              <a:t> </a:t>
            </a:r>
            <a:endParaRPr lang="en-US" dirty="0"/>
          </a:p>
          <a:p>
            <a:r>
              <a:rPr lang="en-US" dirty="0"/>
              <a:t>Moderate Volume, High Variety, Low Velocity (updated annually), High Veracity</a:t>
            </a:r>
          </a:p>
          <a:p>
            <a:endParaRPr lang="zh-CN" altLang="en-US" dirty="0"/>
          </a:p>
          <a:p>
            <a:endParaRPr lang="en-US" dirty="0"/>
          </a:p>
        </p:txBody>
      </p:sp>
    </p:spTree>
    <p:extLst>
      <p:ext uri="{BB962C8B-B14F-4D97-AF65-F5344CB8AC3E}">
        <p14:creationId xmlns:p14="http://schemas.microsoft.com/office/powerpoint/2010/main" val="284603633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D70EF-078B-DFE5-FBF3-69C0FAF889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7CBF750-2AB3-5062-0384-D9539F3C093C}"/>
              </a:ext>
            </a:extLst>
          </p:cNvPr>
          <p:cNvSpPr>
            <a:spLocks noGrp="1"/>
          </p:cNvSpPr>
          <p:nvPr>
            <p:ph type="title"/>
          </p:nvPr>
        </p:nvSpPr>
        <p:spPr/>
        <p:txBody>
          <a:bodyPr/>
          <a:lstStyle/>
          <a:p>
            <a:r>
              <a:rPr lang="en-US" dirty="0"/>
              <a:t>Data Analysis Techniques and Statistical Methods</a:t>
            </a:r>
          </a:p>
        </p:txBody>
      </p:sp>
      <p:sp>
        <p:nvSpPr>
          <p:cNvPr id="3" name="Content Placeholder 2">
            <a:extLst>
              <a:ext uri="{FF2B5EF4-FFF2-40B4-BE49-F238E27FC236}">
                <a16:creationId xmlns:a16="http://schemas.microsoft.com/office/drawing/2014/main" id="{E69145E5-0FBC-686F-F2D5-233B21802C6E}"/>
              </a:ext>
            </a:extLst>
          </p:cNvPr>
          <p:cNvSpPr>
            <a:spLocks noGrp="1"/>
          </p:cNvSpPr>
          <p:nvPr>
            <p:ph idx="1"/>
          </p:nvPr>
        </p:nvSpPr>
        <p:spPr/>
        <p:txBody>
          <a:bodyPr/>
          <a:lstStyle/>
          <a:p>
            <a:r>
              <a:rPr lang="en-US" dirty="0"/>
              <a:t>Feature Normalization (</a:t>
            </a:r>
            <a:r>
              <a:rPr lang="en-US" dirty="0" err="1"/>
              <a:t>Height_cm</a:t>
            </a:r>
            <a:r>
              <a:rPr lang="en-US" dirty="0"/>
              <a:t>, </a:t>
            </a:r>
            <a:r>
              <a:rPr lang="en-US" dirty="0" err="1"/>
              <a:t>Weight_kg</a:t>
            </a:r>
            <a:r>
              <a:rPr lang="en-US" dirty="0"/>
              <a:t>, PTS, REB, and AST).</a:t>
            </a:r>
          </a:p>
          <a:p>
            <a:r>
              <a:rPr lang="en-US" dirty="0"/>
              <a:t>Principal Component Analysis (PCA) was applied to extract the top 2 components.</a:t>
            </a:r>
          </a:p>
          <a:p>
            <a:r>
              <a:rPr lang="en-US" dirty="0"/>
              <a:t>K-Means clustering was performed on the PCA-reduced data.</a:t>
            </a:r>
          </a:p>
          <a:p>
            <a:r>
              <a:rPr lang="en-US" dirty="0"/>
              <a:t>Logistic regression models were trained based on 2022 draft.</a:t>
            </a:r>
          </a:p>
          <a:p>
            <a:r>
              <a:rPr lang="en-US" dirty="0"/>
              <a:t>Logistic regression models were tested based on 2021 draft.</a:t>
            </a:r>
          </a:p>
          <a:p>
            <a:endParaRPr lang="en-US" dirty="0"/>
          </a:p>
          <a:p>
            <a:endParaRPr lang="en-US" dirty="0"/>
          </a:p>
        </p:txBody>
      </p:sp>
    </p:spTree>
    <p:extLst>
      <p:ext uri="{BB962C8B-B14F-4D97-AF65-F5344CB8AC3E}">
        <p14:creationId xmlns:p14="http://schemas.microsoft.com/office/powerpoint/2010/main" val="21095118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9BE45FDA-7F21-9387-30B0-3658F6C99E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F3853C5-026D-F6D1-104C-D2EAB3D34E8A}"/>
              </a:ext>
            </a:extLst>
          </p:cNvPr>
          <p:cNvSpPr>
            <a:spLocks noGrp="1"/>
          </p:cNvSpPr>
          <p:nvPr>
            <p:ph type="title"/>
          </p:nvPr>
        </p:nvSpPr>
        <p:spPr>
          <a:xfrm>
            <a:off x="1371600" y="685800"/>
            <a:ext cx="4724400" cy="1485900"/>
          </a:xfrm>
        </p:spPr>
        <p:txBody>
          <a:bodyPr>
            <a:normAutofit/>
          </a:bodyPr>
          <a:lstStyle/>
          <a:p>
            <a:r>
              <a:rPr lang="en-US" sz="3700" dirty="0"/>
              <a:t>Demonstration - PCA</a:t>
            </a:r>
          </a:p>
        </p:txBody>
      </p:sp>
      <p:sp>
        <p:nvSpPr>
          <p:cNvPr id="3" name="Content Placeholder 2">
            <a:extLst>
              <a:ext uri="{FF2B5EF4-FFF2-40B4-BE49-F238E27FC236}">
                <a16:creationId xmlns:a16="http://schemas.microsoft.com/office/drawing/2014/main" id="{16128C99-A90B-EFE0-D776-55CD60A52E96}"/>
              </a:ext>
            </a:extLst>
          </p:cNvPr>
          <p:cNvSpPr>
            <a:spLocks noGrp="1"/>
          </p:cNvSpPr>
          <p:nvPr>
            <p:ph idx="1"/>
          </p:nvPr>
        </p:nvSpPr>
        <p:spPr>
          <a:xfrm>
            <a:off x="1371600" y="1509373"/>
            <a:ext cx="3282694" cy="3581400"/>
          </a:xfrm>
        </p:spPr>
        <p:txBody>
          <a:bodyPr>
            <a:normAutofit/>
          </a:bodyPr>
          <a:lstStyle/>
          <a:p>
            <a:r>
              <a:rPr lang="en-US" dirty="0"/>
              <a:t>PC1 is heavily influenced by rebounding and scoring ability (REB and PTS), reflecting a player’s overall statistical impact.</a:t>
            </a:r>
          </a:p>
          <a:p>
            <a:r>
              <a:rPr lang="en-US" dirty="0"/>
              <a:t>PC2 is dominated by height, weight, and assist, separating players based on physical size and playmaking tendencies. </a:t>
            </a:r>
          </a:p>
        </p:txBody>
      </p:sp>
      <p:pic>
        <p:nvPicPr>
          <p:cNvPr id="4" name="图片 1" descr="A white text with black numbers and letters&#10;&#10;AI-generated content may be incorrect.">
            <a:extLst>
              <a:ext uri="{FF2B5EF4-FFF2-40B4-BE49-F238E27FC236}">
                <a16:creationId xmlns:a16="http://schemas.microsoft.com/office/drawing/2014/main" id="{8C2E81CE-81BD-18AB-2FC9-4402F1A3B821}"/>
              </a:ext>
            </a:extLst>
          </p:cNvPr>
          <p:cNvPicPr>
            <a:picLocks noChangeAspect="1"/>
          </p:cNvPicPr>
          <p:nvPr/>
        </p:nvPicPr>
        <p:blipFill>
          <a:blip r:embed="rId2"/>
          <a:stretch>
            <a:fillRect/>
          </a:stretch>
        </p:blipFill>
        <p:spPr>
          <a:xfrm>
            <a:off x="5031467" y="1509373"/>
            <a:ext cx="6517065" cy="3519213"/>
          </a:xfrm>
          <a:prstGeom prst="rect">
            <a:avLst/>
          </a:prstGeom>
        </p:spPr>
      </p:pic>
    </p:spTree>
    <p:extLst>
      <p:ext uri="{BB962C8B-B14F-4D97-AF65-F5344CB8AC3E}">
        <p14:creationId xmlns:p14="http://schemas.microsoft.com/office/powerpoint/2010/main" val="319323148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06BDB9-A29D-EADD-07AF-337B0F5329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F9DEFEB-0F2E-F7C3-F7F8-F1A529AFA188}"/>
              </a:ext>
            </a:extLst>
          </p:cNvPr>
          <p:cNvSpPr>
            <a:spLocks noGrp="1"/>
          </p:cNvSpPr>
          <p:nvPr>
            <p:ph type="title"/>
          </p:nvPr>
        </p:nvSpPr>
        <p:spPr/>
        <p:txBody>
          <a:bodyPr/>
          <a:lstStyle/>
          <a:p>
            <a:r>
              <a:rPr lang="en-US" dirty="0"/>
              <a:t>Demonstration – K-Mean Clustering</a:t>
            </a:r>
          </a:p>
        </p:txBody>
      </p:sp>
      <p:sp>
        <p:nvSpPr>
          <p:cNvPr id="3" name="Content Placeholder 2">
            <a:extLst>
              <a:ext uri="{FF2B5EF4-FFF2-40B4-BE49-F238E27FC236}">
                <a16:creationId xmlns:a16="http://schemas.microsoft.com/office/drawing/2014/main" id="{B4E896D2-E801-E6FD-6318-7F9BE2D3754D}"/>
              </a:ext>
            </a:extLst>
          </p:cNvPr>
          <p:cNvSpPr>
            <a:spLocks noGrp="1"/>
          </p:cNvSpPr>
          <p:nvPr>
            <p:ph idx="1"/>
          </p:nvPr>
        </p:nvSpPr>
        <p:spPr>
          <a:xfrm>
            <a:off x="1295400" y="4159405"/>
            <a:ext cx="9601200" cy="3581400"/>
          </a:xfrm>
        </p:spPr>
        <p:txBody>
          <a:bodyPr/>
          <a:lstStyle/>
          <a:p>
            <a:r>
              <a:rPr lang="en-US" dirty="0"/>
              <a:t>K-Means clustering was applied to the PCA-transformed data to group players into distinct types based on their underlying statistical profiles.</a:t>
            </a:r>
          </a:p>
          <a:p>
            <a:r>
              <a:rPr lang="en-US" dirty="0"/>
              <a:t>To determine the optimal number of clusters, both the Elbow Method and Silhouette Scores were evaluated.</a:t>
            </a:r>
          </a:p>
          <a:p>
            <a:r>
              <a:rPr lang="en-US" dirty="0"/>
              <a:t>The Elbow plot showed a clear inflection at </a:t>
            </a:r>
            <a:r>
              <a:rPr lang="en-US" dirty="0">
                <a:highlight>
                  <a:srgbClr val="FFFF00"/>
                </a:highlight>
              </a:rPr>
              <a:t>k = 5</a:t>
            </a:r>
            <a:r>
              <a:rPr lang="en-US" dirty="0"/>
              <a:t>, indicating a balance between model complexity and within-cluster variance. Similarly, the Silhouette analysis peaked around k = 5, suggesting good separation and cohesion among clusters.</a:t>
            </a:r>
            <a:endParaRPr lang="zh-CN" altLang="en-US" dirty="0"/>
          </a:p>
        </p:txBody>
      </p:sp>
      <p:grpSp>
        <p:nvGrpSpPr>
          <p:cNvPr id="4" name="组合 1">
            <a:extLst>
              <a:ext uri="{FF2B5EF4-FFF2-40B4-BE49-F238E27FC236}">
                <a16:creationId xmlns:a16="http://schemas.microsoft.com/office/drawing/2014/main" id="{EEFEB5D3-1BCE-CAA6-4A91-CE6B65CABB2C}"/>
              </a:ext>
            </a:extLst>
          </p:cNvPr>
          <p:cNvGrpSpPr/>
          <p:nvPr/>
        </p:nvGrpSpPr>
        <p:grpSpPr>
          <a:xfrm>
            <a:off x="1478280" y="1428750"/>
            <a:ext cx="9235440" cy="2730655"/>
            <a:chOff x="-137202" y="0"/>
            <a:chExt cx="6985789" cy="1871345"/>
          </a:xfrm>
        </p:grpSpPr>
        <p:pic>
          <p:nvPicPr>
            <p:cNvPr id="5" name="图片 1">
              <a:extLst>
                <a:ext uri="{FF2B5EF4-FFF2-40B4-BE49-F238E27FC236}">
                  <a16:creationId xmlns:a16="http://schemas.microsoft.com/office/drawing/2014/main" id="{6EE5961F-B021-0BE1-ED16-BE6CFE04CAF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37202" y="0"/>
              <a:ext cx="3578268" cy="1871344"/>
            </a:xfrm>
            <a:prstGeom prst="rect">
              <a:avLst/>
            </a:prstGeom>
          </p:spPr>
        </p:pic>
        <p:pic>
          <p:nvPicPr>
            <p:cNvPr id="6" name="图片 1">
              <a:extLst>
                <a:ext uri="{FF2B5EF4-FFF2-40B4-BE49-F238E27FC236}">
                  <a16:creationId xmlns:a16="http://schemas.microsoft.com/office/drawing/2014/main" id="{91D44EA6-DC2C-8140-0CCA-A959688646F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442447" y="0"/>
              <a:ext cx="3406140" cy="1871345"/>
            </a:xfrm>
            <a:prstGeom prst="rect">
              <a:avLst/>
            </a:prstGeom>
          </p:spPr>
        </p:pic>
      </p:grpSp>
    </p:spTree>
    <p:extLst>
      <p:ext uri="{BB962C8B-B14F-4D97-AF65-F5344CB8AC3E}">
        <p14:creationId xmlns:p14="http://schemas.microsoft.com/office/powerpoint/2010/main" val="1845374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EC51C8A3-DBA1-4967-C6FB-7B856DBCFFB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BF54F60-BDBC-1315-88AB-99C8AB6339B3}"/>
              </a:ext>
            </a:extLst>
          </p:cNvPr>
          <p:cNvSpPr>
            <a:spLocks noGrp="1"/>
          </p:cNvSpPr>
          <p:nvPr>
            <p:ph type="title"/>
          </p:nvPr>
        </p:nvSpPr>
        <p:spPr>
          <a:xfrm>
            <a:off x="1036088" y="685800"/>
            <a:ext cx="3618208" cy="1485900"/>
          </a:xfrm>
        </p:spPr>
        <p:txBody>
          <a:bodyPr>
            <a:normAutofit/>
          </a:bodyPr>
          <a:lstStyle/>
          <a:p>
            <a:r>
              <a:rPr lang="en-US" sz="3700" dirty="0"/>
              <a:t>Demonstration</a:t>
            </a:r>
            <a:br>
              <a:rPr lang="en-US" sz="3700" dirty="0"/>
            </a:br>
            <a:r>
              <a:rPr lang="en-US" sz="3700" dirty="0"/>
              <a:t>- K=5</a:t>
            </a:r>
          </a:p>
        </p:txBody>
      </p:sp>
      <p:sp>
        <p:nvSpPr>
          <p:cNvPr id="3" name="Content Placeholder 2">
            <a:extLst>
              <a:ext uri="{FF2B5EF4-FFF2-40B4-BE49-F238E27FC236}">
                <a16:creationId xmlns:a16="http://schemas.microsoft.com/office/drawing/2014/main" id="{2DD32F5D-1E8F-A27A-E06C-8FA0B2068529}"/>
              </a:ext>
            </a:extLst>
          </p:cNvPr>
          <p:cNvSpPr>
            <a:spLocks noGrp="1"/>
          </p:cNvSpPr>
          <p:nvPr>
            <p:ph idx="1"/>
          </p:nvPr>
        </p:nvSpPr>
        <p:spPr>
          <a:xfrm>
            <a:off x="1036087" y="2286000"/>
            <a:ext cx="3282695" cy="4297680"/>
          </a:xfrm>
        </p:spPr>
        <p:txBody>
          <a:bodyPr>
            <a:normAutofit/>
          </a:bodyPr>
          <a:lstStyle/>
          <a:p>
            <a:r>
              <a:rPr lang="en-US" dirty="0"/>
              <a:t>This classification is based on the players’ actual contribution on basketball court and their physical attributes.</a:t>
            </a:r>
          </a:p>
          <a:p>
            <a:r>
              <a:rPr lang="en-US" dirty="0"/>
              <a:t>This is a </a:t>
            </a:r>
            <a:r>
              <a:rPr lang="en-US" dirty="0">
                <a:highlight>
                  <a:srgbClr val="FFFF00"/>
                </a:highlight>
              </a:rPr>
              <a:t>Novel classification method </a:t>
            </a:r>
            <a:r>
              <a:rPr lang="en-US" dirty="0"/>
              <a:t>that captures the current trend of </a:t>
            </a:r>
            <a:r>
              <a:rPr lang="en-US" dirty="0">
                <a:highlight>
                  <a:srgbClr val="FFFF00"/>
                </a:highlight>
              </a:rPr>
              <a:t>positionless basketball</a:t>
            </a:r>
            <a:r>
              <a:rPr lang="en-US" dirty="0"/>
              <a:t>.</a:t>
            </a:r>
          </a:p>
        </p:txBody>
      </p:sp>
      <p:grpSp>
        <p:nvGrpSpPr>
          <p:cNvPr id="9" name="Group 8">
            <a:extLst>
              <a:ext uri="{FF2B5EF4-FFF2-40B4-BE49-F238E27FC236}">
                <a16:creationId xmlns:a16="http://schemas.microsoft.com/office/drawing/2014/main" id="{634D2EF8-30B4-599C-1A3F-7692654A2BD2}"/>
              </a:ext>
            </a:extLst>
          </p:cNvPr>
          <p:cNvGrpSpPr/>
          <p:nvPr/>
        </p:nvGrpSpPr>
        <p:grpSpPr>
          <a:xfrm>
            <a:off x="4515729" y="0"/>
            <a:ext cx="7676271" cy="6858000"/>
            <a:chOff x="4685713" y="-588182"/>
            <a:chExt cx="7772400" cy="7446182"/>
          </a:xfrm>
        </p:grpSpPr>
        <p:pic>
          <p:nvPicPr>
            <p:cNvPr id="6" name="Picture 5">
              <a:extLst>
                <a:ext uri="{FF2B5EF4-FFF2-40B4-BE49-F238E27FC236}">
                  <a16:creationId xmlns:a16="http://schemas.microsoft.com/office/drawing/2014/main" id="{4468226D-3B1A-E747-C85A-AF1FE7CAF113}"/>
                </a:ext>
              </a:extLst>
            </p:cNvPr>
            <p:cNvPicPr>
              <a:picLocks noChangeAspect="1"/>
            </p:cNvPicPr>
            <p:nvPr/>
          </p:nvPicPr>
          <p:blipFill>
            <a:blip r:embed="rId3"/>
            <a:stretch>
              <a:fillRect/>
            </a:stretch>
          </p:blipFill>
          <p:spPr>
            <a:xfrm>
              <a:off x="4685713" y="-588182"/>
              <a:ext cx="7772400" cy="2782613"/>
            </a:xfrm>
            <a:prstGeom prst="rect">
              <a:avLst/>
            </a:prstGeom>
          </p:spPr>
        </p:pic>
        <p:pic>
          <p:nvPicPr>
            <p:cNvPr id="7" name="Picture 6">
              <a:extLst>
                <a:ext uri="{FF2B5EF4-FFF2-40B4-BE49-F238E27FC236}">
                  <a16:creationId xmlns:a16="http://schemas.microsoft.com/office/drawing/2014/main" id="{D06191E9-599C-D593-DF89-D3C2C05DBB8C}"/>
                </a:ext>
              </a:extLst>
            </p:cNvPr>
            <p:cNvPicPr>
              <a:picLocks noChangeAspect="1"/>
            </p:cNvPicPr>
            <p:nvPr/>
          </p:nvPicPr>
          <p:blipFill>
            <a:blip r:embed="rId4"/>
            <a:stretch>
              <a:fillRect/>
            </a:stretch>
          </p:blipFill>
          <p:spPr>
            <a:xfrm>
              <a:off x="4685713" y="2194431"/>
              <a:ext cx="7772400" cy="2985109"/>
            </a:xfrm>
            <a:prstGeom prst="rect">
              <a:avLst/>
            </a:prstGeom>
          </p:spPr>
        </p:pic>
        <p:pic>
          <p:nvPicPr>
            <p:cNvPr id="8" name="Picture 7">
              <a:extLst>
                <a:ext uri="{FF2B5EF4-FFF2-40B4-BE49-F238E27FC236}">
                  <a16:creationId xmlns:a16="http://schemas.microsoft.com/office/drawing/2014/main" id="{0FF2F5FA-21DE-4272-10FA-4ECBE71B9039}"/>
                </a:ext>
              </a:extLst>
            </p:cNvPr>
            <p:cNvPicPr>
              <a:picLocks noChangeAspect="1"/>
            </p:cNvPicPr>
            <p:nvPr/>
          </p:nvPicPr>
          <p:blipFill>
            <a:blip r:embed="rId5"/>
            <a:stretch>
              <a:fillRect/>
            </a:stretch>
          </p:blipFill>
          <p:spPr>
            <a:xfrm>
              <a:off x="4685713" y="5087970"/>
              <a:ext cx="7772400" cy="1770030"/>
            </a:xfrm>
            <a:prstGeom prst="rect">
              <a:avLst/>
            </a:prstGeom>
          </p:spPr>
        </p:pic>
      </p:grpSp>
    </p:spTree>
    <p:extLst>
      <p:ext uri="{BB962C8B-B14F-4D97-AF65-F5344CB8AC3E}">
        <p14:creationId xmlns:p14="http://schemas.microsoft.com/office/powerpoint/2010/main" val="370716162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CD3DE4-6701-EBDA-4540-F33984611F2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0E3FBB-0A32-36C6-69D1-046B1410377A}"/>
              </a:ext>
            </a:extLst>
          </p:cNvPr>
          <p:cNvSpPr>
            <a:spLocks noGrp="1"/>
          </p:cNvSpPr>
          <p:nvPr>
            <p:ph type="title"/>
          </p:nvPr>
        </p:nvSpPr>
        <p:spPr>
          <a:xfrm>
            <a:off x="750642" y="-3246"/>
            <a:ext cx="9601200" cy="1485900"/>
          </a:xfrm>
        </p:spPr>
        <p:txBody>
          <a:bodyPr/>
          <a:lstStyle/>
          <a:p>
            <a:r>
              <a:rPr lang="en-US" dirty="0"/>
              <a:t>Demonstration – Logistic Regression Model (Training Performance)</a:t>
            </a:r>
          </a:p>
        </p:txBody>
      </p:sp>
      <p:sp>
        <p:nvSpPr>
          <p:cNvPr id="3" name="Content Placeholder 2">
            <a:extLst>
              <a:ext uri="{FF2B5EF4-FFF2-40B4-BE49-F238E27FC236}">
                <a16:creationId xmlns:a16="http://schemas.microsoft.com/office/drawing/2014/main" id="{D1C6F69A-8B85-BAA4-C10E-D125A053E665}"/>
              </a:ext>
            </a:extLst>
          </p:cNvPr>
          <p:cNvSpPr>
            <a:spLocks noGrp="1"/>
          </p:cNvSpPr>
          <p:nvPr>
            <p:ph idx="1"/>
          </p:nvPr>
        </p:nvSpPr>
        <p:spPr>
          <a:xfrm>
            <a:off x="750642" y="3565617"/>
            <a:ext cx="9601200" cy="2716237"/>
          </a:xfrm>
        </p:spPr>
        <p:txBody>
          <a:bodyPr/>
          <a:lstStyle/>
          <a:p>
            <a:r>
              <a:rPr lang="en-US" dirty="0"/>
              <a:t>The optimal threshold of 0.125 reflects class imbalance since only few players were selected.</a:t>
            </a:r>
          </a:p>
          <a:p>
            <a:r>
              <a:rPr lang="en-US" dirty="0"/>
              <a:t>The model achieved an accuracy of </a:t>
            </a:r>
            <a:r>
              <a:rPr lang="en-US" dirty="0">
                <a:highlight>
                  <a:srgbClr val="FFFF00"/>
                </a:highlight>
              </a:rPr>
              <a:t>85.4%</a:t>
            </a:r>
            <a:r>
              <a:rPr lang="en-US" dirty="0"/>
              <a:t>, with high recall (0.853)—correctly identifying 29 out of 34 drafted players—while maintaining an F1 score of 0.513.</a:t>
            </a:r>
          </a:p>
          <a:p>
            <a:r>
              <a:rPr lang="en-US" dirty="0"/>
              <a:t>Although precision (0.367) was moderate due to some false positives (50), this is acceptable in scouting contexts where missing talent (False Negatives) is riskier than over-selecting (False Positives). </a:t>
            </a:r>
          </a:p>
        </p:txBody>
      </p:sp>
      <p:pic>
        <p:nvPicPr>
          <p:cNvPr id="4" name="图片 1">
            <a:extLst>
              <a:ext uri="{FF2B5EF4-FFF2-40B4-BE49-F238E27FC236}">
                <a16:creationId xmlns:a16="http://schemas.microsoft.com/office/drawing/2014/main" id="{BCB03670-13D7-BD30-850A-8F389E4909B6}"/>
              </a:ext>
            </a:extLst>
          </p:cNvPr>
          <p:cNvPicPr>
            <a:picLocks noChangeAspect="1"/>
          </p:cNvPicPr>
          <p:nvPr/>
        </p:nvPicPr>
        <p:blipFill>
          <a:blip r:embed="rId3"/>
          <a:stretch>
            <a:fillRect/>
          </a:stretch>
        </p:blipFill>
        <p:spPr>
          <a:xfrm>
            <a:off x="1916358" y="1295985"/>
            <a:ext cx="8359284" cy="800100"/>
          </a:xfrm>
          <a:prstGeom prst="rect">
            <a:avLst/>
          </a:prstGeom>
        </p:spPr>
      </p:pic>
      <p:pic>
        <p:nvPicPr>
          <p:cNvPr id="5" name="图片 1">
            <a:extLst>
              <a:ext uri="{FF2B5EF4-FFF2-40B4-BE49-F238E27FC236}">
                <a16:creationId xmlns:a16="http://schemas.microsoft.com/office/drawing/2014/main" id="{7DC175D3-F49A-3735-F52E-D07B39151BB4}"/>
              </a:ext>
            </a:extLst>
          </p:cNvPr>
          <p:cNvPicPr>
            <a:picLocks noChangeAspect="1"/>
          </p:cNvPicPr>
          <p:nvPr/>
        </p:nvPicPr>
        <p:blipFill>
          <a:blip r:embed="rId4">
            <a:extLst>
              <a:ext uri="{28A0092B-C50C-407E-A947-70E740481C1C}">
                <a14:useLocalDpi xmlns:a14="http://schemas.microsoft.com/office/drawing/2010/main" val="0"/>
              </a:ext>
            </a:extLst>
          </a:blip>
          <a:srcRect t="15358"/>
          <a:stretch>
            <a:fillRect/>
          </a:stretch>
        </p:blipFill>
        <p:spPr>
          <a:xfrm>
            <a:off x="2914087" y="2147713"/>
            <a:ext cx="5274310" cy="1366276"/>
          </a:xfrm>
          <a:prstGeom prst="rect">
            <a:avLst/>
          </a:prstGeom>
        </p:spPr>
      </p:pic>
    </p:spTree>
    <p:extLst>
      <p:ext uri="{BB962C8B-B14F-4D97-AF65-F5344CB8AC3E}">
        <p14:creationId xmlns:p14="http://schemas.microsoft.com/office/powerpoint/2010/main" val="10906690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a:extLst>
            <a:ext uri="{FF2B5EF4-FFF2-40B4-BE49-F238E27FC236}">
              <a16:creationId xmlns:a16="http://schemas.microsoft.com/office/drawing/2014/main" id="{33C4A3F6-9CAC-66DC-5672-1CB4D89940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6E1341-D080-0974-FFC9-3D94301996B7}"/>
              </a:ext>
            </a:extLst>
          </p:cNvPr>
          <p:cNvSpPr>
            <a:spLocks noGrp="1"/>
          </p:cNvSpPr>
          <p:nvPr>
            <p:ph type="title"/>
          </p:nvPr>
        </p:nvSpPr>
        <p:spPr>
          <a:xfrm>
            <a:off x="752844" y="0"/>
            <a:ext cx="9886950" cy="1485900"/>
          </a:xfrm>
        </p:spPr>
        <p:txBody>
          <a:bodyPr>
            <a:normAutofit/>
          </a:bodyPr>
          <a:lstStyle/>
          <a:p>
            <a:r>
              <a:rPr lang="en-US" dirty="0"/>
              <a:t>Demonstration – Logistic Regression Model (Test Performance)</a:t>
            </a:r>
          </a:p>
        </p:txBody>
      </p:sp>
      <p:sp>
        <p:nvSpPr>
          <p:cNvPr id="3" name="Content Placeholder 2">
            <a:extLst>
              <a:ext uri="{FF2B5EF4-FFF2-40B4-BE49-F238E27FC236}">
                <a16:creationId xmlns:a16="http://schemas.microsoft.com/office/drawing/2014/main" id="{A0DF5624-51F7-54C0-1B22-E6BFD17ADC49}"/>
              </a:ext>
            </a:extLst>
          </p:cNvPr>
          <p:cNvSpPr>
            <a:spLocks noGrp="1"/>
          </p:cNvSpPr>
          <p:nvPr>
            <p:ph idx="1"/>
          </p:nvPr>
        </p:nvSpPr>
        <p:spPr>
          <a:xfrm>
            <a:off x="752844" y="2863605"/>
            <a:ext cx="11128516" cy="2031952"/>
          </a:xfrm>
        </p:spPr>
        <p:txBody>
          <a:bodyPr>
            <a:normAutofit/>
          </a:bodyPr>
          <a:lstStyle/>
          <a:p>
            <a:r>
              <a:rPr lang="en-US" sz="1700" dirty="0"/>
              <a:t>The model achieved an accuracy of </a:t>
            </a:r>
            <a:r>
              <a:rPr lang="en-US" sz="1700" dirty="0">
                <a:highlight>
                  <a:srgbClr val="FFFF00"/>
                </a:highlight>
              </a:rPr>
              <a:t>86.1%, </a:t>
            </a:r>
            <a:r>
              <a:rPr lang="en-US" sz="1700" dirty="0"/>
              <a:t>closely matching its training accuracy, and a high recall (0.868), correctly identifying 33 out of 38 drafted players. </a:t>
            </a:r>
          </a:p>
          <a:p>
            <a:r>
              <a:rPr lang="en-US" sz="1700" dirty="0"/>
              <a:t>Although precision (0.327) declined slightly from training, this is expected in imbalanced datasets and acceptable in scouting, where missing talent (False Negatives) is riskier than over-selecting (False Positives). </a:t>
            </a:r>
          </a:p>
          <a:p>
            <a:r>
              <a:rPr lang="en-US" sz="1700" dirty="0"/>
              <a:t>Therefore, the model demonstrated </a:t>
            </a:r>
            <a:r>
              <a:rPr lang="en-US" sz="1700" dirty="0">
                <a:highlight>
                  <a:srgbClr val="FFFF00"/>
                </a:highlight>
              </a:rPr>
              <a:t>strong out-of-sample reliability</a:t>
            </a:r>
            <a:r>
              <a:rPr lang="en-US" sz="1700" dirty="0"/>
              <a:t>, suggesting practical applicability for future draft prediction tasks.</a:t>
            </a:r>
            <a:endParaRPr lang="zh-CN" altLang="en-US" sz="1700" dirty="0"/>
          </a:p>
          <a:p>
            <a:endParaRPr lang="en-US" sz="1700" dirty="0"/>
          </a:p>
        </p:txBody>
      </p:sp>
      <p:pic>
        <p:nvPicPr>
          <p:cNvPr id="5" name="Picture 4">
            <a:extLst>
              <a:ext uri="{FF2B5EF4-FFF2-40B4-BE49-F238E27FC236}">
                <a16:creationId xmlns:a16="http://schemas.microsoft.com/office/drawing/2014/main" id="{4781C958-6D5E-9E3B-C70C-62B974F063FE}"/>
              </a:ext>
            </a:extLst>
          </p:cNvPr>
          <p:cNvPicPr>
            <a:picLocks noChangeAspect="1"/>
          </p:cNvPicPr>
          <p:nvPr/>
        </p:nvPicPr>
        <p:blipFill>
          <a:blip r:embed="rId3"/>
          <a:stretch>
            <a:fillRect/>
          </a:stretch>
        </p:blipFill>
        <p:spPr>
          <a:xfrm>
            <a:off x="757706" y="1366979"/>
            <a:ext cx="6881052" cy="1496626"/>
          </a:xfrm>
          <a:prstGeom prst="rect">
            <a:avLst/>
          </a:prstGeom>
        </p:spPr>
      </p:pic>
      <p:sp>
        <p:nvSpPr>
          <p:cNvPr id="9" name="Content Placeholder 2">
            <a:extLst>
              <a:ext uri="{FF2B5EF4-FFF2-40B4-BE49-F238E27FC236}">
                <a16:creationId xmlns:a16="http://schemas.microsoft.com/office/drawing/2014/main" id="{E0914390-0DDD-F092-787B-AC7ED349BAA9}"/>
              </a:ext>
            </a:extLst>
          </p:cNvPr>
          <p:cNvSpPr txBox="1">
            <a:spLocks/>
          </p:cNvSpPr>
          <p:nvPr/>
        </p:nvSpPr>
        <p:spPr>
          <a:xfrm>
            <a:off x="752844" y="4826048"/>
            <a:ext cx="11128516" cy="2031952"/>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None/>
            </a:pPr>
            <a:r>
              <a:rPr lang="en-US" sz="1800" b="1" dirty="0"/>
              <a:t>Who’s </a:t>
            </a:r>
            <a:r>
              <a:rPr lang="en-US" sz="1800" b="1" dirty="0">
                <a:highlight>
                  <a:srgbClr val="FFFF00"/>
                </a:highlight>
              </a:rPr>
              <a:t>Most Likely </a:t>
            </a:r>
            <a:r>
              <a:rPr lang="en-US" sz="1800" b="1" dirty="0"/>
              <a:t>to Be Drafted?</a:t>
            </a:r>
          </a:p>
          <a:p>
            <a:r>
              <a:rPr lang="en-US" sz="1800" dirty="0">
                <a:highlight>
                  <a:srgbClr val="FFFF00"/>
                </a:highlight>
              </a:rPr>
              <a:t>Cluster 3</a:t>
            </a:r>
            <a:r>
              <a:rPr lang="en-US" sz="1800" dirty="0"/>
              <a:t>: consistently exhibits </a:t>
            </a:r>
            <a:r>
              <a:rPr lang="en-US" sz="1800" dirty="0">
                <a:highlight>
                  <a:srgbClr val="FFFF00"/>
                </a:highlight>
              </a:rPr>
              <a:t>the highest draft rates</a:t>
            </a:r>
            <a:r>
              <a:rPr lang="en-US" sz="1800" dirty="0"/>
              <a:t>, indicating that </a:t>
            </a:r>
            <a:r>
              <a:rPr lang="en-US" sz="1800" dirty="0">
                <a:highlight>
                  <a:srgbClr val="FFFF00"/>
                </a:highlight>
              </a:rPr>
              <a:t>PTS + REB-heavy </a:t>
            </a:r>
            <a:r>
              <a:rPr lang="en-US" sz="1800" dirty="0" err="1">
                <a:highlight>
                  <a:srgbClr val="FFFF00"/>
                </a:highlight>
              </a:rPr>
              <a:t>bigs</a:t>
            </a:r>
            <a:r>
              <a:rPr lang="en-US" sz="1800" dirty="0">
                <a:highlight>
                  <a:srgbClr val="FFFF00"/>
                </a:highlight>
              </a:rPr>
              <a:t> </a:t>
            </a:r>
            <a:r>
              <a:rPr lang="en-US" sz="1800" dirty="0"/>
              <a:t>and </a:t>
            </a:r>
            <a:r>
              <a:rPr lang="en-US" sz="1800" dirty="0">
                <a:highlight>
                  <a:srgbClr val="FFFF00"/>
                </a:highlight>
              </a:rPr>
              <a:t>scoring forwards </a:t>
            </a:r>
            <a:r>
              <a:rPr lang="en-US" sz="1800" dirty="0"/>
              <a:t>are valued highly in the NBA draft.</a:t>
            </a:r>
          </a:p>
          <a:p>
            <a:r>
              <a:rPr lang="en-US" sz="1800" dirty="0">
                <a:highlight>
                  <a:srgbClr val="00FFFF"/>
                </a:highlight>
              </a:rPr>
              <a:t>Cluster 2</a:t>
            </a:r>
            <a:r>
              <a:rPr lang="en-US" sz="1800" dirty="0"/>
              <a:t>: </a:t>
            </a:r>
            <a:r>
              <a:rPr lang="en-US" sz="1800" dirty="0">
                <a:highlight>
                  <a:srgbClr val="00FFFF"/>
                </a:highlight>
              </a:rPr>
              <a:t>playmaking guards </a:t>
            </a:r>
            <a:r>
              <a:rPr lang="en-US" sz="1800" dirty="0"/>
              <a:t>shows </a:t>
            </a:r>
            <a:r>
              <a:rPr lang="en-US" sz="1800" dirty="0">
                <a:highlight>
                  <a:srgbClr val="00FFFF"/>
                </a:highlight>
              </a:rPr>
              <a:t>moderate draft rates</a:t>
            </a:r>
            <a:r>
              <a:rPr lang="en-US" sz="1800" dirty="0"/>
              <a:t>, suggesting that guards with offensive output and playmaking stats are noticed, but only when combined with efficiency or athletic ceiling.</a:t>
            </a:r>
          </a:p>
          <a:p>
            <a:r>
              <a:rPr lang="en-US" sz="1800" dirty="0">
                <a:highlight>
                  <a:srgbClr val="00FF00"/>
                </a:highlight>
              </a:rPr>
              <a:t>Cluster 5</a:t>
            </a:r>
            <a:r>
              <a:rPr lang="en-US" sz="1800" dirty="0"/>
              <a:t>: a hybrid zone — drafted players here tend to be </a:t>
            </a:r>
            <a:r>
              <a:rPr lang="en-US" sz="1800" dirty="0">
                <a:highlight>
                  <a:srgbClr val="00FF00"/>
                </a:highlight>
              </a:rPr>
              <a:t>well-rounded</a:t>
            </a:r>
            <a:r>
              <a:rPr lang="en-US" sz="1800" dirty="0"/>
              <a:t> or </a:t>
            </a:r>
            <a:r>
              <a:rPr lang="en-US" sz="1800" dirty="0">
                <a:highlight>
                  <a:srgbClr val="00FF00"/>
                </a:highlight>
              </a:rPr>
              <a:t>NBA-ready wings</a:t>
            </a:r>
            <a:r>
              <a:rPr lang="en-US" sz="1800" dirty="0"/>
              <a:t>.</a:t>
            </a:r>
          </a:p>
          <a:p>
            <a:endParaRPr lang="zh-CN" altLang="en-US" sz="1700" dirty="0"/>
          </a:p>
          <a:p>
            <a:endParaRPr lang="en-US" sz="1700" dirty="0"/>
          </a:p>
        </p:txBody>
      </p:sp>
      <p:pic>
        <p:nvPicPr>
          <p:cNvPr id="4" name="图片 1">
            <a:extLst>
              <a:ext uri="{FF2B5EF4-FFF2-40B4-BE49-F238E27FC236}">
                <a16:creationId xmlns:a16="http://schemas.microsoft.com/office/drawing/2014/main" id="{E2083ED0-86DE-090C-14DA-1C6F03F5607F}"/>
              </a:ext>
            </a:extLst>
          </p:cNvPr>
          <p:cNvPicPr>
            <a:picLocks noChangeAspect="1"/>
          </p:cNvPicPr>
          <p:nvPr/>
        </p:nvPicPr>
        <p:blipFill>
          <a:blip r:embed="rId4"/>
          <a:srcRect r="21762" b="76722"/>
          <a:stretch>
            <a:fillRect/>
          </a:stretch>
        </p:blipFill>
        <p:spPr>
          <a:xfrm>
            <a:off x="7374189" y="1356253"/>
            <a:ext cx="4766123" cy="1496626"/>
          </a:xfrm>
          <a:prstGeom prst="rect">
            <a:avLst/>
          </a:prstGeom>
        </p:spPr>
      </p:pic>
    </p:spTree>
    <p:extLst>
      <p:ext uri="{BB962C8B-B14F-4D97-AF65-F5344CB8AC3E}">
        <p14:creationId xmlns:p14="http://schemas.microsoft.com/office/powerpoint/2010/main" val="47498178"/>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Crop</Template>
  <TotalTime>385</TotalTime>
  <Words>1050</Words>
  <Application>Microsoft Macintosh PowerPoint</Application>
  <PresentationFormat>Widescreen</PresentationFormat>
  <Paragraphs>66</Paragraphs>
  <Slides>10</Slides>
  <Notes>7</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Aptos</vt:lpstr>
      <vt:lpstr>Franklin Gothic Book</vt:lpstr>
      <vt:lpstr>Crop</vt:lpstr>
      <vt:lpstr>Improving Predictions of Which NCAA Players Are Most Likely to Be Drafted into NBA</vt:lpstr>
      <vt:lpstr>Introduction</vt:lpstr>
      <vt:lpstr>Data Sources and Characteristics </vt:lpstr>
      <vt:lpstr>Data Analysis Techniques and Statistical Methods</vt:lpstr>
      <vt:lpstr>Demonstration - PCA</vt:lpstr>
      <vt:lpstr>Demonstration – K-Mean Clustering</vt:lpstr>
      <vt:lpstr>Demonstration - K=5</vt:lpstr>
      <vt:lpstr>Demonstration – Logistic Regression Model (Training Performance)</vt:lpstr>
      <vt:lpstr>Demonstration – Logistic Regression Model (Test Performance)</vt:lpstr>
      <vt:lpstr>Data Governance and Management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苏城 李</dc:creator>
  <cp:lastModifiedBy>苏城 李</cp:lastModifiedBy>
  <cp:revision>51</cp:revision>
  <dcterms:created xsi:type="dcterms:W3CDTF">2025-05-23T01:57:58Z</dcterms:created>
  <dcterms:modified xsi:type="dcterms:W3CDTF">2025-08-15T08:30:26Z</dcterms:modified>
</cp:coreProperties>
</file>