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10"/>
  </p:notesMasterIdLst>
  <p:handoutMasterIdLst>
    <p:handoutMasterId r:id="rId11"/>
  </p:handoutMasterIdLst>
  <p:sldIdLst>
    <p:sldId id="398" r:id="rId3"/>
    <p:sldId id="409" r:id="rId4"/>
    <p:sldId id="403" r:id="rId5"/>
    <p:sldId id="404" r:id="rId6"/>
    <p:sldId id="413" r:id="rId7"/>
    <p:sldId id="412" r:id="rId8"/>
    <p:sldId id="406" r:id="rId9"/>
  </p:sldIdLst>
  <p:sldSz cx="9144000" cy="5715000" type="screen16x1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93"/>
    <a:srgbClr val="FF8C2F"/>
    <a:srgbClr val="F47710"/>
    <a:srgbClr val="FFF2E9"/>
    <a:srgbClr val="0078D7"/>
    <a:srgbClr val="F2F2F2"/>
    <a:srgbClr val="FFFFE1"/>
    <a:srgbClr val="FFFF93"/>
    <a:srgbClr val="F7F7F7"/>
    <a:srgbClr val="F9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0" autoAdjust="0"/>
    <p:restoredTop sz="94660"/>
  </p:normalViewPr>
  <p:slideViewPr>
    <p:cSldViewPr>
      <p:cViewPr varScale="1">
        <p:scale>
          <a:sx n="137" d="100"/>
          <a:sy n="137" d="100"/>
        </p:scale>
        <p:origin x="1308" y="12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3990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042" cy="512143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3348" y="0"/>
            <a:ext cx="3079040" cy="512143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999972AA-FE3A-41E8-94D7-0A348C1614D1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720824"/>
            <a:ext cx="3079042" cy="512142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3348" y="9720824"/>
            <a:ext cx="3079040" cy="512142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E3B63632-7804-4AD9-A8DE-B9F0465691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88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8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1" y="0"/>
            <a:ext cx="3078428" cy="511731"/>
          </a:xfrm>
          <a:prstGeom prst="rect">
            <a:avLst/>
          </a:prstGeom>
        </p:spPr>
        <p:txBody>
          <a:bodyPr vert="horz" lIns="95491" tIns="47745" rIns="95491" bIns="47745" rtlCol="0"/>
          <a:lstStyle>
            <a:lvl1pPr algn="r">
              <a:defRPr sz="1300"/>
            </a:lvl1pPr>
          </a:lstStyle>
          <a:p>
            <a:fld id="{CB25E66B-2806-4CC0-B543-C1F698B8CB0C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766763"/>
            <a:ext cx="6142037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91" tIns="47745" rIns="95491" bIns="4774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vert="horz" lIns="95491" tIns="47745" rIns="95491" bIns="4774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8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1" y="9721106"/>
            <a:ext cx="3078428" cy="511731"/>
          </a:xfrm>
          <a:prstGeom prst="rect">
            <a:avLst/>
          </a:prstGeom>
        </p:spPr>
        <p:txBody>
          <a:bodyPr vert="horz" lIns="95491" tIns="47745" rIns="95491" bIns="47745" rtlCol="0" anchor="b"/>
          <a:lstStyle>
            <a:lvl1pPr algn="r">
              <a:defRPr sz="1300"/>
            </a:lvl1pPr>
          </a:lstStyle>
          <a:p>
            <a:fld id="{AC76DB6A-589F-43F9-84B6-ACD2F062F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4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1013" y="766763"/>
            <a:ext cx="6142037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1013" y="766763"/>
            <a:ext cx="6142037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20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81013" y="766763"/>
            <a:ext cx="6142037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6DB6A-589F-43F9-84B6-ACD2F062FAB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846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2574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580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7015"/>
            <a:ext cx="3008314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27015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4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93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000502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473577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616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60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77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00800" y="5505147"/>
            <a:ext cx="2743200" cy="232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C4B17B-A05E-4182-9286-FAF5968200C5}" type="slidenum">
              <a:rPr lang="ko-KR" altLang="en-US" sz="900" smtClean="0"/>
              <a:pPr/>
              <a:t>‹#›</a:t>
            </a:fld>
            <a:endParaRPr lang="ko-KR" altLang="en-US" sz="900" dirty="0"/>
          </a:p>
        </p:txBody>
      </p:sp>
      <p:sp>
        <p:nvSpPr>
          <p:cNvPr id="7" name="바닥글 개체 틀 4"/>
          <p:cNvSpPr txBox="1">
            <a:spLocks/>
          </p:cNvSpPr>
          <p:nvPr userDrawn="1"/>
        </p:nvSpPr>
        <p:spPr>
          <a:xfrm>
            <a:off x="1825919" y="5502745"/>
            <a:ext cx="5492164" cy="232279"/>
          </a:xfrm>
          <a:prstGeom prst="rect">
            <a:avLst/>
          </a:prstGeom>
        </p:spPr>
        <p:txBody>
          <a:bodyPr vert="horz" wrap="square" lIns="81037" tIns="40519" rIns="81037" bIns="40519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ctr" defTabSz="914400" rtl="0" eaLnBrk="1" latinLnBrk="1" hangingPunct="1">
              <a:defRPr sz="700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600" dirty="0"/>
              <a:t>Copyright © 2018 FREEMOA Co., ltd. All rights reserved.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6968736" y="193204"/>
            <a:ext cx="0" cy="5112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41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51014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77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62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4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4" y="2422527"/>
            <a:ext cx="7772400" cy="124936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9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812927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812927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351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663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51937173"/>
              </p:ext>
            </p:extLst>
          </p:nvPr>
        </p:nvGraphicFramePr>
        <p:xfrm>
          <a:off x="1" y="1"/>
          <a:ext cx="9143999" cy="5371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8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81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93203">
                <a:tc>
                  <a:txBody>
                    <a:bodyPr/>
                    <a:lstStyle/>
                    <a:p>
                      <a:pPr latinLnBrk="1"/>
                      <a:endParaRPr lang="ko-KR" altLang="en-US" sz="6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Title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쇼핑몰 프로젝트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Made</a:t>
                      </a:r>
                      <a:r>
                        <a:rPr lang="en-US" altLang="ko-KR" sz="6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by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</a:t>
                      </a:r>
                      <a:r>
                        <a:rPr lang="ko-KR" altLang="en-US" sz="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과장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Ver</a:t>
                      </a:r>
                      <a:r>
                        <a:rPr lang="en-US" altLang="ko-KR" sz="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 updated</a:t>
                      </a:r>
                      <a:endParaRPr lang="ko-KR" altLang="en-US" sz="6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2020-01-01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D39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8183">
                <a:tc gridSpan="10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solidFill>
                          <a:srgbClr val="FFFF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u="none" spc="7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45703" marB="45703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3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72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5297488"/>
            <a:ext cx="2895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73EF2-4B26-4644-88A6-85759682C0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26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12.svg"/><Relationship Id="rId10" Type="http://schemas.openxmlformats.org/officeDocument/2006/relationships/image" Target="../media/image3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12.jp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image" Target="../media/image19.svg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7743145" y="2"/>
            <a:ext cx="1400854" cy="1635951"/>
          </a:xfrm>
          <a:prstGeom prst="rect">
            <a:avLst/>
          </a:prstGeom>
        </p:spPr>
      </p:pic>
      <p:pic>
        <p:nvPicPr>
          <p:cNvPr id="9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548147"/>
            <a:ext cx="4923519" cy="4197933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68166"/>
              </p:ext>
            </p:extLst>
          </p:nvPr>
        </p:nvGraphicFramePr>
        <p:xfrm>
          <a:off x="683569" y="985292"/>
          <a:ext cx="7776864" cy="1674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6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74776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제목 3"/>
          <p:cNvSpPr txBox="1">
            <a:spLocks/>
          </p:cNvSpPr>
          <p:nvPr/>
        </p:nvSpPr>
        <p:spPr>
          <a:xfrm>
            <a:off x="3351209" y="2648433"/>
            <a:ext cx="3163976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기획서 양식</a:t>
            </a:r>
          </a:p>
        </p:txBody>
      </p:sp>
      <p:sp>
        <p:nvSpPr>
          <p:cNvPr id="7" name="제목 3"/>
          <p:cNvSpPr txBox="1">
            <a:spLocks/>
          </p:cNvSpPr>
          <p:nvPr/>
        </p:nvSpPr>
        <p:spPr>
          <a:xfrm>
            <a:off x="3227223" y="4159910"/>
            <a:ext cx="3176873" cy="487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1050" dirty="0">
                <a:latin typeface="+mn-ea"/>
                <a:ea typeface="+mn-ea"/>
              </a:rPr>
              <a:t>2020-01-01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제목 3"/>
          <p:cNvSpPr txBox="1">
            <a:spLocks/>
          </p:cNvSpPr>
          <p:nvPr/>
        </p:nvSpPr>
        <p:spPr>
          <a:xfrm>
            <a:off x="3267488" y="3836346"/>
            <a:ext cx="3096345" cy="360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Ver. 1.0</a:t>
            </a:r>
            <a:endParaRPr lang="ko-KR" altLang="en-US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9144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45734"/>
            <a:ext cx="1793952" cy="40216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3073507" y="1231788"/>
            <a:ext cx="5460775" cy="1177601"/>
            <a:chOff x="6747213" y="1370504"/>
            <a:chExt cx="4736481" cy="163774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3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ko-KR" altLang="en-US" sz="11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198506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3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팀 프로젝트명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274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69630"/>
              </p:ext>
            </p:extLst>
          </p:nvPr>
        </p:nvGraphicFramePr>
        <p:xfrm>
          <a:off x="275731" y="675491"/>
          <a:ext cx="8592538" cy="361840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8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523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05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변경일자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page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내                            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v.0.1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2020-01-01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-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최초작성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권과장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v.0.2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2020-01-15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4</a:t>
                      </a:r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회원 정책 변경으로 로그인 시 받는 정보 일부 제거 </a:t>
                      </a: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권과장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2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/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0677" y="265212"/>
            <a:ext cx="11037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D0C7CDD-757F-44C6-A82D-565BD365FF21}"/>
              </a:ext>
            </a:extLst>
          </p:cNvPr>
          <p:cNvSpPr/>
          <p:nvPr/>
        </p:nvSpPr>
        <p:spPr>
          <a:xfrm>
            <a:off x="107504" y="4365619"/>
            <a:ext cx="8928992" cy="1169109"/>
          </a:xfrm>
          <a:prstGeom prst="roundRect">
            <a:avLst>
              <a:gd name="adj" fmla="val 3624"/>
            </a:avLst>
          </a:prstGeom>
          <a:solidFill>
            <a:srgbClr val="F47710">
              <a:alpha val="95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A7811D-B585-4DB2-A71F-7454EDE8B0F9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문서이력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47E9790-026E-4A7B-8BC1-2BB7D23D91FC}"/>
              </a:ext>
            </a:extLst>
          </p:cNvPr>
          <p:cNvSpPr/>
          <p:nvPr/>
        </p:nvSpPr>
        <p:spPr>
          <a:xfrm>
            <a:off x="1403648" y="4563220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문서의 버전정보를 확인할 수 있는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9B64829-8A32-44D6-84E4-74E6E4A40D9D}"/>
              </a:ext>
            </a:extLst>
          </p:cNvPr>
          <p:cNvSpPr/>
          <p:nvPr/>
        </p:nvSpPr>
        <p:spPr>
          <a:xfrm>
            <a:off x="257370" y="4867392"/>
            <a:ext cx="856310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기획문서는 최초 작성 후 작성 시와 달라지는 여러 이해당사자의 필요나 개발 환경에 따라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수정이 여러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차레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발생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문서는 디자인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 완료까지 작업을 진행하는 작업자와 관리자까지 최종 결과물에 대한 기초자료가 되기 때문에 수정된 정보 에 대한 관리가 되지 않으면 최종 결과물이 원하는 방향대로 나오지 않을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정해진 양식은 없지만 일반적으로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버전 별 변경일자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수정된 페이지와 수정 내용을 작성하고 최종 버전을 공유합니다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54FBBEFD-86F7-4840-8043-6464AE9DC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4802" y="4624066"/>
            <a:ext cx="209583" cy="2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81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0D22AEF-7B1F-409B-B38B-19B7ED52011A}"/>
              </a:ext>
            </a:extLst>
          </p:cNvPr>
          <p:cNvSpPr txBox="1"/>
          <p:nvPr/>
        </p:nvSpPr>
        <p:spPr>
          <a:xfrm>
            <a:off x="220677" y="265212"/>
            <a:ext cx="2803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서비스 개요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56E816E-84AA-4414-80AD-9092A30C8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2063"/>
              </p:ext>
            </p:extLst>
          </p:nvPr>
        </p:nvGraphicFramePr>
        <p:xfrm>
          <a:off x="275731" y="672902"/>
          <a:ext cx="8592538" cy="425106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397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2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4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서비스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 중개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플랫폼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65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배경</a:t>
                      </a:r>
                      <a:endParaRPr lang="en-US" altLang="ko-KR" sz="800" b="1" dirty="0"/>
                    </a:p>
                    <a:p>
                      <a:pPr algn="ctr" latinLnBrk="1"/>
                      <a:endParaRPr lang="en-US" altLang="ko-KR" sz="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시장의 정보 비대칭을 해소하고 시장의 안전성 확보 및 강화가 필요함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보다 편하고 안정적인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환경에 기여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기획 목적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전문가에 대한 명확한 정보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견적의 타당성 이해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indent="-171450" algn="just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편리한 프로젝트 관리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4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/>
                        <a:t>기대 효과</a:t>
                      </a:r>
                      <a:endParaRPr lang="en-US" altLang="ko-KR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분쟁률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축소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90%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2%</a:t>
                      </a: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국내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시장 규모 성장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$$$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억 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 $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조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115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기능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개발자와 디자이너 등 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전문가 모집을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역경매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형식으로 합리적 견적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 미팅 서비스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표준계약서 작성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에스크로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방식의  대금보호 시스템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아웃소싱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협업툴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프로젝트룸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제공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하자보수보증보험 가입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7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주요 고객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외주를 맡길 수 있는 프로젝트를 가진 클라이언트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전문 개발자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디자이너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기업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8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서비스 채널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just" latinLnBrk="1">
                        <a:lnSpc>
                          <a:spcPct val="13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PC/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모바일</a:t>
                      </a:r>
                      <a:r>
                        <a:rPr lang="en-US" altLang="ko-KR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웹</a:t>
                      </a:r>
                      <a:endParaRPr lang="en-US" altLang="ko-KR" sz="8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3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/>
                        <a:t>기타</a:t>
                      </a:r>
                      <a:r>
                        <a:rPr lang="en-US" altLang="ko-KR" sz="800" b="1" dirty="0"/>
                        <a:t>(</a:t>
                      </a:r>
                      <a:r>
                        <a:rPr lang="ko-KR" altLang="en-US" sz="800" b="1" dirty="0" err="1"/>
                        <a:t>오픈시점</a:t>
                      </a:r>
                      <a:r>
                        <a:rPr lang="ko-KR" altLang="en-US" sz="800" b="1" dirty="0"/>
                        <a:t> 등</a:t>
                      </a:r>
                      <a:r>
                        <a:rPr lang="en-US" altLang="ko-KR" sz="800" b="1" dirty="0"/>
                        <a:t>)</a:t>
                      </a:r>
                      <a:endParaRPr lang="ko-KR" altLang="en-US" sz="800" b="1" dirty="0"/>
                    </a:p>
                  </a:txBody>
                  <a:tcPr marL="68352" marR="68352" marT="34176" marB="34176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/>
                        <a:t>2013</a:t>
                      </a:r>
                      <a:r>
                        <a:rPr lang="ko-KR" altLang="en-US" sz="800" dirty="0"/>
                        <a:t>년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/>
                        <a:t>월</a:t>
                      </a:r>
                    </a:p>
                  </a:txBody>
                  <a:tcPr marL="68352" marR="68352" marT="34176" marB="34176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251EEDD-28BE-4E9C-A6AE-C8F34434803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 개요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2537F6-39FA-40A2-8761-EF83310CAD8A}"/>
              </a:ext>
            </a:extLst>
          </p:cNvPr>
          <p:cNvSpPr/>
          <p:nvPr/>
        </p:nvSpPr>
        <p:spPr>
          <a:xfrm>
            <a:off x="1561209" y="4563220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서비스에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대한 개괄적인 내용을 작성한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문서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4CC866-8141-447F-BE14-655AC1743971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신규 서비스라면 기획서를 읽는 다양한 관계자의 이해를 돕기 위해 간단한 서비스 개요를 삽입하면 좋습니다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서비스의 배경과 목적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효과를 공유하여 방향성을 전달합니다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24D5021A-7779-4675-93EA-0272AA599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4499" y="4637104"/>
            <a:ext cx="177901" cy="14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7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평행 사변형 55">
            <a:extLst>
              <a:ext uri="{FF2B5EF4-FFF2-40B4-BE49-F238E27FC236}">
                <a16:creationId xmlns:a16="http://schemas.microsoft.com/office/drawing/2014/main" id="{C0245C10-3468-47CC-8C09-D3624B80E46C}"/>
              </a:ext>
            </a:extLst>
          </p:cNvPr>
          <p:cNvSpPr/>
          <p:nvPr/>
        </p:nvSpPr>
        <p:spPr>
          <a:xfrm>
            <a:off x="5104088" y="3201418"/>
            <a:ext cx="1325434" cy="343130"/>
          </a:xfrm>
          <a:prstGeom prst="parallelogram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1798D27-856C-4ABE-AD88-3547832FE000}"/>
              </a:ext>
            </a:extLst>
          </p:cNvPr>
          <p:cNvSpPr txBox="1"/>
          <p:nvPr/>
        </p:nvSpPr>
        <p:spPr>
          <a:xfrm>
            <a:off x="-8305" y="337220"/>
            <a:ext cx="4580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 유저 플로우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4C571064-81D9-41A8-AD92-C492C30DC26F}"/>
              </a:ext>
            </a:extLst>
          </p:cNvPr>
          <p:cNvSpPr/>
          <p:nvPr/>
        </p:nvSpPr>
        <p:spPr>
          <a:xfrm>
            <a:off x="815023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3D26EA4-1BEC-4D52-A248-9DEED862A71D}"/>
              </a:ext>
            </a:extLst>
          </p:cNvPr>
          <p:cNvSpPr/>
          <p:nvPr/>
        </p:nvSpPr>
        <p:spPr>
          <a:xfrm>
            <a:off x="823585" y="13969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프로젝트 등록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F541ABC-B8DD-46A0-BD55-31C4324E4F89}"/>
              </a:ext>
            </a:extLst>
          </p:cNvPr>
          <p:cNvSpPr/>
          <p:nvPr/>
        </p:nvSpPr>
        <p:spPr>
          <a:xfrm>
            <a:off x="735923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5A2F5531-EEB3-43C4-9F84-C7A4D48D989B}"/>
              </a:ext>
            </a:extLst>
          </p:cNvPr>
          <p:cNvCxnSpPr>
            <a:cxnSpLocks/>
          </p:cNvCxnSpPr>
          <p:nvPr/>
        </p:nvCxnSpPr>
        <p:spPr>
          <a:xfrm>
            <a:off x="1827294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DBA1496-AB2D-4545-B4F6-BD901EA2C55F}"/>
              </a:ext>
            </a:extLst>
          </p:cNvPr>
          <p:cNvSpPr/>
          <p:nvPr/>
        </p:nvSpPr>
        <p:spPr>
          <a:xfrm>
            <a:off x="2163068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2F5B678-F2CC-46B2-B2E4-700C73B56179}"/>
              </a:ext>
            </a:extLst>
          </p:cNvPr>
          <p:cNvSpPr/>
          <p:nvPr/>
        </p:nvSpPr>
        <p:spPr>
          <a:xfrm>
            <a:off x="3315164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4AE10EF0-EFF4-4B57-BB93-C11870971DA4}"/>
              </a:ext>
            </a:extLst>
          </p:cNvPr>
          <p:cNvCxnSpPr>
            <a:cxnSpLocks/>
          </p:cNvCxnSpPr>
          <p:nvPr/>
        </p:nvCxnSpPr>
        <p:spPr>
          <a:xfrm>
            <a:off x="3070066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E5A8530-79EE-4D6C-9101-FD119E2EF8FE}"/>
              </a:ext>
            </a:extLst>
          </p:cNvPr>
          <p:cNvSpPr txBox="1"/>
          <p:nvPr/>
        </p:nvSpPr>
        <p:spPr>
          <a:xfrm>
            <a:off x="1791286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EB3E6C-6E2D-4BD1-8D6A-2260E4C1472B}"/>
              </a:ext>
            </a:extLst>
          </p:cNvPr>
          <p:cNvSpPr txBox="1"/>
          <p:nvPr/>
        </p:nvSpPr>
        <p:spPr>
          <a:xfrm>
            <a:off x="1287157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9032F5B2-C1EB-4A39-9F1F-854135E61A81}"/>
              </a:ext>
            </a:extLst>
          </p:cNvPr>
          <p:cNvCxnSpPr>
            <a:cxnSpLocks/>
          </p:cNvCxnSpPr>
          <p:nvPr/>
        </p:nvCxnSpPr>
        <p:spPr>
          <a:xfrm>
            <a:off x="1242411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9CC2D7F-214E-4B0B-8ABC-11BD0A62FCD6}"/>
              </a:ext>
            </a:extLst>
          </p:cNvPr>
          <p:cNvSpPr/>
          <p:nvPr/>
        </p:nvSpPr>
        <p:spPr>
          <a:xfrm>
            <a:off x="823585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지원자 모집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1253F8B-1C71-4B58-BF86-9D16259CD052}"/>
              </a:ext>
            </a:extLst>
          </p:cNvPr>
          <p:cNvCxnSpPr>
            <a:cxnSpLocks/>
          </p:cNvCxnSpPr>
          <p:nvPr/>
        </p:nvCxnSpPr>
        <p:spPr>
          <a:xfrm>
            <a:off x="3819548" y="237704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6817555-B28A-435A-AE5D-375CAAD988F6}"/>
              </a:ext>
            </a:extLst>
          </p:cNvPr>
          <p:cNvSpPr/>
          <p:nvPr/>
        </p:nvSpPr>
        <p:spPr>
          <a:xfrm>
            <a:off x="3316309" y="260621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BADFF599-A2F1-4343-81F9-375953B67182}"/>
              </a:ext>
            </a:extLst>
          </p:cNvPr>
          <p:cNvCxnSpPr>
            <a:cxnSpLocks/>
          </p:cNvCxnSpPr>
          <p:nvPr/>
        </p:nvCxnSpPr>
        <p:spPr>
          <a:xfrm flipH="1">
            <a:off x="1744497" y="2785471"/>
            <a:ext cx="1496916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167ADC0-B21B-4B98-8893-32A4F42C8195}"/>
              </a:ext>
            </a:extLst>
          </p:cNvPr>
          <p:cNvSpPr/>
          <p:nvPr/>
        </p:nvSpPr>
        <p:spPr>
          <a:xfrm>
            <a:off x="823585" y="320293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미팅신청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33E5E80-71B6-475A-8D64-B6453E05E45D}"/>
              </a:ext>
            </a:extLst>
          </p:cNvPr>
          <p:cNvCxnSpPr>
            <a:cxnSpLocks/>
          </p:cNvCxnSpPr>
          <p:nvPr/>
        </p:nvCxnSpPr>
        <p:spPr>
          <a:xfrm>
            <a:off x="1242411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2397D-465C-4CBB-8180-C8ABFAEECAA4}"/>
              </a:ext>
            </a:extLst>
          </p:cNvPr>
          <p:cNvCxnSpPr>
            <a:cxnSpLocks/>
          </p:cNvCxnSpPr>
          <p:nvPr/>
        </p:nvCxnSpPr>
        <p:spPr>
          <a:xfrm>
            <a:off x="1242411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93D3515-2B26-4526-938A-3EF31B6C7B6B}"/>
              </a:ext>
            </a:extLst>
          </p:cNvPr>
          <p:cNvSpPr/>
          <p:nvPr/>
        </p:nvSpPr>
        <p:spPr>
          <a:xfrm>
            <a:off x="536559" y="3789674"/>
            <a:ext cx="1421436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계약대상을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선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택하였습니까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D74F3AF-FEA8-4D6C-AB73-E6B431ED7C92}"/>
              </a:ext>
            </a:extLst>
          </p:cNvPr>
          <p:cNvSpPr/>
          <p:nvPr/>
        </p:nvSpPr>
        <p:spPr>
          <a:xfrm>
            <a:off x="823585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계약서 날인</a:t>
            </a: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80F4EF49-1194-4449-A0A1-8FF494E8068F}"/>
              </a:ext>
            </a:extLst>
          </p:cNvPr>
          <p:cNvSpPr/>
          <p:nvPr/>
        </p:nvSpPr>
        <p:spPr>
          <a:xfrm>
            <a:off x="823585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E8CD1DC-58C2-46B5-85BA-70E1A0B404A4}"/>
              </a:ext>
            </a:extLst>
          </p:cNvPr>
          <p:cNvCxnSpPr>
            <a:cxnSpLocks/>
          </p:cNvCxnSpPr>
          <p:nvPr/>
        </p:nvCxnSpPr>
        <p:spPr>
          <a:xfrm>
            <a:off x="1236382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51">
            <a:extLst>
              <a:ext uri="{FF2B5EF4-FFF2-40B4-BE49-F238E27FC236}">
                <a16:creationId xmlns:a16="http://schemas.microsoft.com/office/drawing/2014/main" id="{D7968543-166F-478D-BFD4-B78208D06262}"/>
              </a:ext>
            </a:extLst>
          </p:cNvPr>
          <p:cNvCxnSpPr>
            <a:cxnSpLocks/>
          </p:cNvCxnSpPr>
          <p:nvPr/>
        </p:nvCxnSpPr>
        <p:spPr>
          <a:xfrm rot="10800000">
            <a:off x="444564" y="2763669"/>
            <a:ext cx="12700" cy="1217083"/>
          </a:xfrm>
          <a:prstGeom prst="bentConnector3">
            <a:avLst>
              <a:gd name="adj1" fmla="val 1390976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C88897-D3F6-41E7-AF44-C7949EB6E12D}"/>
              </a:ext>
            </a:extLst>
          </p:cNvPr>
          <p:cNvSpPr txBox="1"/>
          <p:nvPr/>
        </p:nvSpPr>
        <p:spPr>
          <a:xfrm>
            <a:off x="442241" y="2683156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BA3C6A-B568-4923-98F4-C19EAC4292F8}"/>
              </a:ext>
            </a:extLst>
          </p:cNvPr>
          <p:cNvSpPr txBox="1"/>
          <p:nvPr/>
        </p:nvSpPr>
        <p:spPr>
          <a:xfrm>
            <a:off x="1287157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60231A5-AA22-49C6-B887-72E670AB7586}"/>
              </a:ext>
            </a:extLst>
          </p:cNvPr>
          <p:cNvCxnSpPr>
            <a:cxnSpLocks/>
          </p:cNvCxnSpPr>
          <p:nvPr/>
        </p:nvCxnSpPr>
        <p:spPr>
          <a:xfrm>
            <a:off x="1242411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모서리가 둥근 직사각형 84">
            <a:extLst>
              <a:ext uri="{FF2B5EF4-FFF2-40B4-BE49-F238E27FC236}">
                <a16:creationId xmlns:a16="http://schemas.microsoft.com/office/drawing/2014/main" id="{8FDF1BE9-EC0C-4E73-BE0A-9EC7BB4BEFE3}"/>
              </a:ext>
            </a:extLst>
          </p:cNvPr>
          <p:cNvSpPr/>
          <p:nvPr/>
        </p:nvSpPr>
        <p:spPr>
          <a:xfrm>
            <a:off x="5338182" y="721536"/>
            <a:ext cx="849068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시작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B65ADE7-6BC0-4662-A42C-2CFEB6F02973}"/>
              </a:ext>
            </a:extLst>
          </p:cNvPr>
          <p:cNvSpPr/>
          <p:nvPr/>
        </p:nvSpPr>
        <p:spPr>
          <a:xfrm>
            <a:off x="5198059" y="1396994"/>
            <a:ext cx="113787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프리모아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 웹사이트접속</a:t>
            </a: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F7F1716E-9151-495B-B433-27D97257FF5C}"/>
              </a:ext>
            </a:extLst>
          </p:cNvPr>
          <p:cNvSpPr/>
          <p:nvPr/>
        </p:nvSpPr>
        <p:spPr>
          <a:xfrm>
            <a:off x="5259082" y="1989782"/>
            <a:ext cx="101583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계정이 있습니까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?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D0C245-3E1C-432B-B180-05D0E8EF92B5}"/>
              </a:ext>
            </a:extLst>
          </p:cNvPr>
          <p:cNvCxnSpPr>
            <a:cxnSpLocks/>
          </p:cNvCxnSpPr>
          <p:nvPr/>
        </p:nvCxnSpPr>
        <p:spPr>
          <a:xfrm>
            <a:off x="5765570" y="17731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D09828B-6410-4B49-975A-1E4F8F322258}"/>
              </a:ext>
            </a:extLst>
          </p:cNvPr>
          <p:cNvCxnSpPr>
            <a:cxnSpLocks/>
          </p:cNvCxnSpPr>
          <p:nvPr/>
        </p:nvCxnSpPr>
        <p:spPr>
          <a:xfrm>
            <a:off x="6350453" y="2159059"/>
            <a:ext cx="261402" cy="0"/>
          </a:xfrm>
          <a:prstGeom prst="straightConnector1">
            <a:avLst/>
          </a:prstGeom>
          <a:ln>
            <a:solidFill>
              <a:srgbClr val="FF0000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D1FA220-2AC7-488E-92FD-AAB727F9E0F0}"/>
              </a:ext>
            </a:extLst>
          </p:cNvPr>
          <p:cNvSpPr/>
          <p:nvPr/>
        </p:nvSpPr>
        <p:spPr>
          <a:xfrm>
            <a:off x="6686227" y="1983422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0A341A0-5E89-461A-B7DE-58F26DF8B530}"/>
              </a:ext>
            </a:extLst>
          </p:cNvPr>
          <p:cNvSpPr/>
          <p:nvPr/>
        </p:nvSpPr>
        <p:spPr>
          <a:xfrm>
            <a:off x="7838323" y="198342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회원가입 정보입력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88C5D7D0-C7D1-4535-9D94-B521F467159D}"/>
              </a:ext>
            </a:extLst>
          </p:cNvPr>
          <p:cNvCxnSpPr>
            <a:cxnSpLocks/>
          </p:cNvCxnSpPr>
          <p:nvPr/>
        </p:nvCxnSpPr>
        <p:spPr>
          <a:xfrm>
            <a:off x="7593225" y="2159059"/>
            <a:ext cx="178604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F361EB6-C4C7-4890-80D3-32920BD1A110}"/>
              </a:ext>
            </a:extLst>
          </p:cNvPr>
          <p:cNvSpPr txBox="1"/>
          <p:nvPr/>
        </p:nvSpPr>
        <p:spPr>
          <a:xfrm>
            <a:off x="6314445" y="1968033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89A4301-0E27-40A9-9B2E-ED3B8A767A2F}"/>
              </a:ext>
            </a:extLst>
          </p:cNvPr>
          <p:cNvSpPr txBox="1"/>
          <p:nvPr/>
        </p:nvSpPr>
        <p:spPr>
          <a:xfrm>
            <a:off x="5810316" y="237704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B94AFE8D-FA9D-4568-8D06-3E02FBB79BC5}"/>
              </a:ext>
            </a:extLst>
          </p:cNvPr>
          <p:cNvCxnSpPr>
            <a:cxnSpLocks/>
          </p:cNvCxnSpPr>
          <p:nvPr/>
        </p:nvCxnSpPr>
        <p:spPr>
          <a:xfrm>
            <a:off x="5765570" y="239154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59C6B0BE-0DF4-4F39-8223-38DF9B4ADFB5}"/>
              </a:ext>
            </a:extLst>
          </p:cNvPr>
          <p:cNvSpPr/>
          <p:nvPr/>
        </p:nvSpPr>
        <p:spPr>
          <a:xfrm>
            <a:off x="5346744" y="2616194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로그인</a:t>
            </a: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83D2AEF-3863-4DF2-B232-0C9F93DCFD37}"/>
              </a:ext>
            </a:extLst>
          </p:cNvPr>
          <p:cNvCxnSpPr>
            <a:cxnSpLocks/>
          </p:cNvCxnSpPr>
          <p:nvPr/>
        </p:nvCxnSpPr>
        <p:spPr>
          <a:xfrm>
            <a:off x="8342707" y="2550844"/>
            <a:ext cx="0" cy="160371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7A8B0EAE-A922-43A6-8E61-270FA74A1BBD}"/>
              </a:ext>
            </a:extLst>
          </p:cNvPr>
          <p:cNvSpPr/>
          <p:nvPr/>
        </p:nvSpPr>
        <p:spPr>
          <a:xfrm>
            <a:off x="7839468" y="4394562"/>
            <a:ext cx="967661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가입완료</a:t>
            </a:r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6170BAEC-C5EE-4511-9E46-74AA6FA301B1}"/>
              </a:ext>
            </a:extLst>
          </p:cNvPr>
          <p:cNvCxnSpPr>
            <a:cxnSpLocks/>
          </p:cNvCxnSpPr>
          <p:nvPr/>
        </p:nvCxnSpPr>
        <p:spPr>
          <a:xfrm flipH="1">
            <a:off x="6335937" y="4573821"/>
            <a:ext cx="1325569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4A9733C0-A759-4CA7-A5DE-98AAFF7B3D69}"/>
              </a:ext>
            </a:extLst>
          </p:cNvPr>
          <p:cNvCxnSpPr>
            <a:cxnSpLocks/>
          </p:cNvCxnSpPr>
          <p:nvPr/>
        </p:nvCxnSpPr>
        <p:spPr>
          <a:xfrm>
            <a:off x="5765570" y="3000301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D3453D9A-E108-45ED-9350-8142703E610A}"/>
              </a:ext>
            </a:extLst>
          </p:cNvPr>
          <p:cNvCxnSpPr>
            <a:cxnSpLocks/>
          </p:cNvCxnSpPr>
          <p:nvPr/>
        </p:nvCxnSpPr>
        <p:spPr>
          <a:xfrm>
            <a:off x="5765570" y="357912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CD6BC275-567E-4FF6-B8F8-9854F4D76E8A}"/>
              </a:ext>
            </a:extLst>
          </p:cNvPr>
          <p:cNvSpPr/>
          <p:nvPr/>
        </p:nvSpPr>
        <p:spPr>
          <a:xfrm>
            <a:off x="5027397" y="3789674"/>
            <a:ext cx="1479200" cy="338554"/>
          </a:xfrm>
          <a:prstGeom prst="flowChartDecision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</a:t>
            </a:r>
            <a:r>
              <a:rPr lang="en-US" altLang="ko-KR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/</a:t>
            </a:r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</a:t>
            </a:r>
            <a:endParaRPr lang="en-US" altLang="ko-KR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chemeClr val="tx1">
                    <a:lumMod val="95000"/>
                    <a:lumOff val="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</a:t>
            </a:r>
            <a:endParaRPr lang="ko-KR" altLang="en-US" sz="750" dirty="0">
              <a:solidFill>
                <a:schemeClr val="tx1">
                  <a:lumMod val="95000"/>
                  <a:lumOff val="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8BA99EDD-6CEE-4FD7-84D8-BDDA7EB73F96}"/>
              </a:ext>
            </a:extLst>
          </p:cNvPr>
          <p:cNvSpPr/>
          <p:nvPr/>
        </p:nvSpPr>
        <p:spPr>
          <a:xfrm>
            <a:off x="5346744" y="4397748"/>
            <a:ext cx="840506" cy="33855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마이페이지 노출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1545CF5C-9652-42C9-B52D-EA916D78866C}"/>
              </a:ext>
            </a:extLst>
          </p:cNvPr>
          <p:cNvSpPr/>
          <p:nvPr/>
        </p:nvSpPr>
        <p:spPr>
          <a:xfrm>
            <a:off x="5346744" y="4986118"/>
            <a:ext cx="840506" cy="338400"/>
          </a:xfrm>
          <a:prstGeom prst="roundRect">
            <a:avLst>
              <a:gd name="adj" fmla="val 50000"/>
            </a:avLst>
          </a:prstGeom>
          <a:solidFill>
            <a:srgbClr val="FFF2E9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완료</a:t>
            </a:r>
            <a:endParaRPr lang="ko-KR" altLang="en-US" sz="10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A225B93D-2579-44CC-A591-F86C1F45C7AA}"/>
              </a:ext>
            </a:extLst>
          </p:cNvPr>
          <p:cNvCxnSpPr>
            <a:cxnSpLocks/>
          </p:cNvCxnSpPr>
          <p:nvPr/>
        </p:nvCxnSpPr>
        <p:spPr>
          <a:xfrm>
            <a:off x="5759541" y="4800113"/>
            <a:ext cx="0" cy="144404"/>
          </a:xfrm>
          <a:prstGeom prst="straightConnector1">
            <a:avLst/>
          </a:prstGeom>
          <a:ln>
            <a:solidFill>
              <a:srgbClr val="F47710"/>
            </a:solidFill>
            <a:headEnd w="sm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51">
            <a:extLst>
              <a:ext uri="{FF2B5EF4-FFF2-40B4-BE49-F238E27FC236}">
                <a16:creationId xmlns:a16="http://schemas.microsoft.com/office/drawing/2014/main" id="{3290B2E1-F73B-4375-940C-E7DDB2F06D8F}"/>
              </a:ext>
            </a:extLst>
          </p:cNvPr>
          <p:cNvCxnSpPr>
            <a:cxnSpLocks/>
          </p:cNvCxnSpPr>
          <p:nvPr/>
        </p:nvCxnSpPr>
        <p:spPr>
          <a:xfrm rot="10800000">
            <a:off x="6493897" y="2763671"/>
            <a:ext cx="12700" cy="1217083"/>
          </a:xfrm>
          <a:prstGeom prst="bentConnector3">
            <a:avLst>
              <a:gd name="adj1" fmla="val -5629024"/>
            </a:avLst>
          </a:prstGeom>
          <a:ln>
            <a:solidFill>
              <a:srgbClr val="FF00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937069A-B501-4877-AEAF-AA0C6C565FEF}"/>
              </a:ext>
            </a:extLst>
          </p:cNvPr>
          <p:cNvSpPr txBox="1"/>
          <p:nvPr/>
        </p:nvSpPr>
        <p:spPr>
          <a:xfrm>
            <a:off x="6705707" y="3773058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NO</a:t>
            </a:r>
            <a:endParaRPr lang="ko-KR" altLang="en-US" sz="6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DF07F9B-FB0D-4A5D-A43C-FF32EE93861D}"/>
              </a:ext>
            </a:extLst>
          </p:cNvPr>
          <p:cNvSpPr txBox="1"/>
          <p:nvPr/>
        </p:nvSpPr>
        <p:spPr>
          <a:xfrm>
            <a:off x="5810316" y="4162802"/>
            <a:ext cx="32252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solidFill>
                  <a:srgbClr val="0078D7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YES</a:t>
            </a:r>
            <a:endParaRPr lang="ko-KR" altLang="en-US" sz="600" b="1" dirty="0">
              <a:solidFill>
                <a:srgbClr val="0078D7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E7EBA11-63F9-4B8E-B14B-764B42E038F7}"/>
              </a:ext>
            </a:extLst>
          </p:cNvPr>
          <p:cNvCxnSpPr>
            <a:cxnSpLocks/>
          </p:cNvCxnSpPr>
          <p:nvPr/>
        </p:nvCxnSpPr>
        <p:spPr>
          <a:xfrm>
            <a:off x="5765570" y="4177300"/>
            <a:ext cx="2854" cy="159304"/>
          </a:xfrm>
          <a:prstGeom prst="straightConnector1">
            <a:avLst/>
          </a:prstGeom>
          <a:ln>
            <a:solidFill>
              <a:srgbClr val="0078D7"/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813FC0-47D4-4F8D-A11C-E349DECF8FA2}"/>
              </a:ext>
            </a:extLst>
          </p:cNvPr>
          <p:cNvSpPr/>
          <p:nvPr/>
        </p:nvSpPr>
        <p:spPr>
          <a:xfrm>
            <a:off x="6681922" y="3181972"/>
            <a:ext cx="1098099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lstStyle/>
          <a:p>
            <a:pPr algn="ctr"/>
            <a:r>
              <a:rPr lang="en-US" altLang="ko-KR" sz="8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‘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아이디와 </a:t>
            </a:r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비밀번호를 </a:t>
            </a:r>
            <a:endParaRPr lang="en-US" altLang="ko-KR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  <a:p>
            <a:pPr algn="ctr"/>
            <a:r>
              <a:rPr lang="ko-KR" altLang="en-US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확인해주세요</a:t>
            </a:r>
            <a:r>
              <a:rPr lang="en-US" altLang="ko-KR" sz="75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.’ </a:t>
            </a:r>
            <a:r>
              <a:rPr lang="ko-KR" altLang="en-US" sz="750" dirty="0" err="1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Segoe UI" panose="020B0502040204020203" pitchFamily="34" charset="0"/>
              </a:rPr>
              <a:t>얼럿</a:t>
            </a:r>
            <a:endParaRPr lang="ko-KR" altLang="en-US" sz="75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4B9737C-AF4C-4715-8F58-75FD2FA96A04}"/>
              </a:ext>
            </a:extLst>
          </p:cNvPr>
          <p:cNvSpPr txBox="1"/>
          <p:nvPr/>
        </p:nvSpPr>
        <p:spPr>
          <a:xfrm>
            <a:off x="4572002" y="350430"/>
            <a:ext cx="45636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로그인 프로세스</a:t>
            </a:r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32B5AF49-B377-4AD8-BC34-873DED121F0A}"/>
              </a:ext>
            </a:extLst>
          </p:cNvPr>
          <p:cNvCxnSpPr/>
          <p:nvPr/>
        </p:nvCxnSpPr>
        <p:spPr>
          <a:xfrm>
            <a:off x="4580308" y="195278"/>
            <a:ext cx="0" cy="55197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/>
          <p:cNvGrpSpPr/>
          <p:nvPr/>
        </p:nvGrpSpPr>
        <p:grpSpPr>
          <a:xfrm>
            <a:off x="107504" y="4416605"/>
            <a:ext cx="8928992" cy="1169109"/>
            <a:chOff x="107504" y="4424692"/>
            <a:chExt cx="8928992" cy="1169109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4D66F489-279D-4000-BC3F-B3A7C546EF20}"/>
                </a:ext>
              </a:extLst>
            </p:cNvPr>
            <p:cNvSpPr/>
            <p:nvPr/>
          </p:nvSpPr>
          <p:spPr>
            <a:xfrm>
              <a:off x="107504" y="4424692"/>
              <a:ext cx="8928992" cy="1169109"/>
            </a:xfrm>
            <a:prstGeom prst="roundRect">
              <a:avLst>
                <a:gd name="adj" fmla="val 3624"/>
              </a:avLst>
            </a:prstGeom>
            <a:solidFill>
              <a:srgbClr val="F47710">
                <a:alpha val="95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85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05CF60-96E2-4E47-AC6D-8282BA14BD4A}"/>
                </a:ext>
              </a:extLst>
            </p:cNvPr>
            <p:cNvSpPr txBox="1"/>
            <p:nvPr/>
          </p:nvSpPr>
          <p:spPr>
            <a:xfrm>
              <a:off x="264479" y="4548857"/>
              <a:ext cx="15265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</a:t>
              </a:r>
              <a:endPara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38906745-2B8D-453F-820B-70D0F675995C}"/>
                </a:ext>
              </a:extLst>
            </p:cNvPr>
            <p:cNvSpPr/>
            <p:nvPr/>
          </p:nvSpPr>
          <p:spPr>
            <a:xfrm>
              <a:off x="1414345" y="4563218"/>
              <a:ext cx="683447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|   </a:t>
              </a:r>
              <a:r>
                <a:rPr lang="ko-KR" altLang="en-US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또는 단위프로세스의 흐름을 </a:t>
              </a:r>
              <a:r>
                <a:rPr lang="ko-KR" altLang="en-US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도식화 한 </a:t>
              </a:r>
              <a:r>
                <a:rPr lang="ko-KR" altLang="en-US" sz="8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문서</a:t>
              </a:r>
              <a:endPara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3A669E4E-E698-4AD2-82C0-CF4378A79A1B}"/>
                </a:ext>
              </a:extLst>
            </p:cNvPr>
            <p:cNvSpPr/>
            <p:nvPr/>
          </p:nvSpPr>
          <p:spPr>
            <a:xfrm>
              <a:off x="257370" y="4867392"/>
              <a:ext cx="8563102" cy="577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서비스 유저 플로우는 개발자의 전체 흐름에 대한 파악에 용이합니다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세부 기능별 프로세스 플로우는 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각 기능에 발생 가능한 이슈사항을 확인할 수 잇고 대응에 대해 간결히 기술합니다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이 또한 정해진 양식은 없습니다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단 기호는 국제적으로 통일된 기호이기 때문에 맞추어 작성해주셔 야합니다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700" dirty="0" err="1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플로우차트에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모든 정보를 작성하려 하다 보면 오히려 이해가 어려울 수 있습니다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간결히 작성 후 상세 기획에 표기하는 것이 효율적입니다</a:t>
              </a:r>
              <a:r>
                <a:rPr lang="en-US" altLang="ko-KR" sz="7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pic>
          <p:nvPicPr>
            <p:cNvPr id="2" name="그래픽 1">
              <a:extLst>
                <a:ext uri="{FF2B5EF4-FFF2-40B4-BE49-F238E27FC236}">
                  <a16:creationId xmlns:a16="http://schemas.microsoft.com/office/drawing/2014/main" id="{E3ECD5B2-8F24-4B8A-A16B-DBA9C2E9B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43448" y="4610092"/>
              <a:ext cx="163184" cy="181316"/>
            </a:xfrm>
            <a:prstGeom prst="rect">
              <a:avLst/>
            </a:prstGeom>
          </p:spPr>
        </p:pic>
      </p:grp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1242411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5B0FD2A9-4D22-4387-957E-D0A08A936493}"/>
              </a:ext>
            </a:extLst>
          </p:cNvPr>
          <p:cNvCxnSpPr>
            <a:cxnSpLocks/>
          </p:cNvCxnSpPr>
          <p:nvPr/>
        </p:nvCxnSpPr>
        <p:spPr>
          <a:xfrm>
            <a:off x="5749699" y="1163482"/>
            <a:ext cx="2854" cy="15930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2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0676" y="265212"/>
            <a:ext cx="1471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고딕" panose="020D0604000000000000" pitchFamily="50" charset="-127"/>
                <a:ea typeface="나눔고딕" panose="020D0604000000000000" pitchFamily="50" charset="-127"/>
              </a:rPr>
              <a:t>메뉴 구성도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2" descr="https://blog.kakaocdn.net/dna/bSk4ON/btsITSSXymi/AAAAAAAAAAAAAAAAAAAAAKyfJwufUHPfGiAmuXC2Hl3a36pCfQKeeOAmQHqHbYLR/img.png?credential=yqXZFxpELC7KVnFOS48ylbz2pIh7yKj8&amp;expires=1756652399&amp;allow_ip=&amp;allow_referer=&amp;signature=Oa%2FN4d3yxQ2ocbKIwyI%2FCCglbvA%3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201316"/>
            <a:ext cx="7296745" cy="293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314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Display">
            <a:extLst>
              <a:ext uri="{FF2B5EF4-FFF2-40B4-BE49-F238E27FC236}">
                <a16:creationId xmlns:a16="http://schemas.microsoft.com/office/drawing/2014/main" id="{3A16EC33-B89C-4631-B8A9-894E0DE24846}"/>
              </a:ext>
            </a:extLst>
          </p:cNvPr>
          <p:cNvSpPr/>
          <p:nvPr/>
        </p:nvSpPr>
        <p:spPr>
          <a:xfrm>
            <a:off x="855070" y="741456"/>
            <a:ext cx="2157433" cy="40640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D2D92FDE-61C3-4B55-9ABE-E011104F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07" y="377404"/>
            <a:ext cx="2052000" cy="444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151B5ED9-D023-4F8F-BA0E-C879873E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7334" y="409230"/>
            <a:ext cx="2106179" cy="459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8C79F0D8-7CAD-4630-BF9F-D0328D0BCC1E}"/>
              </a:ext>
            </a:extLst>
          </p:cNvPr>
          <p:cNvGrpSpPr/>
          <p:nvPr/>
        </p:nvGrpSpPr>
        <p:grpSpPr>
          <a:xfrm>
            <a:off x="658936" y="626314"/>
            <a:ext cx="388720" cy="200055"/>
            <a:chOff x="4727047" y="5307508"/>
            <a:chExt cx="388720" cy="200055"/>
          </a:xfrm>
        </p:grpSpPr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56DA23E-0395-4F06-B0C5-6660D48D594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7" name="TextBox 27">
              <a:extLst>
                <a:ext uri="{FF2B5EF4-FFF2-40B4-BE49-F238E27FC236}">
                  <a16:creationId xmlns:a16="http://schemas.microsoft.com/office/drawing/2014/main" id="{FAF57EDB-7B1D-4552-9AD1-1FDB105962A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B56E43C-CD3B-471A-A1E4-8546FE2A9AFF}"/>
              </a:ext>
            </a:extLst>
          </p:cNvPr>
          <p:cNvSpPr/>
          <p:nvPr/>
        </p:nvSpPr>
        <p:spPr>
          <a:xfrm>
            <a:off x="853296" y="2255366"/>
            <a:ext cx="1079024" cy="25408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CB361AB-062C-462F-9C86-A69602503DEA}"/>
              </a:ext>
            </a:extLst>
          </p:cNvPr>
          <p:cNvSpPr/>
          <p:nvPr/>
        </p:nvSpPr>
        <p:spPr>
          <a:xfrm>
            <a:off x="1932819" y="2255367"/>
            <a:ext cx="1079682" cy="253345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9727B9-9AEC-47CF-98B7-88A8DDB3CEC4}"/>
              </a:ext>
            </a:extLst>
          </p:cNvPr>
          <p:cNvSpPr txBox="1"/>
          <p:nvPr/>
        </p:nvSpPr>
        <p:spPr>
          <a:xfrm>
            <a:off x="869352" y="1673553"/>
            <a:ext cx="2155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IT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아웃소싱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플랫폼 </a:t>
            </a:r>
            <a:r>
              <a:rPr lang="ko-KR" altLang="en-US" sz="1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29ECD87-B44B-4D61-938E-FCADD1D3679E}"/>
              </a:ext>
            </a:extLst>
          </p:cNvPr>
          <p:cNvSpPr txBox="1"/>
          <p:nvPr/>
        </p:nvSpPr>
        <p:spPr>
          <a:xfrm>
            <a:off x="1360073" y="1899149"/>
            <a:ext cx="117371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Fast / Trust / Safe / Easy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01BCC18-8131-41FB-B057-8FC906B885A2}"/>
              </a:ext>
            </a:extLst>
          </p:cNvPr>
          <p:cNvSpPr txBox="1"/>
          <p:nvPr/>
        </p:nvSpPr>
        <p:spPr>
          <a:xfrm>
            <a:off x="873101" y="2400706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의뢰하는 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클라이언트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2479D5-DB39-44B3-A09B-6E6B296EBFE4}"/>
              </a:ext>
            </a:extLst>
          </p:cNvPr>
          <p:cNvSpPr txBox="1"/>
          <p:nvPr/>
        </p:nvSpPr>
        <p:spPr>
          <a:xfrm>
            <a:off x="1978578" y="2389031"/>
            <a:ext cx="1079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프로젝트를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수행하는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프리랜서</a:t>
            </a:r>
          </a:p>
        </p:txBody>
      </p:sp>
      <p:sp>
        <p:nvSpPr>
          <p:cNvPr id="81" name="모서리가 둥근 직사각형 23">
            <a:extLst>
              <a:ext uri="{FF2B5EF4-FFF2-40B4-BE49-F238E27FC236}">
                <a16:creationId xmlns:a16="http://schemas.microsoft.com/office/drawing/2014/main" id="{E4BA0A66-3D68-423D-ADAA-D2002D8CAEA8}"/>
              </a:ext>
            </a:extLst>
          </p:cNvPr>
          <p:cNvSpPr/>
          <p:nvPr/>
        </p:nvSpPr>
        <p:spPr>
          <a:xfrm>
            <a:off x="994193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5E94E669-F18F-4449-945B-2DDDEB25F006}"/>
              </a:ext>
            </a:extLst>
          </p:cNvPr>
          <p:cNvSpPr/>
          <p:nvPr/>
        </p:nvSpPr>
        <p:spPr>
          <a:xfrm>
            <a:off x="853298" y="4624233"/>
            <a:ext cx="2159205" cy="1852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1B2D425-2EC0-48A7-A46E-F10B5A03828C}"/>
              </a:ext>
            </a:extLst>
          </p:cNvPr>
          <p:cNvSpPr txBox="1"/>
          <p:nvPr/>
        </p:nvSpPr>
        <p:spPr>
          <a:xfrm>
            <a:off x="853298" y="4609396"/>
            <a:ext cx="213942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당신의 성공적인 </a:t>
            </a:r>
            <a:r>
              <a:rPr lang="en-US" altLang="ko-KR" sz="700" dirty="0">
                <a:solidFill>
                  <a:schemeClr val="bg1"/>
                </a:solidFill>
              </a:rPr>
              <a:t>IT </a:t>
            </a:r>
            <a:r>
              <a:rPr lang="ko-KR" altLang="en-US" sz="700" dirty="0" err="1">
                <a:solidFill>
                  <a:schemeClr val="bg1"/>
                </a:solidFill>
              </a:rPr>
              <a:t>아웃소싱을</a:t>
            </a:r>
            <a:r>
              <a:rPr lang="ko-KR" altLang="en-US" sz="700" dirty="0">
                <a:solidFill>
                  <a:schemeClr val="bg1"/>
                </a:solidFill>
              </a:rPr>
              <a:t> 응원합니다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EC2F8-DF07-42DF-AF2E-43B8D15D8626}"/>
              </a:ext>
            </a:extLst>
          </p:cNvPr>
          <p:cNvSpPr txBox="1"/>
          <p:nvPr/>
        </p:nvSpPr>
        <p:spPr>
          <a:xfrm>
            <a:off x="1118613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모서리가 둥근 직사각형 39">
            <a:extLst>
              <a:ext uri="{FF2B5EF4-FFF2-40B4-BE49-F238E27FC236}">
                <a16:creationId xmlns:a16="http://schemas.microsoft.com/office/drawing/2014/main" id="{35F139CB-DEA2-4DB6-ACA5-E6905F0AFBFC}"/>
              </a:ext>
            </a:extLst>
          </p:cNvPr>
          <p:cNvSpPr/>
          <p:nvPr/>
        </p:nvSpPr>
        <p:spPr>
          <a:xfrm>
            <a:off x="2066471" y="3035360"/>
            <a:ext cx="818222" cy="251738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Segoe UI" panose="020B050204020402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DDA3C38-6A1D-4E8E-80C6-280735DD89E6}"/>
              </a:ext>
            </a:extLst>
          </p:cNvPr>
          <p:cNvSpPr txBox="1"/>
          <p:nvPr/>
        </p:nvSpPr>
        <p:spPr>
          <a:xfrm>
            <a:off x="2190891" y="3053507"/>
            <a:ext cx="5693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바로가기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266CDD17-082A-4CD5-BA5C-38396C58B66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/>
        </p:blipFill>
        <p:spPr>
          <a:xfrm>
            <a:off x="1083473" y="3568063"/>
            <a:ext cx="1700643" cy="1054612"/>
          </a:xfrm>
          <a:prstGeom prst="rect">
            <a:avLst/>
          </a:prstGeom>
        </p:spPr>
      </p:pic>
      <p:grpSp>
        <p:nvGrpSpPr>
          <p:cNvPr id="88" name="그룹 87">
            <a:extLst>
              <a:ext uri="{FF2B5EF4-FFF2-40B4-BE49-F238E27FC236}">
                <a16:creationId xmlns:a16="http://schemas.microsoft.com/office/drawing/2014/main" id="{DAC48BEF-E8F2-4A78-A767-BCEF95BCE393}"/>
              </a:ext>
            </a:extLst>
          </p:cNvPr>
          <p:cNvGrpSpPr/>
          <p:nvPr/>
        </p:nvGrpSpPr>
        <p:grpSpPr>
          <a:xfrm>
            <a:off x="844787" y="2940480"/>
            <a:ext cx="388720" cy="200055"/>
            <a:chOff x="4727047" y="5307508"/>
            <a:chExt cx="388720" cy="200055"/>
          </a:xfrm>
        </p:grpSpPr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4F620F9C-5706-46BC-9266-5F5917766F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0" name="TextBox 27">
              <a:extLst>
                <a:ext uri="{FF2B5EF4-FFF2-40B4-BE49-F238E27FC236}">
                  <a16:creationId xmlns:a16="http://schemas.microsoft.com/office/drawing/2014/main" id="{81BA31C5-E6A1-490F-8175-4A37F199540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3C0DE1C6-36D5-4EAF-B092-3E54F90BF7B5}"/>
              </a:ext>
            </a:extLst>
          </p:cNvPr>
          <p:cNvGrpSpPr/>
          <p:nvPr/>
        </p:nvGrpSpPr>
        <p:grpSpPr>
          <a:xfrm>
            <a:off x="1919433" y="2940480"/>
            <a:ext cx="388720" cy="200055"/>
            <a:chOff x="4727047" y="5307508"/>
            <a:chExt cx="388720" cy="200055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50D1D52-F443-43AA-B347-55CECB59CDE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3" name="TextBox 27">
              <a:extLst>
                <a:ext uri="{FF2B5EF4-FFF2-40B4-BE49-F238E27FC236}">
                  <a16:creationId xmlns:a16="http://schemas.microsoft.com/office/drawing/2014/main" id="{698B4786-ABEA-42D0-A48C-8C48A92A8CC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94" name="Placeholder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497C2CAF-2493-4CB5-BF81-547697439007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267014" y="1231936"/>
            <a:ext cx="1359836" cy="329108"/>
            <a:chOff x="3864744" y="2328044"/>
            <a:chExt cx="1008112" cy="1008112"/>
          </a:xfrm>
          <a:solidFill>
            <a:srgbClr val="FFFFFF"/>
          </a:solidFill>
        </p:grpSpPr>
        <p:grpSp>
          <p:nvGrpSpPr>
            <p:cNvPr id="95" name="Placeholder">
              <a:extLst>
                <a:ext uri="{FF2B5EF4-FFF2-40B4-BE49-F238E27FC236}">
                  <a16:creationId xmlns:a16="http://schemas.microsoft.com/office/drawing/2014/main" id="{34C25DA5-0D13-407A-9F60-C64D718CD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4744" y="2328044"/>
              <a:ext cx="1008112" cy="1008112"/>
              <a:chOff x="508000" y="1397000"/>
              <a:chExt cx="1008112" cy="1008112"/>
            </a:xfrm>
            <a:grpFill/>
          </p:grpSpPr>
          <p:sp>
            <p:nvSpPr>
              <p:cNvPr id="97" name="Border">
                <a:extLst>
                  <a:ext uri="{FF2B5EF4-FFF2-40B4-BE49-F238E27FC236}">
                    <a16:creationId xmlns:a16="http://schemas.microsoft.com/office/drawing/2014/main" id="{947ABEC9-B148-464E-9328-5AC8EAC45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Line 2">
                <a:extLst>
                  <a:ext uri="{FF2B5EF4-FFF2-40B4-BE49-F238E27FC236}">
                    <a16:creationId xmlns:a16="http://schemas.microsoft.com/office/drawing/2014/main" id="{87F9FF62-D0A8-4F20-AD9A-5A9060865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Line 1">
                <a:extLst>
                  <a:ext uri="{FF2B5EF4-FFF2-40B4-BE49-F238E27FC236}">
                    <a16:creationId xmlns:a16="http://schemas.microsoft.com/office/drawing/2014/main" id="{C50C0B86-4C61-4E09-AF85-9F6D4C6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Label" descr="&lt;SmartSettings&gt;&lt;SmartResize anchorLeft=&quot;Relative&quot; anchorTop=&quot;None&quot; anchorRight=&quot;Relative&quot; anchorBottom=&quot;None&quot; /&gt;&lt;/SmartSettings&gt;">
              <a:extLst>
                <a:ext uri="{FF2B5EF4-FFF2-40B4-BE49-F238E27FC236}">
                  <a16:creationId xmlns:a16="http://schemas.microsoft.com/office/drawing/2014/main" id="{26545CD3-0C36-4680-928A-BCDCCA32EB73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4090625" y="2506844"/>
              <a:ext cx="556354" cy="650512"/>
            </a:xfrm>
            <a:prstGeom prst="rect">
              <a:avLst/>
            </a:prstGeom>
            <a:grp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Logo image</a:t>
              </a:r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808A9BE6-31E1-4BC3-907E-F0F3E67FF122}"/>
              </a:ext>
            </a:extLst>
          </p:cNvPr>
          <p:cNvGrpSpPr/>
          <p:nvPr/>
        </p:nvGrpSpPr>
        <p:grpSpPr>
          <a:xfrm>
            <a:off x="924251" y="3525807"/>
            <a:ext cx="388720" cy="200055"/>
            <a:chOff x="4727047" y="5307508"/>
            <a:chExt cx="388720" cy="200055"/>
          </a:xfrm>
        </p:grpSpPr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A38F7D7-9FF0-4557-9E69-5F8AD4241A9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2" name="TextBox 27">
              <a:extLst>
                <a:ext uri="{FF2B5EF4-FFF2-40B4-BE49-F238E27FC236}">
                  <a16:creationId xmlns:a16="http://schemas.microsoft.com/office/drawing/2014/main" id="{9BA99754-36E1-411A-950A-CAABE565FDF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6C1FD548-8D64-4D7E-B72C-C0B51F2EDA9D}"/>
              </a:ext>
            </a:extLst>
          </p:cNvPr>
          <p:cNvSpPr/>
          <p:nvPr/>
        </p:nvSpPr>
        <p:spPr>
          <a:xfrm>
            <a:off x="3962965" y="1705519"/>
            <a:ext cx="2349484" cy="368634"/>
          </a:xfrm>
          <a:prstGeom prst="roundRect">
            <a:avLst>
              <a:gd name="adj" fmla="val 50000"/>
            </a:avLst>
          </a:prstGeom>
          <a:solidFill>
            <a:srgbClr val="FFFFE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기획서 토대로 나온 디자인</a:t>
            </a:r>
            <a:r>
              <a:rPr lang="en-US" altLang="ko-KR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ko-KR" altLang="en-US" sz="8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개발 산출물</a:t>
            </a: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4A5E4-701B-4783-BCB3-212901B9167D}"/>
              </a:ext>
            </a:extLst>
          </p:cNvPr>
          <p:cNvCxnSpPr/>
          <p:nvPr/>
        </p:nvCxnSpPr>
        <p:spPr>
          <a:xfrm>
            <a:off x="3360013" y="1893562"/>
            <a:ext cx="36004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010557"/>
              </p:ext>
            </p:extLst>
          </p:nvPr>
        </p:nvGraphicFramePr>
        <p:xfrm>
          <a:off x="6979023" y="2"/>
          <a:ext cx="2164979" cy="2763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모바일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웹 랜딩 페이지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최초접속 또는 비 로그인 상태에서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m.freemoa.net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접속 시 페이지 노출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프리랜서 페이지 이동 버튼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전체영역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m.freemoa.net/</a:t>
                      </a:r>
                      <a:r>
                        <a:rPr lang="en-US" altLang="ko-KR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fmain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14455"/>
              </p:ext>
            </p:extLst>
          </p:nvPr>
        </p:nvGraphicFramePr>
        <p:xfrm>
          <a:off x="6979023" y="2857500"/>
          <a:ext cx="2164979" cy="270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5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DESIGN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878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프리모아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로고 포함 디자인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랜딩이기 때문에 간결하고 컬러는 로고 내 컬러와 통일감을 주되 신뢰감 있는 컬러 위주로 사용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가독성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중요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2, 3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명확히 구분되는 버튼 컬러 사용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일러스트로 이미지 삽입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7" name="TextBox 106">
            <a:extLst>
              <a:ext uri="{FF2B5EF4-FFF2-40B4-BE49-F238E27FC236}">
                <a16:creationId xmlns:a16="http://schemas.microsoft.com/office/drawing/2014/main" id="{1771AE34-32B3-4928-81B3-B37FCA5AC037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FE455D5-A6E9-4A02-A74E-9AC5F2F4A5EF}"/>
              </a:ext>
            </a:extLst>
          </p:cNvPr>
          <p:cNvSpPr/>
          <p:nvPr/>
        </p:nvSpPr>
        <p:spPr>
          <a:xfrm>
            <a:off x="1605666" y="4563220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ko-KR" altLang="en-US" sz="80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모바일웹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앱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731DA8E-52C6-46CD-A0AC-54D60BC5B572}"/>
              </a:ext>
            </a:extLst>
          </p:cNvPr>
          <p:cNvSpPr/>
          <p:nvPr/>
        </p:nvSpPr>
        <p:spPr>
          <a:xfrm>
            <a:off x="257370" y="4867392"/>
            <a:ext cx="8563102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또한 지정된 양식은 없으나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화면을 설계하고 각 요소에 번호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(1, 2, 3)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표기 후 우측의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영역에 내용을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설명을 상세히 작성하되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 보다는 구성요소와 기능에 집중하여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Description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영역은 개발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디자인을 구분 할 수 있고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구분 없이 하나로 작성하기도 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예시는 스토리보드와 스토리보드를 토대로 실제 디자인 개발된 </a:t>
            </a:r>
            <a:r>
              <a:rPr lang="ko-KR" altLang="en-US" sz="7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프리모아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모바일 웹 페이지입니다</a:t>
            </a:r>
            <a:r>
              <a:rPr lang="en-US" altLang="ko-KR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7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0" name="그래픽 109">
            <a:extLst>
              <a:ext uri="{FF2B5EF4-FFF2-40B4-BE49-F238E27FC236}">
                <a16:creationId xmlns:a16="http://schemas.microsoft.com/office/drawing/2014/main" id="{63D2007D-8014-4A1D-A365-0EB97054D6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1670" y="4625865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1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626419"/>
              </p:ext>
            </p:extLst>
          </p:nvPr>
        </p:nvGraphicFramePr>
        <p:xfrm>
          <a:off x="6979023" y="0"/>
          <a:ext cx="2164979" cy="4902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30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204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6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b="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기본정보 페이지를 프로젝트 리스트 디폴트로 노출</a:t>
                      </a:r>
                      <a:endParaRPr lang="en-US" altLang="ko-KR" sz="700" b="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8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바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필터에 따라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소팅이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구분됨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8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즐겨찾기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☆표시는 비회원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파트너 회원에만 노출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노출하지 않음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등록일자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모집중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상주여부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신규여부 체크 마크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예산 만원단위로 작성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일단위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노출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마감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D-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표기하되 마감 당일의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HH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MM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 으로 표기하며 마감 후에는 마감 표기함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지원자 수가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가 넘는 경우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99+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표기</a:t>
                      </a:r>
                      <a:endParaRPr lang="en-US" altLang="ko-KR" sz="700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기획단계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단계 노출 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아이디어단계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기능정의서 작성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기획서 </a:t>
                      </a:r>
                      <a:r>
                        <a:rPr lang="ko-KR" altLang="en-US" sz="700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작성중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상세기획서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63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구성요소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하위분야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|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필요기술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 상세내용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줄까지 노출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말줄임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표기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클라이언트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ID,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프로필이미지</a:t>
                      </a:r>
                      <a:r>
                        <a:rPr lang="en-US" altLang="ko-KR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7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회사소개 작성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356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리스트는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개까지 노출 후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8" name="그림 57">
            <a:extLst>
              <a:ext uri="{FF2B5EF4-FFF2-40B4-BE49-F238E27FC236}">
                <a16:creationId xmlns:a16="http://schemas.microsoft.com/office/drawing/2014/main" id="{CE89E14B-E870-4DB4-8CF0-F21D7A38B5F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86" t="7518" r="20078" b="42250"/>
          <a:stretch/>
        </p:blipFill>
        <p:spPr>
          <a:xfrm>
            <a:off x="107504" y="382987"/>
            <a:ext cx="6669283" cy="5130914"/>
          </a:xfrm>
          <a:prstGeom prst="rect">
            <a:avLst/>
          </a:prstGeom>
        </p:spPr>
      </p:pic>
      <p:grpSp>
        <p:nvGrpSpPr>
          <p:cNvPr id="59" name="Window" descr="&lt;SmartSetting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17A3767D-4FFE-499D-865D-A0D53FB0056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07504" y="265212"/>
            <a:ext cx="6780333" cy="5248689"/>
            <a:chOff x="660249" y="1104551"/>
            <a:chExt cx="6453531" cy="4963332"/>
          </a:xfrm>
        </p:grpSpPr>
        <p:grpSp>
          <p:nvGrpSpPr>
            <p:cNvPr id="60" name="Title Bar">
              <a:extLst>
                <a:ext uri="{FF2B5EF4-FFF2-40B4-BE49-F238E27FC236}">
                  <a16:creationId xmlns:a16="http://schemas.microsoft.com/office/drawing/2014/main" id="{0E65BE8F-3D25-4605-A7BB-A108DA76A9E1}"/>
                </a:ext>
              </a:extLst>
            </p:cNvPr>
            <p:cNvGrpSpPr/>
            <p:nvPr userDrawn="1"/>
          </p:nvGrpSpPr>
          <p:grpSpPr>
            <a:xfrm>
              <a:off x="660249" y="1104551"/>
              <a:ext cx="6453530" cy="216330"/>
              <a:chOff x="990598" y="1423196"/>
              <a:chExt cx="6401694" cy="26650"/>
            </a:xfrm>
            <a:solidFill>
              <a:srgbClr val="FFFFFF"/>
            </a:solidFill>
          </p:grpSpPr>
          <p:sp>
            <p:nvSpPr>
              <p:cNvPr id="62" name="Title Bar Background" descr="&lt;SmartSettings&gt;&lt;SmartResize anchorLeft=&quot;Absolut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57F5F230-AEB8-41FE-92CB-A164696AAFCE}"/>
                  </a:ext>
                </a:extLst>
              </p:cNvPr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990598" y="1423196"/>
                <a:ext cx="6401694" cy="26650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54864"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안전한 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IT 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외주</a:t>
                </a:r>
                <a:r>
                  <a:rPr lang="en-US" altLang="ko-KR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: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아웃소싱</a:t>
                </a:r>
                <a:r>
                  <a:rPr lang="ko-KR" altLang="en-US" sz="680" dirty="0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 플랫폼 </a:t>
                </a:r>
                <a:r>
                  <a:rPr lang="ko-KR" altLang="en-US" sz="680" dirty="0" err="1">
                    <a:solidFill>
                      <a:srgbClr val="00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Segoe UI" panose="020B0502040204020203" pitchFamily="34" charset="0"/>
                  </a:rPr>
                  <a:t>프리모아</a:t>
                </a:r>
                <a:endParaRPr lang="en-US" sz="680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63" name="Min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68CF59C-58B5-4CF8-A6CB-12F170516476}"/>
                  </a:ext>
                </a:extLst>
              </p:cNvPr>
              <p:cNvSpPr>
                <a:spLocks noChangeAspect="1" noChangeArrowheads="1"/>
              </p:cNvSpPr>
              <p:nvPr userDrawn="1">
                <p:custDataLst>
                  <p:tags r:id="rId8"/>
                </p:custDataLst>
              </p:nvPr>
            </p:nvSpPr>
            <p:spPr bwMode="auto">
              <a:xfrm>
                <a:off x="6570603" y="1435596"/>
                <a:ext cx="70446" cy="925"/>
              </a:xfrm>
              <a:prstGeom prst="rect">
                <a:avLst/>
              </a:prstGeom>
              <a:solidFill>
                <a:srgbClr val="000000"/>
              </a:solidFill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Maximiz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0E01F9AD-6384-4C57-B4DE-9C69BBAAED52}"/>
                  </a:ext>
                </a:extLst>
              </p:cNvPr>
              <p:cNvSpPr>
                <a:spLocks noChangeAspect="1" noEditPoints="1"/>
              </p:cNvSpPr>
              <p:nvPr userDrawn="1">
                <p:custDataLst>
                  <p:tags r:id="rId9"/>
                </p:custDataLst>
              </p:nvPr>
            </p:nvSpPr>
            <p:spPr bwMode="auto">
              <a:xfrm>
                <a:off x="6883862" y="1431617"/>
                <a:ext cx="68947" cy="8883"/>
              </a:xfrm>
              <a:custGeom>
                <a:avLst/>
                <a:gdLst>
                  <a:gd name="T0" fmla="*/ 0 w 282"/>
                  <a:gd name="T1" fmla="*/ 0 h 282"/>
                  <a:gd name="T2" fmla="*/ 0 w 282"/>
                  <a:gd name="T3" fmla="*/ 282 h 282"/>
                  <a:gd name="T4" fmla="*/ 282 w 282"/>
                  <a:gd name="T5" fmla="*/ 282 h 282"/>
                  <a:gd name="T6" fmla="*/ 282 w 282"/>
                  <a:gd name="T7" fmla="*/ 0 h 282"/>
                  <a:gd name="T8" fmla="*/ 0 w 282"/>
                  <a:gd name="T9" fmla="*/ 0 h 282"/>
                  <a:gd name="T10" fmla="*/ 28 w 282"/>
                  <a:gd name="T11" fmla="*/ 28 h 282"/>
                  <a:gd name="T12" fmla="*/ 254 w 282"/>
                  <a:gd name="T13" fmla="*/ 28 h 282"/>
                  <a:gd name="T14" fmla="*/ 254 w 282"/>
                  <a:gd name="T15" fmla="*/ 254 h 282"/>
                  <a:gd name="T16" fmla="*/ 28 w 282"/>
                  <a:gd name="T17" fmla="*/ 254 h 282"/>
                  <a:gd name="T18" fmla="*/ 28 w 282"/>
                  <a:gd name="T19" fmla="*/ 28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2" h="282">
                    <a:moveTo>
                      <a:pt x="0" y="0"/>
                    </a:moveTo>
                    <a:lnTo>
                      <a:pt x="0" y="282"/>
                    </a:lnTo>
                    <a:lnTo>
                      <a:pt x="282" y="282"/>
                    </a:lnTo>
                    <a:lnTo>
                      <a:pt x="282" y="0"/>
                    </a:lnTo>
                    <a:lnTo>
                      <a:pt x="0" y="0"/>
                    </a:lnTo>
                    <a:close/>
                    <a:moveTo>
                      <a:pt x="28" y="28"/>
                    </a:moveTo>
                    <a:lnTo>
                      <a:pt x="254" y="28"/>
                    </a:lnTo>
                    <a:lnTo>
                      <a:pt x="254" y="254"/>
                    </a:lnTo>
                    <a:lnTo>
                      <a:pt x="28" y="254"/>
                    </a:lnTo>
                    <a:lnTo>
                      <a:pt x="28" y="2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lose" descr="&lt;SmartSettings&gt;&lt;SmartResize anchorLeft=&quot;None&quot; anchorTop=&quot;Absolut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8909B04E-1520-4178-B37F-EC07ACC6717D}"/>
                  </a:ext>
                </a:extLst>
              </p:cNvPr>
              <p:cNvSpPr>
                <a:spLocks noChangeAspect="1"/>
              </p:cNvSpPr>
              <p:nvPr userDrawn="1">
                <p:custDataLst>
                  <p:tags r:id="rId10"/>
                </p:custDataLst>
              </p:nvPr>
            </p:nvSpPr>
            <p:spPr bwMode="auto">
              <a:xfrm>
                <a:off x="7197121" y="1431433"/>
                <a:ext cx="70446" cy="9254"/>
              </a:xfrm>
              <a:custGeom>
                <a:avLst/>
                <a:gdLst>
                  <a:gd name="T0" fmla="*/ 3 w 47"/>
                  <a:gd name="T1" fmla="*/ 0 h 50"/>
                  <a:gd name="T2" fmla="*/ 0 w 47"/>
                  <a:gd name="T3" fmla="*/ 3 h 50"/>
                  <a:gd name="T4" fmla="*/ 20 w 47"/>
                  <a:gd name="T5" fmla="*/ 25 h 50"/>
                  <a:gd name="T6" fmla="*/ 0 w 47"/>
                  <a:gd name="T7" fmla="*/ 46 h 50"/>
                  <a:gd name="T8" fmla="*/ 3 w 47"/>
                  <a:gd name="T9" fmla="*/ 50 h 50"/>
                  <a:gd name="T10" fmla="*/ 23 w 47"/>
                  <a:gd name="T11" fmla="*/ 28 h 50"/>
                  <a:gd name="T12" fmla="*/ 44 w 47"/>
                  <a:gd name="T13" fmla="*/ 49 h 50"/>
                  <a:gd name="T14" fmla="*/ 47 w 47"/>
                  <a:gd name="T15" fmla="*/ 46 h 50"/>
                  <a:gd name="T16" fmla="*/ 27 w 47"/>
                  <a:gd name="T17" fmla="*/ 25 h 50"/>
                  <a:gd name="T18" fmla="*/ 47 w 47"/>
                  <a:gd name="T19" fmla="*/ 3 h 50"/>
                  <a:gd name="T20" fmla="*/ 44 w 47"/>
                  <a:gd name="T21" fmla="*/ 0 h 50"/>
                  <a:gd name="T22" fmla="*/ 24 w 47"/>
                  <a:gd name="T23" fmla="*/ 21 h 50"/>
                  <a:gd name="T24" fmla="*/ 3 w 47"/>
                  <a:gd name="T2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7" h="50">
                    <a:moveTo>
                      <a:pt x="3" y="0"/>
                    </a:moveTo>
                    <a:lnTo>
                      <a:pt x="0" y="3"/>
                    </a:lnTo>
                    <a:lnTo>
                      <a:pt x="20" y="25"/>
                    </a:lnTo>
                    <a:lnTo>
                      <a:pt x="0" y="46"/>
                    </a:lnTo>
                    <a:lnTo>
                      <a:pt x="3" y="50"/>
                    </a:lnTo>
                    <a:lnTo>
                      <a:pt x="23" y="28"/>
                    </a:lnTo>
                    <a:lnTo>
                      <a:pt x="44" y="49"/>
                    </a:lnTo>
                    <a:lnTo>
                      <a:pt x="47" y="46"/>
                    </a:lnTo>
                    <a:lnTo>
                      <a:pt x="27" y="25"/>
                    </a:lnTo>
                    <a:lnTo>
                      <a:pt x="47" y="3"/>
                    </a:lnTo>
                    <a:lnTo>
                      <a:pt x="44" y="0"/>
                    </a:lnTo>
                    <a:lnTo>
                      <a:pt x="24" y="21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850">
                  <a:solidFill>
                    <a:srgbClr val="00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1" name="Window Frame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9BAC544-82CB-4613-AF2C-9C9033A1392A}"/>
                </a:ext>
              </a:extLst>
            </p:cNvPr>
            <p:cNvSpPr/>
            <p:nvPr userDrawn="1">
              <p:custDataLst>
                <p:tags r:id="rId6"/>
              </p:custDataLst>
            </p:nvPr>
          </p:nvSpPr>
          <p:spPr>
            <a:xfrm>
              <a:off x="660249" y="1104551"/>
              <a:ext cx="6453531" cy="4963332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54864" rtlCol="0" anchor="t" anchorCtr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68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38F296-3CBB-4AEF-BFAD-8D6B891847A7}"/>
              </a:ext>
            </a:extLst>
          </p:cNvPr>
          <p:cNvGrpSpPr/>
          <p:nvPr/>
        </p:nvGrpSpPr>
        <p:grpSpPr>
          <a:xfrm>
            <a:off x="172496" y="1034019"/>
            <a:ext cx="388720" cy="200055"/>
            <a:chOff x="4727047" y="5307508"/>
            <a:chExt cx="388720" cy="200055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CD74E47-13E3-4B6E-9061-F5831E4DE6D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68" name="TextBox 27">
              <a:extLst>
                <a:ext uri="{FF2B5EF4-FFF2-40B4-BE49-F238E27FC236}">
                  <a16:creationId xmlns:a16="http://schemas.microsoft.com/office/drawing/2014/main" id="{382B27B6-00DC-45EC-AF1D-FB3E028F928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9F7ADFB7-FFB8-42CC-B91C-FE4B30FC664E}"/>
              </a:ext>
            </a:extLst>
          </p:cNvPr>
          <p:cNvCxnSpPr/>
          <p:nvPr/>
        </p:nvCxnSpPr>
        <p:spPr>
          <a:xfrm flipH="1">
            <a:off x="107504" y="492497"/>
            <a:ext cx="678433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Scrollbar" descr="&lt;SmartSettings&gt;&lt;SmartResize enabled=&quot;True&quot; minWidth=&quot;4.5&quot; minHeight=&quot;18&quot; /&gt;&lt;/SmartSettings&gt;">
            <a:extLst>
              <a:ext uri="{FF2B5EF4-FFF2-40B4-BE49-F238E27FC236}">
                <a16:creationId xmlns:a16="http://schemas.microsoft.com/office/drawing/2014/main" id="{5865A340-0382-41FE-815A-BE61AB163ACE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791077" y="512770"/>
            <a:ext cx="85725" cy="5004000"/>
            <a:chOff x="5794310" y="1229599"/>
            <a:chExt cx="85725" cy="2743200"/>
          </a:xfrm>
        </p:grpSpPr>
        <p:sp>
          <p:nvSpPr>
            <p:cNvPr id="71" name="Track">
              <a:extLst>
                <a:ext uri="{FF2B5EF4-FFF2-40B4-BE49-F238E27FC236}">
                  <a16:creationId xmlns:a16="http://schemas.microsoft.com/office/drawing/2014/main" id="{27F16E21-35AB-426E-B230-36413C902A8D}"/>
                </a:ext>
              </a:extLst>
            </p:cNvPr>
            <p:cNvSpPr/>
            <p:nvPr/>
          </p:nvSpPr>
          <p:spPr>
            <a:xfrm>
              <a:off x="5794310" y="1229599"/>
              <a:ext cx="85725" cy="2743200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2" name="Thumb" descr="&lt;SmartSettings&gt;&lt;SmartResize anchorLeft=&quot;Absolute&quot; anchorTop=&quot;Absolute&quot; anchorRight=&quot;Absolute&quot; anchorBottom=&quot;Relative&quot; /&gt;&lt;/SmartSettings&gt;">
              <a:extLst>
                <a:ext uri="{FF2B5EF4-FFF2-40B4-BE49-F238E27FC236}">
                  <a16:creationId xmlns:a16="http://schemas.microsoft.com/office/drawing/2014/main" id="{1EE7E916-676D-4FDA-8BEE-85757E940E57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5794310" y="1276592"/>
              <a:ext cx="85725" cy="1668382"/>
            </a:xfrm>
            <a:prstGeom prst="rect">
              <a:avLst/>
            </a:prstGeom>
            <a:solidFill>
              <a:srgbClr val="C2C2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3" name="Arrow Up" descr="&lt;SmartSettings&gt;&lt;SmartResize anchorLeft=&quot;None&quot; anchorTop=&quot;Absolut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10C97E80-C5E5-4232-A5A1-52A138E5973C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5808597" y="1244393"/>
              <a:ext cx="57150" cy="17405"/>
            </a:xfrm>
            <a:custGeom>
              <a:avLst/>
              <a:gdLst>
                <a:gd name="T0" fmla="*/ 205 w 205"/>
                <a:gd name="T1" fmla="*/ 94 h 116"/>
                <a:gd name="T2" fmla="*/ 103 w 205"/>
                <a:gd name="T3" fmla="*/ 0 h 116"/>
                <a:gd name="T4" fmla="*/ 0 w 205"/>
                <a:gd name="T5" fmla="*/ 94 h 116"/>
                <a:gd name="T6" fmla="*/ 20 w 205"/>
                <a:gd name="T7" fmla="*/ 116 h 116"/>
                <a:gd name="T8" fmla="*/ 103 w 205"/>
                <a:gd name="T9" fmla="*/ 39 h 116"/>
                <a:gd name="T10" fmla="*/ 187 w 205"/>
                <a:gd name="T11" fmla="*/ 116 h 116"/>
                <a:gd name="T12" fmla="*/ 205 w 205"/>
                <a:gd name="T13" fmla="*/ 94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205" y="94"/>
                  </a:moveTo>
                  <a:cubicBezTo>
                    <a:pt x="171" y="63"/>
                    <a:pt x="137" y="31"/>
                    <a:pt x="103" y="0"/>
                  </a:cubicBezTo>
                  <a:cubicBezTo>
                    <a:pt x="69" y="31"/>
                    <a:pt x="35" y="63"/>
                    <a:pt x="0" y="94"/>
                  </a:cubicBezTo>
                  <a:lnTo>
                    <a:pt x="20" y="116"/>
                  </a:lnTo>
                  <a:lnTo>
                    <a:pt x="103" y="39"/>
                  </a:lnTo>
                  <a:lnTo>
                    <a:pt x="187" y="116"/>
                  </a:lnTo>
                  <a:lnTo>
                    <a:pt x="205" y="94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Arrow Down" descr="&lt;SmartSettings&gt;&lt;SmartResize anchorLeft=&quot;Non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8E8DC1AD-272A-40A2-8685-30B55776079C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>
              <a:off x="5808597" y="3940598"/>
              <a:ext cx="57150" cy="17405"/>
            </a:xfrm>
            <a:custGeom>
              <a:avLst/>
              <a:gdLst>
                <a:gd name="T0" fmla="*/ 0 w 205"/>
                <a:gd name="T1" fmla="*/ 22 h 116"/>
                <a:gd name="T2" fmla="*/ 102 w 205"/>
                <a:gd name="T3" fmla="*/ 116 h 116"/>
                <a:gd name="T4" fmla="*/ 205 w 205"/>
                <a:gd name="T5" fmla="*/ 22 h 116"/>
                <a:gd name="T6" fmla="*/ 185 w 205"/>
                <a:gd name="T7" fmla="*/ 0 h 116"/>
                <a:gd name="T8" fmla="*/ 102 w 205"/>
                <a:gd name="T9" fmla="*/ 77 h 116"/>
                <a:gd name="T10" fmla="*/ 18 w 205"/>
                <a:gd name="T11" fmla="*/ 0 h 116"/>
                <a:gd name="T12" fmla="*/ 0 w 205"/>
                <a:gd name="T13" fmla="*/ 22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5" h="116">
                  <a:moveTo>
                    <a:pt x="0" y="22"/>
                  </a:moveTo>
                  <a:cubicBezTo>
                    <a:pt x="34" y="53"/>
                    <a:pt x="68" y="85"/>
                    <a:pt x="102" y="116"/>
                  </a:cubicBezTo>
                  <a:cubicBezTo>
                    <a:pt x="136" y="85"/>
                    <a:pt x="170" y="53"/>
                    <a:pt x="205" y="22"/>
                  </a:cubicBezTo>
                  <a:lnTo>
                    <a:pt x="185" y="0"/>
                  </a:lnTo>
                  <a:lnTo>
                    <a:pt x="102" y="77"/>
                  </a:lnTo>
                  <a:lnTo>
                    <a:pt x="18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99999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5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E72C7ECF-8CF7-44B1-8166-B55C9AFC91B8}"/>
              </a:ext>
            </a:extLst>
          </p:cNvPr>
          <p:cNvGrpSpPr/>
          <p:nvPr/>
        </p:nvGrpSpPr>
        <p:grpSpPr>
          <a:xfrm>
            <a:off x="2411760" y="646713"/>
            <a:ext cx="388720" cy="200055"/>
            <a:chOff x="4727047" y="5307508"/>
            <a:chExt cx="388720" cy="20005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FE9A7B6-65D4-4244-A87B-7E569FE8A42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77" name="TextBox 27">
              <a:extLst>
                <a:ext uri="{FF2B5EF4-FFF2-40B4-BE49-F238E27FC236}">
                  <a16:creationId xmlns:a16="http://schemas.microsoft.com/office/drawing/2014/main" id="{A279F73A-952D-4D91-80D6-A9A74685707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02215C-48AC-48BF-A5CE-762ECA316344}"/>
              </a:ext>
            </a:extLst>
          </p:cNvPr>
          <p:cNvGrpSpPr/>
          <p:nvPr/>
        </p:nvGrpSpPr>
        <p:grpSpPr>
          <a:xfrm>
            <a:off x="1403648" y="1189181"/>
            <a:ext cx="388720" cy="200055"/>
            <a:chOff x="4727047" y="5307508"/>
            <a:chExt cx="388720" cy="200055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99167820-1D25-468E-82A0-9E343CFBF6F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0" name="TextBox 27">
              <a:extLst>
                <a:ext uri="{FF2B5EF4-FFF2-40B4-BE49-F238E27FC236}">
                  <a16:creationId xmlns:a16="http://schemas.microsoft.com/office/drawing/2014/main" id="{D62C52A9-0388-4CAD-9D81-A684F5C092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5A42663-E527-4998-B98C-C9C39CE7510E}"/>
              </a:ext>
            </a:extLst>
          </p:cNvPr>
          <p:cNvGrpSpPr/>
          <p:nvPr/>
        </p:nvGrpSpPr>
        <p:grpSpPr>
          <a:xfrm>
            <a:off x="1403648" y="1512477"/>
            <a:ext cx="388720" cy="200055"/>
            <a:chOff x="4727047" y="5307508"/>
            <a:chExt cx="388720" cy="200055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A6D0ECE-AFF8-4D31-A9A1-EFCD71CD50B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3" name="TextBox 27">
              <a:extLst>
                <a:ext uri="{FF2B5EF4-FFF2-40B4-BE49-F238E27FC236}">
                  <a16:creationId xmlns:a16="http://schemas.microsoft.com/office/drawing/2014/main" id="{1B745909-4DFC-4FAB-B1EB-C83E5540A97C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69CF5B0C-DDDA-42FD-9794-EAD4E6F635E8}"/>
              </a:ext>
            </a:extLst>
          </p:cNvPr>
          <p:cNvGrpSpPr/>
          <p:nvPr/>
        </p:nvGrpSpPr>
        <p:grpSpPr>
          <a:xfrm>
            <a:off x="1403648" y="2193130"/>
            <a:ext cx="388720" cy="200055"/>
            <a:chOff x="4727047" y="5307508"/>
            <a:chExt cx="388720" cy="200055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7C09F33C-0CAA-4608-8E46-2B8586D264A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6" name="TextBox 27">
              <a:extLst>
                <a:ext uri="{FF2B5EF4-FFF2-40B4-BE49-F238E27FC236}">
                  <a16:creationId xmlns:a16="http://schemas.microsoft.com/office/drawing/2014/main" id="{C5DD1A93-8C0C-4203-8F86-A0A69CAB375F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AE5372E-37E4-4EFE-9E9A-3D9F44321368}"/>
              </a:ext>
            </a:extLst>
          </p:cNvPr>
          <p:cNvGrpSpPr/>
          <p:nvPr/>
        </p:nvGrpSpPr>
        <p:grpSpPr>
          <a:xfrm>
            <a:off x="3779912" y="5452008"/>
            <a:ext cx="388720" cy="200055"/>
            <a:chOff x="4727047" y="5307508"/>
            <a:chExt cx="388720" cy="200055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B076208-1E0D-4BBF-A65C-9C03D4538C2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90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9" name="TextBox 27">
              <a:extLst>
                <a:ext uri="{FF2B5EF4-FFF2-40B4-BE49-F238E27FC236}">
                  <a16:creationId xmlns:a16="http://schemas.microsoft.com/office/drawing/2014/main" id="{1B92943C-60F3-428E-B2EE-6FDBC5E55BF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7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3669275D-8D8B-4A36-A5C8-1D8DF856B5AB}"/>
              </a:ext>
            </a:extLst>
          </p:cNvPr>
          <p:cNvSpPr txBox="1"/>
          <p:nvPr/>
        </p:nvSpPr>
        <p:spPr>
          <a:xfrm>
            <a:off x="264479" y="4548857"/>
            <a:ext cx="1526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</a:t>
            </a:r>
            <a:endParaRPr lang="en-US" altLang="ko-KR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7580C37D-C5BC-49C0-AC4F-EB7156D9082A}"/>
              </a:ext>
            </a:extLst>
          </p:cNvPr>
          <p:cNvSpPr/>
          <p:nvPr/>
        </p:nvSpPr>
        <p:spPr>
          <a:xfrm>
            <a:off x="1605666" y="4563220"/>
            <a:ext cx="68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 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기획</a:t>
            </a:r>
            <a:r>
              <a:rPr lang="en-US" altLang="ko-KR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|   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스토리보드는 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UI(User Interface)</a:t>
            </a:r>
            <a:r>
              <a:rPr lang="ko-KR" altLang="en-US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라고 불리우는 서비스의 화면을 설계하고 실제 작업자에게 작업할 사항을 전달하는 문서입니다</a:t>
            </a:r>
            <a:r>
              <a:rPr lang="en-US" altLang="ko-KR" sz="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5F867001-A216-422D-87D4-75179B1D7F37}"/>
              </a:ext>
            </a:extLst>
          </p:cNvPr>
          <p:cNvSpPr/>
          <p:nvPr/>
        </p:nvSpPr>
        <p:spPr>
          <a:xfrm>
            <a:off x="257370" y="4867392"/>
            <a:ext cx="856310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웹 또한 마찬가지로 와이어 프레임 형태로 기획서를 작성합니다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 토대로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UX(User Experience)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맞춰 디자인을 하며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기획서와 구성요소는 같으나 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</a:t>
            </a:r>
            <a:r>
              <a:rPr lang="ko-KR" altLang="en-US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변경되는 경우 개발에 이해를 돕기 위해 디자인 된 화면을 토대로 기획서를 다시 작성할 수 있습니다</a:t>
            </a:r>
            <a:r>
              <a:rPr lang="en-US" altLang="ko-KR" sz="7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pic>
        <p:nvPicPr>
          <p:cNvPr id="94" name="그래픽 93">
            <a:extLst>
              <a:ext uri="{FF2B5EF4-FFF2-40B4-BE49-F238E27FC236}">
                <a16:creationId xmlns:a16="http://schemas.microsoft.com/office/drawing/2014/main" id="{50D35960-2C06-45AA-A6F7-1BBCE5ECB6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=""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291670" y="4625865"/>
            <a:ext cx="226966" cy="17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1La62eH0klTn4mRbYpIS0mKjIcnNm0nnu8iBNsuar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NCVjCPV1IzMKXKl9/fgBjVQoFrENqHg4RSYVydCDrE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eTlcZC8dv6qUg8uwGhFVuk2dyGOK09EyYw7znF4XrDo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QuzPSC+JOF1W/FyYc13l7A/YWm0CToMdNxJKtYnkf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heme/theme1.xml><?xml version="1.0" encoding="utf-8"?>
<a:theme xmlns:a="http://schemas.openxmlformats.org/drawingml/2006/main" name="Office 테마">
  <a:themeElements>
    <a:clrScheme name="수평선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8D7"/>
        </a:solidFill>
        <a:ln w="12700">
          <a:solidFill>
            <a:srgbClr val="0078D7"/>
          </a:solidFill>
        </a:ln>
      </a:spPr>
      <a:bodyPr wrap="none" rtlCol="0" anchor="ctr"/>
      <a:lstStyle>
        <a:defPPr>
          <a:defRPr sz="850" dirty="0">
            <a:solidFill>
              <a:srgbClr val="000000"/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17063</TotalTime>
  <Words>832</Words>
  <Application>Microsoft Office PowerPoint</Application>
  <PresentationFormat>화면 슬라이드 쇼(16:10)</PresentationFormat>
  <Paragraphs>186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나눔고딕</vt:lpstr>
      <vt:lpstr>맑은 고딕</vt:lpstr>
      <vt:lpstr>Arial</vt:lpstr>
      <vt:lpstr>Calibri</vt:lpstr>
      <vt:lpstr>Segoe UI</vt:lpstr>
      <vt:lpstr>Wingdings</vt:lpstr>
      <vt:lpstr>Office 테마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cyci</cp:lastModifiedBy>
  <cp:revision>1392</cp:revision>
  <cp:lastPrinted>2025-08-29T06:05:39Z</cp:lastPrinted>
  <dcterms:created xsi:type="dcterms:W3CDTF">2018-01-08T06:52:41Z</dcterms:created>
  <dcterms:modified xsi:type="dcterms:W3CDTF">2025-08-29T06:05:40Z</dcterms:modified>
</cp:coreProperties>
</file>