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sldIdLst>
    <p:sldId id="258" r:id="rId2"/>
    <p:sldId id="275" r:id="rId3"/>
    <p:sldId id="276" r:id="rId4"/>
    <p:sldId id="277" r:id="rId5"/>
    <p:sldId id="278" r:id="rId6"/>
    <p:sldId id="280" r:id="rId7"/>
    <p:sldId id="281" r:id="rId8"/>
    <p:sldId id="282" r:id="rId9"/>
    <p:sldId id="284" r:id="rId10"/>
    <p:sldId id="285" r:id="rId11"/>
    <p:sldId id="283" r:id="rId12"/>
    <p:sldId id="279" r:id="rId13"/>
    <p:sldId id="286" r:id="rId14"/>
    <p:sldId id="288" r:id="rId15"/>
    <p:sldId id="287" r:id="rId16"/>
    <p:sldId id="289" r:id="rId17"/>
    <p:sldId id="290" r:id="rId18"/>
    <p:sldId id="291" r:id="rId19"/>
    <p:sldId id="293" r:id="rId20"/>
    <p:sldId id="292" r:id="rId21"/>
    <p:sldId id="294" r:id="rId22"/>
    <p:sldId id="295" r:id="rId23"/>
    <p:sldId id="296" r:id="rId24"/>
    <p:sldId id="297" r:id="rId25"/>
    <p:sldId id="298" r:id="rId26"/>
    <p:sldId id="299" r:id="rId27"/>
    <p:sldId id="300" r:id="rId28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FFFFCC"/>
    <a:srgbClr val="FE8826"/>
    <a:srgbClr val="FFA725"/>
    <a:srgbClr val="C13A15"/>
    <a:srgbClr val="EF9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90" y="4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4562A-A238-442E-BB31-3FD41AA1C3E4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C07AF-C8C8-4D81-965B-176728C15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474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712259"/>
            <a:ext cx="9144000" cy="831565"/>
          </a:xfrm>
        </p:spPr>
        <p:txBody>
          <a:bodyPr anchor="b">
            <a:normAutofit/>
          </a:bodyPr>
          <a:lstStyle>
            <a:lvl1pPr algn="ctr">
              <a:defRPr sz="4400" b="1" cap="none" spc="0">
                <a:ln w="9525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9B7A-9AA5-4D65-AA82-69A12D4C415E}" type="datetime1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614ECC-682A-43C2-99CA-0638D3969C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71009">
            <a:off x="7646173" y="2865352"/>
            <a:ext cx="3172648" cy="216947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DACDF48-EF40-451F-A48F-AFF99B0997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" r="3252"/>
          <a:stretch/>
        </p:blipFill>
        <p:spPr>
          <a:xfrm rot="621839">
            <a:off x="8873914" y="3991600"/>
            <a:ext cx="2762918" cy="19212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0D822C-E76D-4041-9019-177102919703}"/>
              </a:ext>
            </a:extLst>
          </p:cNvPr>
          <p:cNvSpPr/>
          <p:nvPr userDrawn="1"/>
        </p:nvSpPr>
        <p:spPr>
          <a:xfrm>
            <a:off x="7639065" y="2670757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73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5CCC-1F8F-4542-8B87-E4AC8FE1BBB3}" type="datetime1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58E1C-C418-4F4D-AF7E-AF2B659806D1}" type="datetime1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419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6266A-C624-42C8-B7AE-4176FFA57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1E8150-D664-4750-BFAF-800E899E1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FCA92-17C5-41B3-A975-E0729DBE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47AE-FD4C-43E5-9746-872B9377899B}" type="datetime1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773A2D-2644-4295-A92E-C83D7ECA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65557-D1D1-44F5-9A09-7A27A750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26D2-B723-444C-BBAD-4C24AAAC6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97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7" y="136525"/>
            <a:ext cx="9091189" cy="577314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5"/>
            <a:ext cx="11240193" cy="5054095"/>
          </a:xfrm>
        </p:spPr>
        <p:txBody>
          <a:bodyPr/>
          <a:lstStyle>
            <a:lvl1pPr marL="2286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n"/>
              <a:defRPr sz="1800"/>
            </a:lvl1pPr>
            <a:lvl2pPr marL="685800" indent="-22860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1143000" indent="-228600">
              <a:buFont typeface="맑은 고딕" panose="020B0503020000020004" pitchFamily="50" charset="-127"/>
              <a:buChar char="-"/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33201-CF7A-4586-827E-2642092A390F}" type="datetime1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63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E129-79F3-4B22-BFA6-BC9C4F28CFA3}" type="datetime1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59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6447-A031-45BC-A2D8-04A2FCDA992B}" type="datetime1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72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7D6C-D403-4F3E-B4D9-A37B3587F216}" type="datetime1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50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00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35F1C-2FEE-4C0F-88B0-4AFDD548E9BA}" type="datetime1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97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7C75-5CBD-4B1E-959A-4CA15EAE27F4}" type="datetime1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12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BDA17-2000-4B35-BC8F-142E8F6610BE}" type="datetime1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91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F477-7919-45A0-AFB5-36DEB7B8AAD8}" type="datetime1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84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3317FCE-2A0E-48C2-8A7C-05C172CEA588}"/>
              </a:ext>
            </a:extLst>
          </p:cNvPr>
          <p:cNvSpPr/>
          <p:nvPr userDrawn="1"/>
        </p:nvSpPr>
        <p:spPr>
          <a:xfrm>
            <a:off x="0" y="136525"/>
            <a:ext cx="12192000" cy="5597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0000">
                <a:srgbClr val="ACCDEA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BB3EC-8291-4806-B7F1-41C6E16B333C}" type="datetime1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1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9154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effectLst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7C753-9F88-4254-9862-F6A87176F7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Spring Framework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869640-5232-4246-B839-F04A98F67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99038"/>
            <a:ext cx="9144000" cy="1655762"/>
          </a:xfrm>
        </p:spPr>
        <p:txBody>
          <a:bodyPr anchor="ctr"/>
          <a:lstStyle/>
          <a:p>
            <a:r>
              <a:rPr lang="en-US" altLang="ko-KR" dirty="0"/>
              <a:t>2024 </a:t>
            </a:r>
            <a:r>
              <a:rPr lang="ko-KR" altLang="en-US" dirty="0"/>
              <a:t>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26D2-B723-444C-BBAD-4C24AAAC687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6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</a:t>
            </a:r>
            <a:r>
              <a:rPr lang="en-US" altLang="ko-KR" dirty="0"/>
              <a:t>MVC</a:t>
            </a:r>
            <a:r>
              <a:rPr lang="ko-KR" altLang="en-US" dirty="0"/>
              <a:t>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dirty="0"/>
              <a:t>스프링 </a:t>
            </a:r>
            <a:r>
              <a:rPr lang="en-US" altLang="ko-KR" dirty="0"/>
              <a:t>MVC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ko-KR" dirty="0"/>
              <a:t>웹 애플리케이션을 개발하기 위한 전용 프레임워크 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ko-KR" dirty="0"/>
              <a:t>기본적으로는 MVC 패턴을 따르기 때문에 model2와 전체적인 구조는 비슷</a:t>
            </a:r>
            <a:r>
              <a:rPr lang="ko-KR" altLang="en-US" dirty="0"/>
              <a:t>함</a:t>
            </a:r>
            <a:r>
              <a:rPr lang="ko-KR" altLang="ko-KR" dirty="0"/>
              <a:t> </a:t>
            </a:r>
            <a:endParaRPr lang="en-US" altLang="ko-KR" dirty="0"/>
          </a:p>
          <a:p>
            <a:pPr lvl="2">
              <a:lnSpc>
                <a:spcPct val="150000"/>
              </a:lnSpc>
              <a:defRPr/>
            </a:pPr>
            <a:r>
              <a:rPr lang="ko-KR" altLang="ko-KR" dirty="0"/>
              <a:t>다시 말해 모델, 뷰, 컨트롤러를 스프링에 적용해서 웹 애플리케이션 개발을 더욱 쉽고 체계적으로 진행할 수 있도록 고안된 프레임워크</a:t>
            </a:r>
            <a:r>
              <a:rPr lang="ko-KR" altLang="en-US" dirty="0"/>
              <a:t>임</a:t>
            </a:r>
            <a:r>
              <a:rPr lang="ko-KR" altLang="ko-KR" dirty="0"/>
              <a:t> </a:t>
            </a:r>
            <a:endParaRPr lang="en-US" altLang="ko-KR" dirty="0"/>
          </a:p>
          <a:p>
            <a:pPr lvl="2">
              <a:lnSpc>
                <a:spcPct val="150000"/>
              </a:lnSpc>
              <a:defRPr/>
            </a:pPr>
            <a:r>
              <a:rPr lang="ko-KR" altLang="ko-KR" dirty="0"/>
              <a:t>따라서 스프링 MVC 구조를 학습할 때 머릿속에 MVC 패턴을 그려놓고 학습하면 쉽게 이해할 수 있</a:t>
            </a:r>
            <a:r>
              <a:rPr lang="ko-KR" altLang="en-US" dirty="0"/>
              <a:t>음 </a:t>
            </a:r>
            <a:endParaRPr lang="ko-KR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653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</a:t>
            </a:r>
            <a:r>
              <a:rPr lang="en-US" altLang="ko-KR" dirty="0"/>
              <a:t>MVC</a:t>
            </a:r>
            <a:r>
              <a:rPr lang="ko-KR" altLang="en-US" dirty="0"/>
              <a:t>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스프링 </a:t>
            </a:r>
            <a:r>
              <a:rPr lang="en-US" altLang="ko-KR" dirty="0"/>
              <a:t>MVC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흐름 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93563" y="2562964"/>
            <a:ext cx="7839837" cy="328195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25484" y="5598681"/>
            <a:ext cx="3685881" cy="3579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526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</a:t>
            </a:r>
            <a:r>
              <a:rPr lang="en-US" altLang="ko-KR" dirty="0"/>
              <a:t>MVC</a:t>
            </a:r>
            <a:r>
              <a:rPr lang="ko-KR" altLang="en-US" dirty="0"/>
              <a:t>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dirty="0"/>
              <a:t>스프링 </a:t>
            </a:r>
            <a:r>
              <a:rPr lang="en-US" altLang="ko-KR" dirty="0"/>
              <a:t>MVC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흐름 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dirty="0"/>
              <a:t>1</a:t>
            </a:r>
            <a:r>
              <a:rPr lang="ko-KR" altLang="en-US" dirty="0"/>
              <a:t>단계</a:t>
            </a:r>
          </a:p>
          <a:p>
            <a:pPr lvl="2">
              <a:lnSpc>
                <a:spcPct val="150000"/>
              </a:lnSpc>
              <a:defRPr/>
            </a:pPr>
            <a:r>
              <a:rPr lang="ko-KR" altLang="en-US" dirty="0"/>
              <a:t>클라이언트로부터 요청이 들어오면 </a:t>
            </a:r>
            <a:r>
              <a:rPr lang="ko-KR" altLang="en-US" dirty="0" err="1"/>
              <a:t>DispatcherServlet</a:t>
            </a:r>
            <a:r>
              <a:rPr lang="ko-KR" altLang="en-US" dirty="0"/>
              <a:t>, </a:t>
            </a:r>
            <a:r>
              <a:rPr lang="ko-KR" altLang="en-US" dirty="0" err="1"/>
              <a:t>HandlerMapping</a:t>
            </a:r>
            <a:r>
              <a:rPr lang="ko-KR" altLang="en-US" dirty="0"/>
              <a:t>, </a:t>
            </a:r>
            <a:r>
              <a:rPr lang="ko-KR" altLang="en-US" dirty="0" err="1"/>
              <a:t>HandlerAdapter를</a:t>
            </a:r>
            <a:r>
              <a:rPr lang="ko-KR" altLang="en-US" dirty="0"/>
              <a:t> 이용해 클라이언트 요청에 적합한 컨트롤러를 찾고 해당 컨트롤러의 메서드를 실행함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dirty="0"/>
              <a:t>2</a:t>
            </a:r>
            <a:r>
              <a:rPr lang="ko-KR" altLang="en-US" dirty="0"/>
              <a:t>단계</a:t>
            </a:r>
          </a:p>
          <a:p>
            <a:pPr lvl="2">
              <a:lnSpc>
                <a:spcPct val="150000"/>
              </a:lnSpc>
              <a:defRPr/>
            </a:pPr>
            <a:r>
              <a:rPr lang="ko-KR" altLang="en-US" dirty="0" err="1"/>
              <a:t>DispatcherServlet이</a:t>
            </a:r>
            <a:r>
              <a:rPr lang="ko-KR" altLang="en-US" dirty="0"/>
              <a:t> 클라이언트의 요청을 처리한 결과를 </a:t>
            </a:r>
            <a:r>
              <a:rPr lang="ko-KR" altLang="en-US" dirty="0" err="1"/>
              <a:t>HandlerAdapter로부터</a:t>
            </a:r>
            <a:r>
              <a:rPr lang="ko-KR" altLang="en-US" dirty="0"/>
              <a:t> 받으면, 처리 결과를 클라이언트에 응답하기 위해 뷰를 찾는 단계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dirty="0"/>
              <a:t>3</a:t>
            </a:r>
            <a:r>
              <a:rPr lang="ko-KR" altLang="en-US" dirty="0"/>
              <a:t>단계</a:t>
            </a:r>
          </a:p>
          <a:p>
            <a:pPr lvl="2">
              <a:lnSpc>
                <a:spcPct val="150000"/>
              </a:lnSpc>
              <a:defRPr/>
            </a:pPr>
            <a:r>
              <a:rPr lang="ko-KR" altLang="en-US" dirty="0"/>
              <a:t>클라이언트의 요청에 응답하기 위한 마지막 단계 </a:t>
            </a:r>
            <a:endParaRPr lang="en-US" altLang="ko-KR" dirty="0"/>
          </a:p>
          <a:p>
            <a:pPr lvl="2">
              <a:lnSpc>
                <a:spcPct val="150000"/>
              </a:lnSpc>
              <a:defRPr/>
            </a:pPr>
            <a:r>
              <a:rPr lang="ko-KR" altLang="en-US" dirty="0" err="1"/>
              <a:t>DispatcherServlet</a:t>
            </a:r>
            <a:r>
              <a:rPr lang="ko-KR" altLang="en-US" dirty="0"/>
              <a:t> 객체는 </a:t>
            </a:r>
            <a:r>
              <a:rPr lang="ko-KR" altLang="en-US" dirty="0" err="1"/>
              <a:t>ViewResolver</a:t>
            </a:r>
            <a:r>
              <a:rPr lang="ko-KR" altLang="en-US" dirty="0"/>
              <a:t> 객체가 보내준 뷰 정보를 이용해 뷰 객체를 준비함</a:t>
            </a:r>
            <a:endParaRPr lang="en-US" altLang="ko-KR" dirty="0"/>
          </a:p>
          <a:p>
            <a:pPr lvl="2">
              <a:lnSpc>
                <a:spcPct val="150000"/>
              </a:lnSpc>
              <a:defRPr/>
            </a:pPr>
            <a:r>
              <a:rPr lang="ko-KR" altLang="en-US" dirty="0"/>
              <a:t>뷰 객체는 일반적으로 JSP 파일이며, JSP 파일은 </a:t>
            </a:r>
            <a:r>
              <a:rPr lang="ko-KR" altLang="en-US" dirty="0" err="1"/>
              <a:t>WAS를</a:t>
            </a:r>
            <a:r>
              <a:rPr lang="ko-KR" altLang="en-US" dirty="0"/>
              <a:t> 통해 클라이언트의 브라우저에 응답 결과를 출력하고 모든 작업을 종료함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02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</a:t>
            </a:r>
            <a:r>
              <a:rPr lang="en-US" altLang="ko-KR" dirty="0"/>
              <a:t>MVC</a:t>
            </a:r>
            <a:r>
              <a:rPr lang="ko-KR" altLang="en-US" dirty="0"/>
              <a:t>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dirty="0"/>
              <a:t>스프링 </a:t>
            </a:r>
            <a:r>
              <a:rPr lang="en-US" altLang="ko-KR" dirty="0"/>
              <a:t>MVC</a:t>
            </a:r>
            <a:r>
              <a:rPr lang="ko-KR" altLang="en-US" dirty="0"/>
              <a:t> 프레임워크를 사용하는 이유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ko-KR" dirty="0"/>
              <a:t>스프링 MVC 프레임워크를 이용하는 것이 model2 설계 방법보다 복잡하게 느껴질 수도 있</a:t>
            </a:r>
            <a:r>
              <a:rPr lang="ko-KR" altLang="en-US" dirty="0"/>
              <a:t>음</a:t>
            </a:r>
            <a:r>
              <a:rPr lang="ko-KR" altLang="ko-KR" dirty="0"/>
              <a:t> 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ko-KR" dirty="0"/>
              <a:t>하지만</a:t>
            </a:r>
            <a:r>
              <a:rPr lang="en-US" altLang="ko-KR" dirty="0"/>
              <a:t> </a:t>
            </a:r>
            <a:r>
              <a:rPr lang="ko-KR" altLang="en-US" dirty="0"/>
              <a:t>그림</a:t>
            </a:r>
            <a:r>
              <a:rPr lang="ko-KR" altLang="ko-KR" dirty="0"/>
              <a:t>에서 살펴본 다양한 객체들 중 개발자가 실제로 코딩해야 하는 객체는 </a:t>
            </a:r>
            <a:r>
              <a:rPr lang="ko-KR" altLang="ko-KR" b="1" u="sng" dirty="0">
                <a:solidFill>
                  <a:srgbClr val="FF0000"/>
                </a:solidFill>
              </a:rPr>
              <a:t>컨트롤러</a:t>
            </a:r>
            <a:r>
              <a:rPr lang="ko-KR" altLang="ko-KR" dirty="0"/>
              <a:t>와 </a:t>
            </a:r>
            <a:r>
              <a:rPr lang="ko-KR" altLang="ko-KR" b="1" u="sng" dirty="0" err="1">
                <a:solidFill>
                  <a:srgbClr val="FF0000"/>
                </a:solidFill>
              </a:rPr>
              <a:t>뷰</a:t>
            </a:r>
            <a:r>
              <a:rPr lang="ko-KR" altLang="ko-KR" dirty="0" err="1"/>
              <a:t>뿐</a:t>
            </a:r>
            <a:r>
              <a:rPr lang="ko-KR" altLang="en-US" dirty="0" err="1"/>
              <a:t>임</a:t>
            </a:r>
            <a:r>
              <a:rPr lang="ko-KR" altLang="ko-KR" dirty="0"/>
              <a:t> 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ko-KR" dirty="0"/>
              <a:t>다시 말해 </a:t>
            </a:r>
            <a:r>
              <a:rPr lang="ko-KR" altLang="ko-KR" dirty="0" err="1"/>
              <a:t>DispatcherServlet</a:t>
            </a:r>
            <a:r>
              <a:rPr lang="ko-KR" altLang="ko-KR" dirty="0"/>
              <a:t>, </a:t>
            </a:r>
            <a:r>
              <a:rPr lang="ko-KR" altLang="ko-KR" dirty="0" err="1"/>
              <a:t>HandlerMapping</a:t>
            </a:r>
            <a:r>
              <a:rPr lang="ko-KR" altLang="ko-KR" dirty="0"/>
              <a:t>, </a:t>
            </a:r>
            <a:r>
              <a:rPr lang="ko-KR" altLang="ko-KR" dirty="0" err="1"/>
              <a:t>HandlerAdapter</a:t>
            </a:r>
            <a:r>
              <a:rPr lang="ko-KR" altLang="ko-KR" dirty="0"/>
              <a:t> 객체는 스프링 MVC 프레임워크에 이미 만들어져 있</a:t>
            </a:r>
            <a:r>
              <a:rPr lang="ko-KR" altLang="en-US" dirty="0"/>
              <a:t>음</a:t>
            </a:r>
            <a:endParaRPr lang="ko-KR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따라서 </a:t>
            </a:r>
            <a:r>
              <a:rPr lang="ko-KR" altLang="ko-KR" dirty="0"/>
              <a:t>개발자는 프레임워크의 구조를 이해하는 수준에서 개발을 진행하면 되고 직접 구조를 만들지 않아도 </a:t>
            </a:r>
            <a:r>
              <a:rPr lang="ko-KR" altLang="en-US" dirty="0"/>
              <a:t>됨</a:t>
            </a:r>
            <a:r>
              <a:rPr lang="ko-KR" altLang="ko-KR" dirty="0"/>
              <a:t> </a:t>
            </a:r>
            <a:endParaRPr lang="en-US" altLang="ko-KR" dirty="0"/>
          </a:p>
          <a:p>
            <a:pPr lvl="2">
              <a:lnSpc>
                <a:spcPct val="150000"/>
              </a:lnSpc>
              <a:defRPr/>
            </a:pPr>
            <a:r>
              <a:rPr lang="ko-KR" altLang="ko-KR" dirty="0"/>
              <a:t>개발자는 </a:t>
            </a:r>
            <a:r>
              <a:rPr lang="ko-KR" altLang="ko-KR" dirty="0" err="1"/>
              <a:t>스프링MVC</a:t>
            </a:r>
            <a:r>
              <a:rPr lang="ko-KR" altLang="ko-KR" dirty="0"/>
              <a:t> 프레임워크라는 틀 안에서 컨트롤러와 뷰</a:t>
            </a:r>
            <a:r>
              <a:rPr lang="ko-KR" altLang="en-US" dirty="0"/>
              <a:t>를</a:t>
            </a:r>
            <a:r>
              <a:rPr lang="ko-KR" altLang="ko-KR" dirty="0"/>
              <a:t> 제작하는 작업만 집중하면 </a:t>
            </a:r>
            <a:r>
              <a:rPr lang="ko-KR" altLang="en-US" dirty="0"/>
              <a:t>됨</a:t>
            </a:r>
            <a:endParaRPr lang="ko-KR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64523" y="4148672"/>
            <a:ext cx="6145843" cy="257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762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스프링 프레임워크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26D2-B723-444C-BBAD-4C24AAAC687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645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프레임워크의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dirty="0"/>
              <a:t>스프링 프레임워크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자바 기반의 애플리케이션을 개발하기 위한 </a:t>
            </a:r>
            <a:r>
              <a:rPr lang="ko-KR" altLang="en-US" dirty="0" err="1"/>
              <a:t>오프소스</a:t>
            </a:r>
            <a:r>
              <a:rPr lang="ko-KR" altLang="en-US" dirty="0"/>
              <a:t> 프레임워크로 일반적으로 줄여서 스프링이라고 함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웹 애플리케이션 제작에 뛰어난 강점이 있어 여러 산업 분야에서 널리 사용됨</a:t>
            </a:r>
            <a:endParaRPr lang="en-US" altLang="ko-KR" dirty="0"/>
          </a:p>
          <a:p>
            <a:pPr>
              <a:lnSpc>
                <a:spcPct val="150000"/>
              </a:lnSpc>
              <a:defRPr/>
            </a:pPr>
            <a:r>
              <a:rPr lang="ko-KR" altLang="en-US" dirty="0"/>
              <a:t>스프링 </a:t>
            </a:r>
            <a:r>
              <a:rPr lang="en-US" altLang="ko-KR" dirty="0"/>
              <a:t>MVC</a:t>
            </a:r>
            <a:r>
              <a:rPr lang="ko-KR" altLang="en-US" dirty="0"/>
              <a:t> 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스프링을 기반으로 하는 하위 프레임워크</a:t>
            </a:r>
            <a:r>
              <a:rPr lang="en-US" altLang="ko-KR" dirty="0"/>
              <a:t> 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웹 애플리케이션 개발에 최적화된 프레임워크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317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프레임워크의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dirty="0"/>
              <a:t>스프링 프레임워크의 모듈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스프링은 다양한 모듈로 이루어져 있음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모듈의 종류는 방대하기 때문에 필요할 때 사용할 모듈의 라이브러리를 개발 프로젝트에 가져와 사용하면 됨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7D86B8-8194-F5D6-4318-C42CCA6A0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376" y="2612193"/>
            <a:ext cx="6870023" cy="375645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621409" y="6068290"/>
            <a:ext cx="4779391" cy="3579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637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모듈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스프링에서 제공하는 대표적인 모듈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이러한 모듈을 사용하려면 프로젝트에 모듈에 대한 ‘의존 </a:t>
            </a:r>
            <a:r>
              <a:rPr lang="ko-KR" altLang="en-US" dirty="0" err="1"/>
              <a:t>설정’을</a:t>
            </a:r>
            <a:r>
              <a:rPr lang="ko-KR" altLang="en-US" dirty="0"/>
              <a:t> 해야 함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E2985F-E4D1-D2B3-0777-243848F32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651" y="2756669"/>
            <a:ext cx="7952089" cy="263546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66008" y="2681403"/>
            <a:ext cx="4779391" cy="3579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616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버전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https://spring.io/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839" y="1763057"/>
            <a:ext cx="9420225" cy="22383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873" y="3711362"/>
            <a:ext cx="9353550" cy="2828925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61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</a:t>
            </a:r>
            <a:r>
              <a:rPr lang="en-US" altLang="ko-KR" dirty="0"/>
              <a:t>vs </a:t>
            </a:r>
            <a:r>
              <a:rPr lang="ko-KR" altLang="en-US" dirty="0"/>
              <a:t>스프링 부트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why Spring Boot</a:t>
            </a:r>
          </a:p>
          <a:p>
            <a:pPr lvl="1"/>
            <a:r>
              <a:rPr lang="ko-KR" altLang="en-US" dirty="0"/>
              <a:t>스프링은 장점이 많은 개발 도구이지만 설정이 매우 복잡하다는 단점</a:t>
            </a:r>
            <a:endParaRPr lang="en-US" altLang="ko-KR" dirty="0"/>
          </a:p>
          <a:p>
            <a:pPr lvl="1"/>
            <a:r>
              <a:rPr lang="en-US" altLang="ko-KR" dirty="0"/>
              <a:t>2013</a:t>
            </a:r>
            <a:r>
              <a:rPr lang="ko-KR" altLang="en-US" dirty="0"/>
              <a:t>년 </a:t>
            </a:r>
            <a:r>
              <a:rPr lang="en-US" altLang="ko-KR" dirty="0"/>
              <a:t>4</a:t>
            </a:r>
            <a:r>
              <a:rPr lang="ko-KR" altLang="en-US" dirty="0"/>
              <a:t>월 </a:t>
            </a:r>
            <a:r>
              <a:rPr lang="en-US" altLang="ko-KR" dirty="0"/>
              <a:t>0.5.0.M6 </a:t>
            </a:r>
            <a:r>
              <a:rPr lang="ko-KR" altLang="en-US" dirty="0"/>
              <a:t>버전 첫 공개</a:t>
            </a:r>
          </a:p>
        </p:txBody>
      </p:sp>
      <p:pic>
        <p:nvPicPr>
          <p:cNvPr id="1026" name="Picture 2" descr="https://wikidocs.net/images/page/237049/%EC%8A%A4%ED%81%AC%EB%A6%B0%EC%83%B7_2024-04-11_2121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403" y="2461424"/>
            <a:ext cx="9787172" cy="3496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774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4D52A-B418-49E3-B874-A49419D76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웹 프로그래밍 </a:t>
            </a:r>
            <a:r>
              <a:rPr lang="en-US" altLang="ko-KR" dirty="0"/>
              <a:t>– </a:t>
            </a:r>
            <a:r>
              <a:rPr lang="ko-KR" altLang="en-US" dirty="0" err="1"/>
              <a:t>백앤드</a:t>
            </a:r>
            <a:r>
              <a:rPr lang="ko-KR" altLang="en-US" dirty="0"/>
              <a:t>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6146" name="Picture 2" descr="https://velog.velcdn.com/images/kjh950330/post/a93b55e5-5fc5-4d1d-a55a-1fb9f15f81d7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79" y="1505220"/>
            <a:ext cx="1376014" cy="115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velog.velcdn.com/images/kjh950330/post/c54bdf63-b47a-4d78-acdb-ca567a2d9921/ima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459" y="1485654"/>
            <a:ext cx="1569563" cy="156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velog.velcdn.com/images/kjh950330/post/19c0a7b4-3e9b-4d59-84ac-af2ddfa79bdb/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461" y="3461866"/>
            <a:ext cx="2172846" cy="72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804631" y="2084257"/>
            <a:ext cx="220047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b="1" dirty="0" err="1">
                <a:solidFill>
                  <a:srgbClr val="212529"/>
                </a:solidFill>
                <a:latin typeface="-apple-system"/>
              </a:rPr>
              <a:t>서블릿</a:t>
            </a:r>
            <a:r>
              <a:rPr lang="ko-KR" altLang="en-US" b="1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altLang="ko-KR" b="1" dirty="0">
                <a:solidFill>
                  <a:srgbClr val="212529"/>
                </a:solidFill>
                <a:latin typeface="-apple-system"/>
              </a:rPr>
              <a:t>+ JSP, MVC</a:t>
            </a:r>
            <a:endParaRPr lang="en-US" altLang="ko-KR" b="1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  <p:pic>
        <p:nvPicPr>
          <p:cNvPr id="6152" name="Picture 8" descr="https://velog.velcdn.com/images/kjh950330/post/ab43aeca-0358-4cfa-883f-25aaf8ad41c8/imag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690" y="5036081"/>
            <a:ext cx="3448682" cy="114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392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부트</a:t>
            </a:r>
            <a:r>
              <a:rPr lang="en-US" altLang="ko-KR" dirty="0"/>
              <a:t>(Spring Boot)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스프링 부트</a:t>
            </a:r>
            <a:r>
              <a:rPr lang="en-US" altLang="ko-KR" b="1" dirty="0"/>
              <a:t>(Spring Boot)</a:t>
            </a:r>
            <a:r>
              <a:rPr lang="ko-KR" altLang="en-US" dirty="0"/>
              <a:t> 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웹 프로그램</a:t>
            </a:r>
            <a:r>
              <a:rPr lang="en-US" altLang="ko-KR" dirty="0"/>
              <a:t>(</a:t>
            </a:r>
            <a:r>
              <a:rPr lang="ko-KR" altLang="en-US" dirty="0"/>
              <a:t>웹 애플리케이션</a:t>
            </a:r>
            <a:r>
              <a:rPr lang="en-US" altLang="ko-KR" dirty="0"/>
              <a:t>)</a:t>
            </a:r>
            <a:r>
              <a:rPr lang="ko-KR" altLang="en-US" dirty="0"/>
              <a:t>을 쉽고 빠르게 만들 수 있도록 도와주는 자바의 웹 프레임워크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스프링</a:t>
            </a:r>
            <a:r>
              <a:rPr lang="en-US" altLang="ko-KR" dirty="0"/>
              <a:t>(Spring) </a:t>
            </a:r>
            <a:r>
              <a:rPr lang="ko-KR" altLang="en-US" dirty="0"/>
              <a:t>프레임워크에 </a:t>
            </a:r>
            <a:r>
              <a:rPr lang="ko-KR" altLang="en-US" dirty="0" err="1"/>
              <a:t>톰캣</a:t>
            </a:r>
            <a:r>
              <a:rPr lang="en-US" altLang="ko-KR" dirty="0"/>
              <a:t>(Tomcat)</a:t>
            </a:r>
            <a:r>
              <a:rPr lang="ko-KR" altLang="en-US" dirty="0"/>
              <a:t>이라는 서버를 내장하고 여러 편의 기능들을 추가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스프링 부트를 배워야 하는 이유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스프링 부트는 튼튼한 웹 프레임워크이다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SQL </a:t>
            </a:r>
            <a:r>
              <a:rPr lang="ko-KR" altLang="en-US" dirty="0" err="1"/>
              <a:t>인젝션</a:t>
            </a:r>
            <a:r>
              <a:rPr lang="en-US" altLang="ko-KR" dirty="0"/>
              <a:t>, XSS(cross-site scripting), CSRF(Cross-Site Request Forgery), </a:t>
            </a:r>
            <a:r>
              <a:rPr lang="ko-KR" altLang="en-US" dirty="0" err="1"/>
              <a:t>클릭재킹</a:t>
            </a:r>
            <a:r>
              <a:rPr lang="en-US" altLang="ko-KR" dirty="0"/>
              <a:t>(clickjacking)</a:t>
            </a:r>
            <a:r>
              <a:rPr lang="ko-KR" altLang="en-US" dirty="0"/>
              <a:t>과 같은 보안 공격을 막아 준다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스프링 부트에는 여러 기능이 준비되어 있다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웹 프로그램을 개발하는 데 필요한 도구와 기능이 대부분 준비되어 있다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스프링 부트는 </a:t>
            </a:r>
            <a:r>
              <a:rPr lang="en-US" altLang="ko-KR" dirty="0"/>
              <a:t>WAS</a:t>
            </a:r>
            <a:r>
              <a:rPr lang="ko-KR" altLang="en-US" dirty="0"/>
              <a:t>가 </a:t>
            </a:r>
            <a:r>
              <a:rPr lang="ko-KR" altLang="en-US" dirty="0" err="1"/>
              <a:t>필요없다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스프링 부트는 설정이 쉽다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스프링 부트는 재미있다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417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b="1" dirty="0" err="1"/>
              <a:t>IoC</a:t>
            </a:r>
            <a:r>
              <a:rPr lang="en-US" altLang="ko-KR" b="1" dirty="0"/>
              <a:t>(</a:t>
            </a:r>
            <a:r>
              <a:rPr lang="en-US" altLang="ko-KR" dirty="0"/>
              <a:t> Inversion of Control) : </a:t>
            </a:r>
            <a:r>
              <a:rPr lang="ko-KR" altLang="en-US" dirty="0"/>
              <a:t>제어의 역전</a:t>
            </a:r>
          </a:p>
          <a:p>
            <a:pPr lvl="1"/>
            <a:r>
              <a:rPr lang="ko-KR" altLang="en-US" dirty="0"/>
              <a:t>기존 자바 코드를 작성해 객체를 생성할 때는 객체가 필요한 곳에서 직접 함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객체를 직접 생성하거나 제어하는 것이 아니라 외부에서 관리하는 객체를 가져와 사용하는 것</a:t>
            </a:r>
            <a:endParaRPr lang="en-US" altLang="ko-KR" dirty="0"/>
          </a:p>
          <a:p>
            <a:pPr lvl="1"/>
            <a:r>
              <a:rPr lang="ko-KR" altLang="en-US" dirty="0"/>
              <a:t>클래스 </a:t>
            </a:r>
            <a:r>
              <a:rPr lang="en-US" altLang="ko-KR" dirty="0"/>
              <a:t>B </a:t>
            </a:r>
            <a:r>
              <a:rPr lang="ko-KR" altLang="en-US" dirty="0"/>
              <a:t>객체를 직접 생성하는 것이 아니므로</a:t>
            </a:r>
            <a:r>
              <a:rPr lang="en-US" altLang="ko-KR" dirty="0"/>
              <a:t>, </a:t>
            </a:r>
            <a:r>
              <a:rPr lang="ko-KR" altLang="en-US" dirty="0"/>
              <a:t>어딘가에서 받아와 사용하고 있다고 추측</a:t>
            </a:r>
            <a:endParaRPr lang="en-US" altLang="ko-KR" dirty="0"/>
          </a:p>
          <a:p>
            <a:pPr lvl="1"/>
            <a:r>
              <a:rPr lang="ko-KR" altLang="en-US" dirty="0"/>
              <a:t>실제로 스프링은 스프링 컨테이너</a:t>
            </a:r>
            <a:r>
              <a:rPr lang="en-US" altLang="ko-KR" dirty="0"/>
              <a:t>(</a:t>
            </a:r>
            <a:r>
              <a:rPr lang="en-US" altLang="ko-KR" dirty="0" err="1"/>
              <a:t>ApplicationContext</a:t>
            </a:r>
            <a:r>
              <a:rPr lang="en-US" altLang="ko-KR" dirty="0"/>
              <a:t>)</a:t>
            </a:r>
            <a:r>
              <a:rPr lang="ko-KR" altLang="en-US" dirty="0"/>
              <a:t>가 객체를 관리</a:t>
            </a:r>
            <a:r>
              <a:rPr lang="en-US" altLang="ko-KR" dirty="0"/>
              <a:t>, </a:t>
            </a:r>
            <a:r>
              <a:rPr lang="ko-KR" altLang="en-US" dirty="0"/>
              <a:t>제공하는 역할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b="1" i="1" dirty="0">
                <a:solidFill>
                  <a:srgbClr val="00B050"/>
                </a:solidFill>
              </a:rPr>
              <a:t>객체들의 생명주기가 개발자가 아닌 프레임워크의 제어를 통해 진행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58738" y="1913642"/>
            <a:ext cx="2667785" cy="10463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public class A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b = new B();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}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58737" y="4293095"/>
            <a:ext cx="2667785" cy="90921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public class A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private B </a:t>
            </a:r>
            <a:r>
              <a:rPr lang="en-US" altLang="ko-KR" sz="1400" dirty="0" err="1">
                <a:solidFill>
                  <a:schemeClr val="tx1"/>
                </a:solidFill>
              </a:rPr>
              <a:t>b</a:t>
            </a:r>
            <a:r>
              <a:rPr lang="en-US" altLang="ko-KR" sz="1400" dirty="0">
                <a:solidFill>
                  <a:schemeClr val="tx1"/>
                </a:solidFill>
              </a:rPr>
              <a:t>;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}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887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DI(Dependency Injection) : </a:t>
            </a:r>
            <a:r>
              <a:rPr lang="ko-KR" altLang="en-US" dirty="0"/>
              <a:t>의존성 주입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제어의 역전을 구현하기 위해 사용하는 방법이 </a:t>
            </a:r>
            <a:r>
              <a:rPr lang="en-US" altLang="ko-KR" dirty="0"/>
              <a:t>DI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어떤 클래스가 다른 클래스에 의존한다는 뜻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@</a:t>
            </a:r>
            <a:r>
              <a:rPr lang="en-US" altLang="ko-KR" dirty="0" err="1"/>
              <a:t>Autowired</a:t>
            </a:r>
            <a:r>
              <a:rPr lang="ko-KR" altLang="en-US" dirty="0"/>
              <a:t>라는 </a:t>
            </a:r>
            <a:r>
              <a:rPr lang="ko-KR" altLang="en-US" dirty="0" err="1"/>
              <a:t>애너테이션은</a:t>
            </a:r>
            <a:r>
              <a:rPr lang="ko-KR" altLang="en-US" dirty="0"/>
              <a:t> 스프링 컨테이너에 있는 빈이라는 것을 주입하는 역할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어딘가에서 </a:t>
            </a:r>
            <a:r>
              <a:rPr lang="en-US" altLang="ko-KR" dirty="0"/>
              <a:t>B </a:t>
            </a:r>
            <a:r>
              <a:rPr lang="en-US" altLang="ko-KR" dirty="0" err="1"/>
              <a:t>b</a:t>
            </a:r>
            <a:r>
              <a:rPr lang="en-US" altLang="ko-KR" dirty="0"/>
              <a:t>;</a:t>
            </a:r>
            <a:r>
              <a:rPr lang="ko-KR" altLang="en-US" dirty="0"/>
              <a:t>라고 선언했을 뿐 직접 객체를 생성하지는 않고 있습니다</a:t>
            </a:r>
            <a:r>
              <a:rPr lang="en-US" altLang="ko-KR" dirty="0"/>
              <a:t>. </a:t>
            </a:r>
            <a:r>
              <a:rPr lang="ko-KR" altLang="en-US" dirty="0"/>
              <a:t>다시 말해 객체를 </a:t>
            </a:r>
            <a:r>
              <a:rPr lang="ko-KR" altLang="en-US" dirty="0" err="1"/>
              <a:t>주입받고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스프링 컨테이너라는 곳에서 객체를 주입했기 때문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스프링 컨테이너가 </a:t>
            </a:r>
            <a:r>
              <a:rPr lang="en-US" altLang="ko-KR" dirty="0"/>
              <a:t>B </a:t>
            </a:r>
            <a:r>
              <a:rPr lang="ko-KR" altLang="en-US" dirty="0"/>
              <a:t>객체를 만들어서 클래스 </a:t>
            </a:r>
            <a:r>
              <a:rPr lang="en-US" altLang="ko-KR" dirty="0"/>
              <a:t>A</a:t>
            </a:r>
            <a:r>
              <a:rPr lang="ko-KR" altLang="en-US" dirty="0"/>
              <a:t>에 줌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956195" y="2268624"/>
            <a:ext cx="2667785" cy="10463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public class A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// A</a:t>
            </a:r>
            <a:r>
              <a:rPr lang="ko-KR" altLang="en-US" sz="1400" dirty="0">
                <a:solidFill>
                  <a:schemeClr val="tx1"/>
                </a:solidFill>
              </a:rPr>
              <a:t>에서 </a:t>
            </a:r>
            <a:r>
              <a:rPr lang="en-US" altLang="ko-KR" sz="1400" dirty="0">
                <a:solidFill>
                  <a:schemeClr val="tx1"/>
                </a:solidFill>
              </a:rPr>
              <a:t>B</a:t>
            </a:r>
            <a:r>
              <a:rPr lang="ko-KR" altLang="en-US" sz="1400" dirty="0">
                <a:solidFill>
                  <a:schemeClr val="tx1"/>
                </a:solidFill>
              </a:rPr>
              <a:t>를 </a:t>
            </a:r>
            <a:r>
              <a:rPr lang="ko-KR" altLang="en-US" sz="1400" dirty="0" err="1">
                <a:solidFill>
                  <a:schemeClr val="tx1"/>
                </a:solidFill>
              </a:rPr>
              <a:t>주입받음</a:t>
            </a:r>
            <a:endParaRPr lang="ko-KR" altLang="en-US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>
                <a:solidFill>
                  <a:schemeClr val="tx1"/>
                </a:solidFill>
              </a:rPr>
              <a:t>@</a:t>
            </a:r>
            <a:r>
              <a:rPr lang="en-US" altLang="ko-KR" sz="1400" dirty="0" err="1">
                <a:solidFill>
                  <a:schemeClr val="tx1"/>
                </a:solidFill>
              </a:rPr>
              <a:t>Autowired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B </a:t>
            </a:r>
            <a:r>
              <a:rPr lang="en-US" altLang="ko-KR" sz="1400" dirty="0" err="1">
                <a:solidFill>
                  <a:schemeClr val="tx1"/>
                </a:solidFill>
              </a:rPr>
              <a:t>b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}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2050" name="Picture 2" descr="https://wikidocs.net/images/page/237050/%EC%8A%A4%ED%81%AC%EB%A6%B0%EC%83%B7_2024-04-11_21325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055" y="4931843"/>
            <a:ext cx="501015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872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빈과 스프링 컨테이너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스프링 </a:t>
            </a:r>
            <a:r>
              <a:rPr lang="ko-KR" altLang="en-US" dirty="0" err="1"/>
              <a:t>컨테이너란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스프링은 스프링 컨테이너를 제공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스프링 컨테이너는 빈을 생성하고 관리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b="1" dirty="0">
                <a:solidFill>
                  <a:srgbClr val="00B050"/>
                </a:solidFill>
              </a:rPr>
              <a:t>빈이 생성되고 소멸되기까지의 생명주기를 이 스프링 컨테이너가 관리</a:t>
            </a:r>
            <a:endParaRPr lang="en-US" altLang="ko-KR" b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/>
              <a:t>빈</a:t>
            </a:r>
            <a:r>
              <a:rPr lang="en-US" altLang="ko-KR" dirty="0"/>
              <a:t>(Bean)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빈은 스프링 컨테이너가 생성하고 관리하는 객체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빈을 스프링 컨테이너에 등록하기 위해 </a:t>
            </a:r>
            <a:r>
              <a:rPr lang="en-US" altLang="ko-KR" dirty="0"/>
              <a:t>XML </a:t>
            </a:r>
            <a:r>
              <a:rPr lang="ko-KR" altLang="en-US" dirty="0"/>
              <a:t>파일 설정</a:t>
            </a:r>
            <a:r>
              <a:rPr lang="en-US" altLang="ko-KR" dirty="0"/>
              <a:t>, </a:t>
            </a:r>
            <a:r>
              <a:rPr lang="ko-KR" altLang="en-US" dirty="0" err="1"/>
              <a:t>애너테이션</a:t>
            </a:r>
            <a:r>
              <a:rPr lang="ko-KR" altLang="en-US" dirty="0"/>
              <a:t> 추가 등의 방법을 제공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522561" y="4295388"/>
            <a:ext cx="4284350" cy="10463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@Component // </a:t>
            </a:r>
            <a:r>
              <a:rPr lang="ko-KR" altLang="en-US" sz="1400" dirty="0">
                <a:solidFill>
                  <a:schemeClr val="tx1"/>
                </a:solidFill>
              </a:rPr>
              <a:t>클래스 </a:t>
            </a:r>
            <a:r>
              <a:rPr lang="en-US" altLang="ko-KR" sz="1400" dirty="0" err="1">
                <a:solidFill>
                  <a:schemeClr val="tx1"/>
                </a:solidFill>
              </a:rPr>
              <a:t>MyBean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빈으로 등록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public class </a:t>
            </a:r>
            <a:r>
              <a:rPr lang="en-US" altLang="ko-KR" sz="1400" dirty="0" err="1">
                <a:solidFill>
                  <a:schemeClr val="tx1"/>
                </a:solidFill>
              </a:rPr>
              <a:t>MyBean</a:t>
            </a:r>
            <a:r>
              <a:rPr lang="en-US" altLang="ko-KR" sz="1400" dirty="0">
                <a:solidFill>
                  <a:schemeClr val="tx1"/>
                </a:solidFill>
              </a:rPr>
              <a:t>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}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287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AOP(Aspect Oriented Programming)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8" y="1014195"/>
            <a:ext cx="7373634" cy="50540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관점 지향 프로그래밍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프로그래밍에 대한 관심을 핵심 관점</a:t>
            </a:r>
            <a:r>
              <a:rPr lang="en-US" altLang="ko-KR" dirty="0"/>
              <a:t>, </a:t>
            </a:r>
            <a:r>
              <a:rPr lang="ko-KR" altLang="en-US" dirty="0"/>
              <a:t>부가 관점으로 나누어서 관심 기준으로 </a:t>
            </a:r>
            <a:r>
              <a:rPr lang="ko-KR" altLang="en-US" dirty="0" err="1"/>
              <a:t>모듈화하는</a:t>
            </a:r>
            <a:r>
              <a:rPr lang="ko-KR" altLang="en-US" dirty="0"/>
              <a:t> 것을 의미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예를 들어 계좌 이체</a:t>
            </a:r>
            <a:r>
              <a:rPr lang="en-US" altLang="ko-KR" dirty="0"/>
              <a:t>, </a:t>
            </a:r>
            <a:r>
              <a:rPr lang="ko-KR" altLang="en-US" dirty="0"/>
              <a:t>고객 관리하는 프로그램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로깅 </a:t>
            </a:r>
            <a:r>
              <a:rPr lang="ko-KR" altLang="en-US" dirty="0" err="1"/>
              <a:t>로직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지금까지 벌어진 일을 기록하기 위한 </a:t>
            </a:r>
            <a:r>
              <a:rPr lang="ko-KR" altLang="en-US" dirty="0" err="1"/>
              <a:t>로직과</a:t>
            </a:r>
            <a:r>
              <a:rPr lang="ko-KR" altLang="en-US" dirty="0"/>
              <a:t> 여러 데이터를 관리하기 위한 데이터베이스 연결 </a:t>
            </a:r>
            <a:r>
              <a:rPr lang="ko-KR" altLang="en-US" dirty="0" err="1"/>
              <a:t>로직이</a:t>
            </a:r>
            <a:r>
              <a:rPr lang="ko-KR" altLang="en-US" dirty="0"/>
              <a:t> 포함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핵심 관점은 </a:t>
            </a:r>
            <a:r>
              <a:rPr lang="ko-KR" altLang="en-US" b="1" dirty="0"/>
              <a:t>계좌 이체</a:t>
            </a:r>
            <a:r>
              <a:rPr lang="en-US" altLang="ko-KR" dirty="0"/>
              <a:t>, </a:t>
            </a:r>
            <a:r>
              <a:rPr lang="ko-KR" altLang="en-US" b="1" dirty="0"/>
              <a:t>고객 관리 </a:t>
            </a:r>
            <a:r>
              <a:rPr lang="ko-KR" altLang="en-US" b="1" dirty="0" err="1"/>
              <a:t>로직</a:t>
            </a:r>
            <a:r>
              <a:rPr lang="ko-KR" altLang="en-US" dirty="0" err="1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부가 관점은 로깅</a:t>
            </a:r>
            <a:r>
              <a:rPr lang="en-US" altLang="ko-KR" dirty="0"/>
              <a:t>, </a:t>
            </a:r>
            <a:r>
              <a:rPr lang="ko-KR" altLang="en-US" dirty="0"/>
              <a:t>데이터베이스 연결 </a:t>
            </a:r>
            <a:r>
              <a:rPr lang="ko-KR" altLang="en-US" dirty="0" err="1"/>
              <a:t>로직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부가 관점 코드를 핵심 관점 코드에서 분리할 수 있게 해줌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그 결과 프로그래머는 핵심 관점 코드에만 집중할 수 있게 될 뿐만 아니라 프로그램의 변경과 확장에도 유연하게 대응할 수 있음</a:t>
            </a:r>
          </a:p>
        </p:txBody>
      </p:sp>
      <p:pic>
        <p:nvPicPr>
          <p:cNvPr id="3074" name="Picture 2" descr="https://wikidocs.net/images/page/237050/%EC%8A%A4%ED%81%AC%EB%A6%B0%EC%83%B7_2024-04-11_21352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991" y="2345791"/>
            <a:ext cx="3771900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240991" y="3930978"/>
            <a:ext cx="2834497" cy="9966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0156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PSA(Portable Service Abstraction)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이식 가능한 서비스 추상화</a:t>
            </a:r>
            <a:endParaRPr lang="en-US" altLang="ko-KR" dirty="0"/>
          </a:p>
          <a:p>
            <a:pPr lvl="1"/>
            <a:r>
              <a:rPr lang="ko-KR" altLang="en-US" dirty="0"/>
              <a:t>스프링에서 제공하는 다양한 기술들을 </a:t>
            </a:r>
            <a:r>
              <a:rPr lang="ko-KR" altLang="en-US" dirty="0" err="1"/>
              <a:t>추상화해</a:t>
            </a:r>
            <a:r>
              <a:rPr lang="ko-KR" altLang="en-US" dirty="0"/>
              <a:t> 개발자가 쉽게 사용하는 인터페이스</a:t>
            </a:r>
            <a:endParaRPr lang="en-US" altLang="ko-KR" dirty="0"/>
          </a:p>
          <a:p>
            <a:pPr lvl="1"/>
            <a:r>
              <a:rPr lang="ko-KR" altLang="en-US" dirty="0"/>
              <a:t>클라이언트의 매핑과 클래스</a:t>
            </a:r>
            <a:r>
              <a:rPr lang="en-US" altLang="ko-KR" dirty="0"/>
              <a:t>, </a:t>
            </a:r>
            <a:r>
              <a:rPr lang="ko-KR" altLang="en-US" dirty="0"/>
              <a:t>메서드의 매핑을 위한 </a:t>
            </a:r>
            <a:r>
              <a:rPr lang="ko-KR" altLang="en-US" dirty="0" err="1"/>
              <a:t>애너테이션</a:t>
            </a:r>
            <a:endParaRPr lang="en-US" altLang="ko-KR" dirty="0"/>
          </a:p>
          <a:p>
            <a:pPr lvl="1"/>
            <a:r>
              <a:rPr lang="ko-KR" altLang="en-US" dirty="0"/>
              <a:t>스프링에서 데이터베이스에 접근하기 위한 기술</a:t>
            </a:r>
            <a:endParaRPr lang="en-US" altLang="ko-KR" dirty="0"/>
          </a:p>
          <a:p>
            <a:pPr lvl="2"/>
            <a:r>
              <a:rPr lang="en-US" altLang="ko-KR" dirty="0"/>
              <a:t>JPA, </a:t>
            </a:r>
            <a:r>
              <a:rPr lang="en-US" altLang="ko-KR" dirty="0" err="1"/>
              <a:t>MyBatis</a:t>
            </a:r>
            <a:r>
              <a:rPr lang="en-US" altLang="ko-KR" dirty="0"/>
              <a:t>, JDBC </a:t>
            </a:r>
            <a:r>
              <a:rPr lang="ko-KR" altLang="en-US" dirty="0"/>
              <a:t>등</a:t>
            </a:r>
            <a:endParaRPr lang="en-US" altLang="ko-KR" dirty="0"/>
          </a:p>
          <a:p>
            <a:pPr lvl="2"/>
            <a:r>
              <a:rPr lang="ko-KR" altLang="en-US" dirty="0"/>
              <a:t>어떤 기술을 사용하든 일관된 방식으로 데이터베이스에 접근하도록 인터페이스를 지원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88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  <a:endParaRPr lang="en-US" altLang="ko-KR" dirty="0"/>
          </a:p>
          <a:p>
            <a:pPr lvl="1"/>
            <a:r>
              <a:rPr lang="en-US" altLang="ko-KR" dirty="0" err="1"/>
              <a:t>IoC</a:t>
            </a:r>
            <a:r>
              <a:rPr lang="en-US" altLang="ko-KR" dirty="0"/>
              <a:t> : </a:t>
            </a:r>
            <a:r>
              <a:rPr lang="ko-KR" altLang="en-US" dirty="0"/>
              <a:t>객체의 생성과 관리를 개발자가 하는 것이 아니라 프레임워크가 대신하는 것 </a:t>
            </a:r>
          </a:p>
          <a:p>
            <a:pPr lvl="1"/>
            <a:endParaRPr lang="ko-KR" altLang="en-US" dirty="0"/>
          </a:p>
          <a:p>
            <a:pPr lvl="1"/>
            <a:r>
              <a:rPr lang="en-US" altLang="ko-KR" dirty="0"/>
              <a:t>DI : </a:t>
            </a:r>
            <a:r>
              <a:rPr lang="ko-KR" altLang="en-US" dirty="0"/>
              <a:t>외부에서 객체를 </a:t>
            </a:r>
            <a:r>
              <a:rPr lang="ko-KR" altLang="en-US" dirty="0" err="1"/>
              <a:t>주입받아</a:t>
            </a:r>
            <a:r>
              <a:rPr lang="ko-KR" altLang="en-US" dirty="0"/>
              <a:t> 사용하는 것</a:t>
            </a:r>
          </a:p>
          <a:p>
            <a:pPr lvl="1"/>
            <a:endParaRPr lang="ko-KR" altLang="en-US" dirty="0"/>
          </a:p>
          <a:p>
            <a:pPr lvl="1"/>
            <a:r>
              <a:rPr lang="en-US" altLang="ko-KR" dirty="0"/>
              <a:t>AOP : </a:t>
            </a:r>
            <a:r>
              <a:rPr lang="ko-KR" altLang="en-US" dirty="0"/>
              <a:t>프로그래밍을 할 때 핵심 관점과 부가 관점을 나누어서 개발하는 것</a:t>
            </a:r>
          </a:p>
          <a:p>
            <a:pPr lvl="1"/>
            <a:endParaRPr lang="ko-KR" altLang="en-US" dirty="0"/>
          </a:p>
          <a:p>
            <a:pPr lvl="1"/>
            <a:r>
              <a:rPr lang="en-US" altLang="ko-KR" dirty="0"/>
              <a:t>PSA : </a:t>
            </a:r>
            <a:r>
              <a:rPr lang="ko-KR" altLang="en-US" dirty="0"/>
              <a:t>어느 기술을 사용하던 일관된 방식으로 처리하도록 하는 것</a:t>
            </a:r>
          </a:p>
        </p:txBody>
      </p:sp>
      <p:pic>
        <p:nvPicPr>
          <p:cNvPr id="5122" name="Picture 2" descr="https://wikidocs.net/images/page/237050/%EC%8A%A4%ED%81%AC%EB%A6%B0%EC%83%B7_2024-04-11_2136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993" y="3730220"/>
            <a:ext cx="4010025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8000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F664FC05-DEBB-425F-81AD-C86C9C81B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Thank You !!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9A90230-DA03-482A-9509-D2F6CA5D3F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DE0C86-0438-4F7A-97F9-E03DF703B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755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model1</a:t>
            </a:r>
            <a:r>
              <a:rPr lang="ko-KR" altLang="en-US" dirty="0"/>
              <a:t>과 </a:t>
            </a:r>
            <a:r>
              <a:rPr lang="en-US" altLang="ko-KR" dirty="0"/>
              <a:t>model2</a:t>
            </a:r>
            <a:r>
              <a:rPr lang="ko-KR" altLang="en-US" dirty="0"/>
              <a:t>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/>
              <a:t>model1</a:t>
            </a:r>
            <a:r>
              <a:rPr lang="ko-KR" altLang="en-US" dirty="0"/>
              <a:t>과 </a:t>
            </a:r>
            <a:r>
              <a:rPr lang="en-US" altLang="ko-KR" dirty="0"/>
              <a:t>model2</a:t>
            </a:r>
          </a:p>
          <a:p>
            <a:pPr lvl="1">
              <a:lnSpc>
                <a:spcPct val="200000"/>
              </a:lnSpc>
            </a:pPr>
            <a:r>
              <a:rPr lang="ko-KR" altLang="en-US" dirty="0"/>
              <a:t>웹 애플리케이션을 구현하기 위한 프로그램 설계 방법</a:t>
            </a:r>
          </a:p>
          <a:p>
            <a:pPr lvl="1">
              <a:lnSpc>
                <a:spcPct val="200000"/>
              </a:lnSpc>
            </a:pPr>
            <a:r>
              <a:rPr lang="en-US" altLang="ko-KR" dirty="0"/>
              <a:t>model1 </a:t>
            </a:r>
            <a:r>
              <a:rPr lang="ko-KR" altLang="en-US" dirty="0"/>
              <a:t>설계 방법보다 효율적이고 세련된 방법이 </a:t>
            </a:r>
            <a:r>
              <a:rPr lang="en-US" altLang="ko-KR" dirty="0"/>
              <a:t>model2 </a:t>
            </a:r>
            <a:r>
              <a:rPr lang="ko-KR" altLang="en-US" dirty="0"/>
              <a:t>설계 방법임</a:t>
            </a:r>
          </a:p>
          <a:p>
            <a:pPr lvl="2">
              <a:lnSpc>
                <a:spcPct val="200000"/>
              </a:lnSpc>
            </a:pPr>
            <a:r>
              <a:rPr lang="ko-KR" altLang="en-US" dirty="0"/>
              <a:t>효율적인 방법이란</a:t>
            </a:r>
            <a:r>
              <a:rPr lang="en-US" altLang="ko-KR" dirty="0"/>
              <a:t>? </a:t>
            </a:r>
            <a:br>
              <a:rPr lang="en-US" altLang="ko-KR" dirty="0"/>
            </a:br>
            <a:r>
              <a:rPr lang="ko-KR" altLang="en-US" dirty="0"/>
              <a:t>개발 시점보다는 유지 보수 측면에서 업무의 효율성을 높일 수 있다는 의미함</a:t>
            </a:r>
          </a:p>
          <a:p>
            <a:pPr lvl="2">
              <a:lnSpc>
                <a:spcPct val="200000"/>
              </a:lnSpc>
            </a:pPr>
            <a:r>
              <a:rPr lang="ko-KR" altLang="en-US" dirty="0"/>
              <a:t>세련된 방법이란</a:t>
            </a:r>
            <a:r>
              <a:rPr lang="en-US" altLang="ko-KR" dirty="0"/>
              <a:t>? </a:t>
            </a:r>
            <a:br>
              <a:rPr lang="en-US" altLang="ko-KR" dirty="0"/>
            </a:br>
            <a:r>
              <a:rPr lang="ko-KR" altLang="en-US" dirty="0"/>
              <a:t>개발 시점에서 각각의 기능을 분리</a:t>
            </a:r>
            <a:r>
              <a:rPr lang="en-US" altLang="ko-KR" dirty="0"/>
              <a:t>(</a:t>
            </a:r>
            <a:r>
              <a:rPr lang="ko-KR" altLang="en-US" dirty="0"/>
              <a:t>모듈화</a:t>
            </a:r>
            <a:r>
              <a:rPr lang="en-US" altLang="ko-KR" dirty="0"/>
              <a:t>)</a:t>
            </a:r>
            <a:r>
              <a:rPr lang="ko-KR" altLang="en-US" dirty="0"/>
              <a:t>하는 방법을 의미함</a:t>
            </a:r>
          </a:p>
          <a:p>
            <a:pPr>
              <a:lnSpc>
                <a:spcPct val="20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870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model1 </a:t>
            </a:r>
            <a:r>
              <a:rPr lang="ko-KR" altLang="en-US" dirty="0" err="1"/>
              <a:t>아키텍쳐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model1</a:t>
            </a:r>
            <a:r>
              <a:rPr lang="ko-KR" altLang="en-US" dirty="0"/>
              <a:t> 설계 방법</a:t>
            </a:r>
          </a:p>
          <a:p>
            <a:pPr lvl="1">
              <a:defRPr/>
            </a:pPr>
            <a:r>
              <a:rPr lang="ko-KR" altLang="en-US" dirty="0" err="1"/>
              <a:t>JSP와</a:t>
            </a:r>
            <a:r>
              <a:rPr lang="ko-KR" altLang="en-US" dirty="0"/>
              <a:t> </a:t>
            </a:r>
            <a:r>
              <a:rPr lang="ko-KR" altLang="en-US" dirty="0" err="1"/>
              <a:t>자바빈즈</a:t>
            </a:r>
            <a:r>
              <a:rPr lang="en-US" altLang="ko-KR" dirty="0"/>
              <a:t>(</a:t>
            </a:r>
            <a:r>
              <a:rPr lang="ko-KR" altLang="en-US" dirty="0" err="1"/>
              <a:t>JavaBeans</a:t>
            </a:r>
            <a:r>
              <a:rPr lang="en-US" altLang="ko-KR" dirty="0"/>
              <a:t>)</a:t>
            </a:r>
            <a:r>
              <a:rPr lang="ko-KR" altLang="en-US" dirty="0"/>
              <a:t>를 이용해서 웹 애플리케이션을 개발하는 방법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2">
              <a:defRPr/>
            </a:pPr>
            <a:endParaRPr lang="ko-KR" altLang="en-US" dirty="0"/>
          </a:p>
          <a:p>
            <a:pPr lvl="1">
              <a:defRPr/>
            </a:pPr>
            <a:r>
              <a:rPr lang="ko-KR" altLang="en-US" dirty="0"/>
              <a:t>장점</a:t>
            </a:r>
          </a:p>
          <a:p>
            <a:pPr lvl="2">
              <a:defRPr/>
            </a:pPr>
            <a:r>
              <a:rPr lang="ko-KR" altLang="en-US" dirty="0"/>
              <a:t>model1은 다양한 파일을 만들지 않고도 HTML 기반의 </a:t>
            </a:r>
            <a:r>
              <a:rPr lang="ko-KR" altLang="en-US" dirty="0" err="1"/>
              <a:t>JSP와</a:t>
            </a:r>
            <a:r>
              <a:rPr lang="ko-KR" altLang="en-US" dirty="0"/>
              <a:t> </a:t>
            </a:r>
            <a:r>
              <a:rPr lang="ko-KR" altLang="en-US" dirty="0" err="1"/>
              <a:t>자바빈즈만을</a:t>
            </a:r>
            <a:r>
              <a:rPr lang="ko-KR" altLang="en-US" dirty="0"/>
              <a:t> 만들어 개발하기 때문에 개발 속도가 비교적 빠른 편임 </a:t>
            </a:r>
          </a:p>
          <a:p>
            <a:pPr lvl="2">
              <a:defRPr/>
            </a:pPr>
            <a:r>
              <a:rPr lang="ko-KR" altLang="en-US" dirty="0"/>
              <a:t>개발 초기에는 개발자의 스트레스를 줄일 수 있음</a:t>
            </a:r>
          </a:p>
          <a:p>
            <a:pPr lvl="1">
              <a:defRPr/>
            </a:pPr>
            <a:r>
              <a:rPr lang="ko-KR" altLang="en-US" dirty="0"/>
              <a:t>단점</a:t>
            </a:r>
          </a:p>
          <a:p>
            <a:pPr lvl="2">
              <a:defRPr/>
            </a:pPr>
            <a:r>
              <a:rPr lang="ko-KR" altLang="en-US" dirty="0"/>
              <a:t>model1은 컨트롤러와 뷰 코드가 </a:t>
            </a:r>
            <a:r>
              <a:rPr lang="ko-KR" altLang="en-US" dirty="0" err="1"/>
              <a:t>JSP에</a:t>
            </a:r>
            <a:r>
              <a:rPr lang="ko-KR" altLang="en-US" dirty="0"/>
              <a:t> 섞여 있어 유지 보수가 어려움</a:t>
            </a:r>
          </a:p>
          <a:p>
            <a:pPr lvl="2">
              <a:defRPr/>
            </a:pPr>
            <a:r>
              <a:rPr lang="ko-KR" altLang="en-US" dirty="0"/>
              <a:t>특히 대형 프로젝트 개발 및 유지 보수에 어려움이 발생할 수 있음 </a:t>
            </a:r>
          </a:p>
          <a:p>
            <a:pPr lvl="2">
              <a:defRPr/>
            </a:pPr>
            <a:r>
              <a:rPr lang="ko-KR" altLang="en-US" dirty="0"/>
              <a:t>model1은 과거에 많이 사용한 방법으로 주로 소규모 프로젝트 또는 초급 웹 개발자들이 선호하는 방식이라 최근에는 거의 사용하지 않음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42275" y="1694279"/>
            <a:ext cx="6080103" cy="184696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686638" y="3214540"/>
            <a:ext cx="3685881" cy="3267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810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model2</a:t>
            </a:r>
            <a:r>
              <a:rPr lang="ko-KR" altLang="en-US" dirty="0"/>
              <a:t> </a:t>
            </a:r>
            <a:r>
              <a:rPr lang="ko-KR" altLang="en-US" dirty="0" err="1"/>
              <a:t>아키텍쳐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ko-KR" dirty="0"/>
              <a:t>model2</a:t>
            </a:r>
            <a:r>
              <a:rPr lang="ko-KR" altLang="en-US" dirty="0"/>
              <a:t> 설계 방법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model2는 mode1의 업그레이드된 버전으로</a:t>
            </a:r>
            <a:r>
              <a:rPr lang="en-US" altLang="ko-KR" dirty="0"/>
              <a:t>, </a:t>
            </a:r>
            <a:r>
              <a:rPr lang="ko-KR" altLang="en-US" dirty="0"/>
              <a:t>각각의 기능을 </a:t>
            </a:r>
            <a:r>
              <a:rPr lang="ko-KR" altLang="en-US" dirty="0" err="1"/>
              <a:t>모듈화하여</a:t>
            </a:r>
            <a:r>
              <a:rPr lang="ko-KR" altLang="en-US" dirty="0"/>
              <a:t> 기능에 따른 코드를 명확하게 분리하는 방법임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웹 애플리케이션을 구현하는 데 가장 많이 사용되는 방법으로, 클라이언트의 요청을 처리하는 컨트롤러와 클라이언트에 응답하기 위한 뷰를 분리해서 유지 보수가 쉬움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결과적으로 요청을 받는 것과 전체적인 프로그램의 제어는 컨트롤러가 하고, 비즈니스 </a:t>
            </a:r>
            <a:r>
              <a:rPr lang="ko-KR" altLang="en-US" dirty="0" err="1"/>
              <a:t>로직은</a:t>
            </a:r>
            <a:r>
              <a:rPr lang="ko-KR" altLang="en-US" dirty="0"/>
              <a:t> 빈이 처리하며, 화면에 출력하기 위한 응답은 뷰가 담당함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model2는 웹 애플리케이션을 구현하는 데 가장 많이 사용되는 방법으로 MVC 패턴 구조를 따름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660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model2</a:t>
            </a:r>
            <a:r>
              <a:rPr lang="ko-KR" altLang="en-US" dirty="0"/>
              <a:t> </a:t>
            </a:r>
            <a:r>
              <a:rPr lang="ko-KR" altLang="en-US" dirty="0" err="1"/>
              <a:t>아키텍쳐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5"/>
            <a:ext cx="4448355" cy="5054095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ko-KR" dirty="0"/>
              <a:t>model2</a:t>
            </a:r>
            <a:r>
              <a:rPr lang="ko-KR" altLang="en-US" dirty="0"/>
              <a:t> 설계 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5993" y="1916773"/>
            <a:ext cx="5970733" cy="282174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35290" y="4486318"/>
            <a:ext cx="4053526" cy="3579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23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model2</a:t>
            </a:r>
            <a:r>
              <a:rPr lang="ko-KR" altLang="en-US" dirty="0"/>
              <a:t> </a:t>
            </a:r>
            <a:r>
              <a:rPr lang="ko-KR" altLang="en-US" dirty="0" err="1"/>
              <a:t>아키텍쳐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ko-KR" b="1" dirty="0"/>
              <a:t>비즈니스 </a:t>
            </a:r>
            <a:r>
              <a:rPr lang="ko-KR" altLang="ko-KR" b="1" dirty="0" err="1"/>
              <a:t>로직</a:t>
            </a:r>
            <a:endParaRPr lang="en-US" altLang="ko-KR" b="1" dirty="0"/>
          </a:p>
          <a:p>
            <a:pPr lvl="1">
              <a:lnSpc>
                <a:spcPct val="150000"/>
              </a:lnSpc>
              <a:defRPr/>
            </a:pPr>
            <a:r>
              <a:rPr lang="ko-KR" altLang="ko-KR" dirty="0"/>
              <a:t>클라이언트의 특정 요청에 대해서 웹 애플리케이션이 처리해야 하는 업무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ko-KR" dirty="0"/>
              <a:t>이메일 송수신, 신용카드 결제, 회원가입 및 로그인, 캘린더의 일정 관리, 학사 관리 등 웹 애플리케이션에서 이루어지는 내부 업무가 모두 비즈니스 </a:t>
            </a:r>
            <a:r>
              <a:rPr lang="ko-KR" altLang="ko-KR" dirty="0" err="1"/>
              <a:t>로직</a:t>
            </a:r>
            <a:endParaRPr lang="en-US" altLang="ko-KR" dirty="0"/>
          </a:p>
          <a:p>
            <a:pPr>
              <a:lnSpc>
                <a:spcPct val="150000"/>
              </a:lnSpc>
              <a:defRPr/>
            </a:pPr>
            <a:r>
              <a:rPr lang="ko-KR" altLang="ko-KR" b="1" dirty="0"/>
              <a:t>프레젠테이션 </a:t>
            </a:r>
            <a:r>
              <a:rPr lang="ko-KR" altLang="ko-KR" b="1" dirty="0" err="1"/>
              <a:t>로직</a:t>
            </a:r>
            <a:endParaRPr lang="en-US" altLang="ko-KR" b="1" dirty="0"/>
          </a:p>
          <a:p>
            <a:pPr lvl="1">
              <a:lnSpc>
                <a:spcPct val="150000"/>
              </a:lnSpc>
              <a:defRPr/>
            </a:pPr>
            <a:r>
              <a:rPr lang="ko-KR" altLang="ko-KR" dirty="0"/>
              <a:t>클라이언트 화면에 비즈니스 </a:t>
            </a:r>
            <a:r>
              <a:rPr lang="ko-KR" altLang="ko-KR" dirty="0" err="1"/>
              <a:t>로직의</a:t>
            </a:r>
            <a:r>
              <a:rPr lang="ko-KR" altLang="ko-KR" dirty="0"/>
              <a:t> 결과를 보여주기 위한 화면(디자인) 구성</a:t>
            </a:r>
            <a:endParaRPr lang="en-US" altLang="ko-KR" dirty="0"/>
          </a:p>
          <a:p>
            <a:pPr>
              <a:lnSpc>
                <a:spcPct val="150000"/>
              </a:lnSpc>
              <a:defRPr/>
            </a:pPr>
            <a:r>
              <a:rPr lang="ko-KR" altLang="ko-KR" dirty="0"/>
              <a:t>model2에서 프레젠테이션 </a:t>
            </a:r>
            <a:r>
              <a:rPr lang="ko-KR" altLang="ko-KR" dirty="0" err="1"/>
              <a:t>로직은</a:t>
            </a:r>
            <a:r>
              <a:rPr lang="ko-KR" altLang="ko-KR" dirty="0"/>
              <a:t> 뷰가 담당하고, 비즈니스 </a:t>
            </a:r>
            <a:r>
              <a:rPr lang="ko-KR" altLang="ko-KR" dirty="0" err="1"/>
              <a:t>로직은</a:t>
            </a:r>
            <a:r>
              <a:rPr lang="ko-KR" altLang="ko-KR" dirty="0"/>
              <a:t> 빈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642369" y="4277294"/>
            <a:ext cx="4877527" cy="242516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733014" y="6523497"/>
            <a:ext cx="3685881" cy="3345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745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MVC</a:t>
            </a:r>
            <a:r>
              <a:rPr lang="ko-KR" altLang="en-US" dirty="0"/>
              <a:t>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ko-KR" dirty="0"/>
              <a:t>MVC</a:t>
            </a:r>
            <a:r>
              <a:rPr lang="ko-KR" altLang="en-US" dirty="0"/>
              <a:t> 디자인 패턴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모델, 뷰, 컨트롤러를 이용해서 프로그래밍하는 소프트웨어 설계 방법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모델</a:t>
            </a:r>
            <a:r>
              <a:rPr lang="en-US" altLang="ko-KR" dirty="0"/>
              <a:t>(</a:t>
            </a:r>
            <a:r>
              <a:rPr lang="ko-KR" altLang="en-US" dirty="0" err="1"/>
              <a:t>Model</a:t>
            </a:r>
            <a:r>
              <a:rPr lang="en-US" altLang="ko-KR" dirty="0"/>
              <a:t>):</a:t>
            </a:r>
            <a:r>
              <a:rPr lang="ko-KR" altLang="en-US" dirty="0"/>
              <a:t> 데이터베이스와 밀접한 관계를 갖고 비즈니스 </a:t>
            </a:r>
            <a:r>
              <a:rPr lang="ko-KR" altLang="en-US" dirty="0" err="1"/>
              <a:t>로직을</a:t>
            </a:r>
            <a:r>
              <a:rPr lang="ko-KR" altLang="en-US" dirty="0"/>
              <a:t> 담당함 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뷰</a:t>
            </a:r>
            <a:r>
              <a:rPr lang="en-US" altLang="ko-KR" dirty="0"/>
              <a:t>(</a:t>
            </a:r>
            <a:r>
              <a:rPr lang="ko-KR" altLang="en-US" dirty="0" err="1"/>
              <a:t>View</a:t>
            </a:r>
            <a:r>
              <a:rPr lang="en-US" altLang="ko-KR" dirty="0"/>
              <a:t>)</a:t>
            </a:r>
            <a:r>
              <a:rPr lang="ko-KR" altLang="en-US" dirty="0"/>
              <a:t>는 클라이언트와 밀접한 관계를 갖고 비즈니스 </a:t>
            </a:r>
            <a:r>
              <a:rPr lang="ko-KR" altLang="en-US" dirty="0" err="1"/>
              <a:t>로직의</a:t>
            </a:r>
            <a:r>
              <a:rPr lang="ko-KR" altLang="en-US" dirty="0"/>
              <a:t> 결과를 출력하기 위한 화면 구성을 담당함 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컨트롤러</a:t>
            </a:r>
            <a:r>
              <a:rPr lang="en-US" altLang="ko-KR" dirty="0"/>
              <a:t>(</a:t>
            </a:r>
            <a:r>
              <a:rPr lang="ko-KR" altLang="en-US" dirty="0" err="1"/>
              <a:t>Controller</a:t>
            </a:r>
            <a:r>
              <a:rPr lang="en-US" altLang="ko-KR" dirty="0"/>
              <a:t>):</a:t>
            </a:r>
            <a:r>
              <a:rPr lang="ko-KR" altLang="en-US" dirty="0"/>
              <a:t> 클라이언트의 요청에 대해 모델과 뷰를 컨트롤함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08712" y="3825819"/>
            <a:ext cx="7075452" cy="189010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34911" y="5466706"/>
            <a:ext cx="3685881" cy="3579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128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MVC</a:t>
            </a:r>
            <a:r>
              <a:rPr lang="ko-KR" altLang="en-US" dirty="0"/>
              <a:t>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ko-KR" dirty="0"/>
              <a:t>MVC</a:t>
            </a:r>
            <a:r>
              <a:rPr lang="ko-KR" altLang="en-US" dirty="0"/>
              <a:t> 디자인 패턴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dirty="0" err="1"/>
              <a:t>MVC는</a:t>
            </a:r>
            <a:r>
              <a:rPr lang="ko-KR" altLang="en-US" dirty="0"/>
              <a:t> 웹 프로그래밍에만 사용되는 것은 아니라 프로그램 전반에 사용됨 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dirty="0" err="1"/>
              <a:t>MVC를</a:t>
            </a:r>
            <a:r>
              <a:rPr lang="ko-KR" altLang="en-US" dirty="0"/>
              <a:t> 보완한 MVVM(모델-뷰-뷰 모델), MVP(모델-뷰-</a:t>
            </a:r>
            <a:r>
              <a:rPr lang="ko-KR" altLang="en-US" dirty="0" err="1"/>
              <a:t>프레젠터</a:t>
            </a:r>
            <a:r>
              <a:rPr lang="ko-KR" altLang="en-US" dirty="0"/>
              <a:t>) 등도 존재함 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mode1, model2는 MVC 패턴을 웹 프로그래밍에 적용한 것임 </a:t>
            </a:r>
            <a:endParaRPr lang="en-US" altLang="ko-KR" dirty="0"/>
          </a:p>
          <a:p>
            <a:pPr lvl="2">
              <a:lnSpc>
                <a:spcPct val="150000"/>
              </a:lnSpc>
              <a:defRPr/>
            </a:pPr>
            <a:r>
              <a:rPr lang="ko-KR" altLang="en-US" dirty="0"/>
              <a:t>최근에 가장 많이 사용되는 웹 프로그래밍 설계 방법은 MVC 패턴에 기반한 model2임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MVC 패턴의 장점</a:t>
            </a:r>
          </a:p>
          <a:p>
            <a:pPr lvl="2">
              <a:lnSpc>
                <a:spcPct val="150000"/>
              </a:lnSpc>
              <a:defRPr/>
            </a:pPr>
            <a:r>
              <a:rPr lang="ko-KR" altLang="en-US" dirty="0"/>
              <a:t>프레젠테이션 </a:t>
            </a:r>
            <a:r>
              <a:rPr lang="ko-KR" altLang="en-US" dirty="0" err="1"/>
              <a:t>로직과</a:t>
            </a:r>
            <a:r>
              <a:rPr lang="ko-KR" altLang="en-US" dirty="0"/>
              <a:t> 비즈니스 </a:t>
            </a:r>
            <a:r>
              <a:rPr lang="ko-KR" altLang="en-US" dirty="0" err="1"/>
              <a:t>로직을</a:t>
            </a:r>
            <a:r>
              <a:rPr lang="ko-KR" altLang="en-US" dirty="0"/>
              <a:t> 분리할 수 있고, 각각의 기능을 </a:t>
            </a:r>
            <a:r>
              <a:rPr lang="ko-KR" altLang="en-US" dirty="0" err="1"/>
              <a:t>모듈화해서</a:t>
            </a:r>
            <a:r>
              <a:rPr lang="ko-KR" altLang="en-US" dirty="0"/>
              <a:t> 개발을 체계적으로 진행할 수 있음 </a:t>
            </a:r>
            <a:endParaRPr lang="en-US" altLang="ko-KR" dirty="0"/>
          </a:p>
          <a:p>
            <a:pPr lvl="2">
              <a:lnSpc>
                <a:spcPct val="150000"/>
              </a:lnSpc>
              <a:defRPr/>
            </a:pPr>
            <a:r>
              <a:rPr lang="ko-KR" altLang="en-US" dirty="0"/>
              <a:t>유지 보수 시점에서도 MVC 패턴의 구조로 구축되어 있기 때문에 새로운 개발자는 모델, 뷰, 컨트롤러 각각의 모듈을 찾아가며 전체적인 구조를 파악하기 수월함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38715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CJ" id="{0138D6AD-1EF3-49F9-B0E7-D994D6EA1170}" vid="{0129D1E7-6EDF-4F3F-8503-6FA2AFD39B8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HCJ</Template>
  <TotalTime>2178</TotalTime>
  <Words>1359</Words>
  <Application>Microsoft Office PowerPoint</Application>
  <PresentationFormat>와이드스크린</PresentationFormat>
  <Paragraphs>216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-apple-system</vt:lpstr>
      <vt:lpstr>맑은 고딕</vt:lpstr>
      <vt:lpstr>Arial</vt:lpstr>
      <vt:lpstr>Wingdings</vt:lpstr>
      <vt:lpstr>1_Office 테마</vt:lpstr>
      <vt:lpstr>Spring Framework</vt:lpstr>
      <vt:lpstr>자바 웹 프로그래밍 – 백앤드 </vt:lpstr>
      <vt:lpstr>model1과 model2의 개념</vt:lpstr>
      <vt:lpstr>model1 아키텍쳐</vt:lpstr>
      <vt:lpstr>model2 아키텍쳐</vt:lpstr>
      <vt:lpstr>model2 아키텍쳐</vt:lpstr>
      <vt:lpstr>model2 아키텍쳐</vt:lpstr>
      <vt:lpstr>MVC의 개념</vt:lpstr>
      <vt:lpstr>MVC의 개념</vt:lpstr>
      <vt:lpstr>스프링 MVC의 개념</vt:lpstr>
      <vt:lpstr>스프링 MVC의 개념</vt:lpstr>
      <vt:lpstr>스프링 MVC의 개념</vt:lpstr>
      <vt:lpstr>스프링 MVC의 개념</vt:lpstr>
      <vt:lpstr>스프링 프레임워크</vt:lpstr>
      <vt:lpstr>스프링 프레임워크의 개념</vt:lpstr>
      <vt:lpstr>스프링 프레임워크의 개념</vt:lpstr>
      <vt:lpstr>스프링 모듈</vt:lpstr>
      <vt:lpstr>스프링 버전</vt:lpstr>
      <vt:lpstr>스프링 vs 스프링 부트</vt:lpstr>
      <vt:lpstr>스프링 부트(Spring Boot)</vt:lpstr>
      <vt:lpstr>Spring</vt:lpstr>
      <vt:lpstr>Spring</vt:lpstr>
      <vt:lpstr>빈과 스프링 컨테이너</vt:lpstr>
      <vt:lpstr>AOP(Aspect Oriented Programming)</vt:lpstr>
      <vt:lpstr>PSA(Portable Service Abstraction)</vt:lpstr>
      <vt:lpstr>스프링 개념</vt:lpstr>
      <vt:lpstr>Thank You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08. 레이아웃을 구성하는  CSS 박스 모델</dc:title>
  <dc:creator>Ko Kyunghee</dc:creator>
  <cp:lastModifiedBy>PC</cp:lastModifiedBy>
  <cp:revision>97</cp:revision>
  <cp:lastPrinted>2024-08-23T07:05:03Z</cp:lastPrinted>
  <dcterms:created xsi:type="dcterms:W3CDTF">2021-01-08T05:49:31Z</dcterms:created>
  <dcterms:modified xsi:type="dcterms:W3CDTF">2024-10-31T01:34:31Z</dcterms:modified>
</cp:coreProperties>
</file>