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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"/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Listener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C26A-70A6-400F-A37E-704137BA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65511-14D1-4117-9E15-9986D0D5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7" y="1014195"/>
            <a:ext cx="9856127" cy="5054095"/>
          </a:xfrm>
        </p:spPr>
        <p:txBody>
          <a:bodyPr/>
          <a:lstStyle/>
          <a:p>
            <a:r>
              <a:rPr lang="ko-KR" altLang="en-US" dirty="0"/>
              <a:t>필터가 대표적으로 활용되는 분야</a:t>
            </a:r>
            <a:endParaRPr lang="en-US" altLang="ko-KR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</a:t>
            </a:r>
          </a:p>
          <a:p>
            <a:pPr lvl="2"/>
            <a:r>
              <a:rPr lang="ko-KR" altLang="en-US" dirty="0"/>
              <a:t>필터를 이용하면 애플리케이션 구조와 상관없이 기존 소스를 최대한 수정하지 않고 인증 기능을 수행하도록 할 수 있음</a:t>
            </a:r>
            <a:endParaRPr lang="en-US" altLang="ko-KR" dirty="0"/>
          </a:p>
          <a:p>
            <a:pPr lvl="1"/>
            <a:r>
              <a:rPr lang="ko-KR" altLang="en-US" dirty="0"/>
              <a:t>로깅</a:t>
            </a:r>
            <a:r>
              <a:rPr lang="en-US" altLang="ko-KR" dirty="0"/>
              <a:t>/</a:t>
            </a:r>
            <a:r>
              <a:rPr lang="ko-KR" altLang="en-US" dirty="0"/>
              <a:t>감사</a:t>
            </a:r>
            <a:r>
              <a:rPr lang="en-US" altLang="ko-KR" dirty="0"/>
              <a:t>(Logging and Auditing)</a:t>
            </a:r>
          </a:p>
          <a:p>
            <a:pPr lvl="2"/>
            <a:r>
              <a:rPr lang="ko-KR" altLang="en-US" dirty="0"/>
              <a:t>특정 페이지 또는 기능에 대해 사용 현황을 모니터링하고 로그로 관리할 필요가 있을 때 인증의 경우와 마찬가지로 필터를 통해 해당 요청을 수행하기 전 로깅 처리를 할 수 있음</a:t>
            </a:r>
            <a:endParaRPr lang="en-US" altLang="ko-KR" dirty="0"/>
          </a:p>
          <a:p>
            <a:pPr lvl="1"/>
            <a:r>
              <a:rPr lang="ko-KR" altLang="en-US" dirty="0"/>
              <a:t>국제화</a:t>
            </a:r>
            <a:r>
              <a:rPr lang="en-US" altLang="ko-KR" dirty="0"/>
              <a:t>(Localization)</a:t>
            </a:r>
          </a:p>
          <a:p>
            <a:pPr lvl="2"/>
            <a:r>
              <a:rPr lang="ko-KR" altLang="en-US" dirty="0"/>
              <a:t>다국어 처리는 프레임워크 등에서 제공하는 국제화 방법을 사용할 수도 있으며 필터를 이용할 경우 특정 페이지에 들어갈 메시지 등을 해당 언어로 변환해 전달할 수도 있음</a:t>
            </a:r>
          </a:p>
          <a:p>
            <a:pPr lvl="1"/>
            <a:r>
              <a:rPr lang="ko-KR" altLang="en-US" dirty="0"/>
              <a:t>한글 인코딩 처리</a:t>
            </a:r>
            <a:r>
              <a:rPr lang="en-US" altLang="ko-KR" dirty="0"/>
              <a:t>(Encoding)</a:t>
            </a:r>
          </a:p>
          <a:p>
            <a:pPr lvl="2"/>
            <a:r>
              <a:rPr lang="ko-KR" altLang="en-US" dirty="0"/>
              <a:t>필터를 통해 한 번에 한글 인코딩 처리하는 방법을 활용할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7619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A886-20C5-41E3-A7D3-825F0C74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874A6-C772-416C-8A95-203E56E2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필터의 구조</a:t>
            </a:r>
          </a:p>
          <a:p>
            <a:pPr lvl="1"/>
            <a:r>
              <a:rPr lang="ko-KR" altLang="en-US" dirty="0" err="1"/>
              <a:t>리스너와</a:t>
            </a:r>
            <a:r>
              <a:rPr lang="ko-KR" altLang="en-US" dirty="0"/>
              <a:t> 유사한 구조로</a:t>
            </a:r>
            <a:r>
              <a:rPr lang="en-US" altLang="ko-KR" dirty="0"/>
              <a:t>, </a:t>
            </a:r>
            <a:r>
              <a:rPr lang="ko-KR" altLang="en-US" dirty="0"/>
              <a:t>필터는 </a:t>
            </a:r>
            <a:r>
              <a:rPr lang="ko-KR" altLang="en-US" dirty="0" err="1"/>
              <a:t>톰캣</a:t>
            </a:r>
            <a:r>
              <a:rPr lang="ko-KR" altLang="en-US" dirty="0"/>
              <a:t> 서버를 시작할 때 필터 구현 클래스의 </a:t>
            </a:r>
            <a:r>
              <a:rPr lang="ko-KR" altLang="en-US" dirty="0" err="1"/>
              <a:t>애너테이션을</a:t>
            </a:r>
            <a:r>
              <a:rPr lang="ko-KR" altLang="en-US" dirty="0"/>
              <a:t> 참조하여 </a:t>
            </a:r>
            <a:r>
              <a:rPr lang="en-US" altLang="ko-KR" dirty="0" err="1"/>
              <a:t>javax.servlet.Filter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구현한 클래스가 초기화됨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필터는 여러 개 존재할 수 있으며</a:t>
            </a:r>
            <a:r>
              <a:rPr lang="en-US" altLang="ko-KR" dirty="0"/>
              <a:t>, </a:t>
            </a:r>
            <a:r>
              <a:rPr lang="ko-KR" altLang="en-US" dirty="0"/>
              <a:t>각각의 필터는 </a:t>
            </a:r>
            <a:r>
              <a:rPr lang="en-US" altLang="ko-KR" dirty="0" err="1"/>
              <a:t>init</a:t>
            </a:r>
            <a:r>
              <a:rPr lang="en-US" altLang="ko-KR" dirty="0"/>
              <a:t>( ) </a:t>
            </a:r>
            <a:r>
              <a:rPr lang="ko-KR" altLang="en-US" dirty="0"/>
              <a:t>메서드를 통해 초기화 작업을 수행함</a:t>
            </a:r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( )</a:t>
            </a:r>
          </a:p>
          <a:p>
            <a:pPr lvl="2"/>
            <a:r>
              <a:rPr lang="ko-KR" altLang="en-US" dirty="0"/>
              <a:t>필터 초기화 시 한번만 실행됨</a:t>
            </a:r>
            <a:r>
              <a:rPr lang="en-US" altLang="ko-KR" dirty="0"/>
              <a:t>. </a:t>
            </a:r>
            <a:r>
              <a:rPr lang="ko-KR" altLang="en-US" dirty="0"/>
              <a:t>이후 사용자 요청에 따라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가 호출될 때 </a:t>
            </a:r>
            <a:r>
              <a:rPr lang="ko-KR" altLang="en-US" dirty="0" err="1"/>
              <a:t>애너테이션으로</a:t>
            </a:r>
            <a:r>
              <a:rPr lang="ko-KR" altLang="en-US" dirty="0"/>
              <a:t> 설정된 필터 매핑 정보를 참조해 특정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 대해 서로 다른 필터를 적용할 수 있음</a:t>
            </a:r>
            <a:endParaRPr lang="en-US" altLang="ko-KR" dirty="0"/>
          </a:p>
          <a:p>
            <a:pPr lvl="1"/>
            <a:r>
              <a:rPr lang="en-US" altLang="ko-KR" dirty="0" err="1"/>
              <a:t>doFilter</a:t>
            </a:r>
            <a:r>
              <a:rPr lang="en-US" altLang="ko-KR" dirty="0"/>
              <a:t>( 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해당 필터가 적용되었을 때 수행할 작업을 구현하는 메인 메서드가 됨</a:t>
            </a:r>
            <a:endParaRPr lang="en-US" altLang="ko-KR" dirty="0"/>
          </a:p>
          <a:p>
            <a:pPr lvl="1"/>
            <a:r>
              <a:rPr lang="en-US" altLang="ko-KR" dirty="0"/>
              <a:t>destroy( )</a:t>
            </a:r>
          </a:p>
          <a:p>
            <a:pPr lvl="2"/>
            <a:r>
              <a:rPr lang="ko-KR" altLang="en-US" dirty="0"/>
              <a:t>필터가 종료될 때 수행할 내용을 구현함</a:t>
            </a:r>
          </a:p>
        </p:txBody>
      </p:sp>
    </p:spTree>
    <p:extLst>
      <p:ext uri="{BB962C8B-B14F-4D97-AF65-F5344CB8AC3E}">
        <p14:creationId xmlns:p14="http://schemas.microsoft.com/office/powerpoint/2010/main" val="21824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7612-0CAC-41C8-A83B-B5216381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4430C-9539-4A36-A6D3-BA3D17B8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필터의 동작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필터 </a:t>
            </a:r>
            <a:r>
              <a:rPr lang="en-US" altLang="ko-KR" dirty="0"/>
              <a:t>A:</a:t>
            </a:r>
            <a:r>
              <a:rPr lang="ko-KR" altLang="en-US" dirty="0"/>
              <a:t> 모든 </a:t>
            </a:r>
            <a:r>
              <a:rPr lang="ko-KR" altLang="en-US" dirty="0" err="1"/>
              <a:t>서블릿에</a:t>
            </a:r>
            <a:r>
              <a:rPr lang="ko-KR" altLang="en-US" dirty="0"/>
              <a:t> 적용됨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필터 </a:t>
            </a:r>
            <a:r>
              <a:rPr lang="en-US" altLang="ko-KR" dirty="0"/>
              <a:t>B: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에 적용됨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필터 </a:t>
            </a:r>
            <a:r>
              <a:rPr lang="en-US" altLang="ko-KR" dirty="0"/>
              <a:t>C: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b, c</a:t>
            </a:r>
            <a:r>
              <a:rPr lang="ko-KR" altLang="en-US" dirty="0"/>
              <a:t>에 적용됨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결과적으로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는 필터 </a:t>
            </a:r>
            <a:r>
              <a:rPr lang="en-US" altLang="ko-KR" dirty="0"/>
              <a:t>A, B, C</a:t>
            </a:r>
            <a:r>
              <a:rPr lang="ko-KR" altLang="en-US" dirty="0"/>
              <a:t>를 차례로 </a:t>
            </a:r>
            <a:r>
              <a:rPr lang="ko-KR" altLang="en-US" dirty="0" err="1"/>
              <a:t>적용받음</a:t>
            </a:r>
            <a:endParaRPr lang="en-US" altLang="ko-KR" dirty="0"/>
          </a:p>
          <a:p>
            <a:pPr lvl="1"/>
            <a:r>
              <a:rPr lang="ko-KR" altLang="en-US" dirty="0"/>
              <a:t>필터의 적용은 각 필터의 </a:t>
            </a:r>
            <a:r>
              <a:rPr lang="en-US" altLang="ko-KR" dirty="0" err="1"/>
              <a:t>doFilter</a:t>
            </a:r>
            <a:r>
              <a:rPr lang="en-US" altLang="ko-KR" dirty="0"/>
              <a:t>( ) </a:t>
            </a:r>
            <a:r>
              <a:rPr lang="ko-KR" altLang="en-US" dirty="0"/>
              <a:t>메서드의 내용이 수행되는 것으로</a:t>
            </a:r>
            <a:r>
              <a:rPr lang="en-US" altLang="ko-KR" dirty="0"/>
              <a:t>, </a:t>
            </a:r>
            <a:r>
              <a:rPr lang="en-US" altLang="ko-KR" dirty="0" err="1"/>
              <a:t>ServletRequest</a:t>
            </a:r>
            <a:r>
              <a:rPr lang="ko-KR" altLang="en-US" dirty="0"/>
              <a:t>와 </a:t>
            </a:r>
            <a:r>
              <a:rPr lang="en-US" altLang="ko-KR" dirty="0" err="1"/>
              <a:t>ServletResponse</a:t>
            </a:r>
            <a:r>
              <a:rPr lang="ko-KR" altLang="en-US" dirty="0"/>
              <a:t>의 내용을 가로채 필요한 작업을 수행하고 다음 </a:t>
            </a:r>
            <a:r>
              <a:rPr lang="ko-KR" altLang="en-US" dirty="0" err="1"/>
              <a:t>필터로전달하거나</a:t>
            </a:r>
            <a:r>
              <a:rPr lang="en-US" altLang="ko-KR" dirty="0"/>
              <a:t>, </a:t>
            </a:r>
            <a:r>
              <a:rPr lang="ko-KR" altLang="en-US" dirty="0"/>
              <a:t>요청한 </a:t>
            </a:r>
            <a:r>
              <a:rPr lang="ko-KR" altLang="en-US" dirty="0" err="1"/>
              <a:t>서블릿으로</a:t>
            </a:r>
            <a:r>
              <a:rPr lang="ko-KR" altLang="en-US" dirty="0"/>
              <a:t> 이동하는 구조임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60694-C5E9-439C-8EDE-ED5DA5ECD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3" y="848047"/>
            <a:ext cx="5123779" cy="36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7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5A9E6-E163-401F-86BC-124FFBD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69E66-E6F4-4E77-8650-EC8DE0EB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 구현</a:t>
            </a:r>
            <a:endParaRPr lang="en-US" altLang="ko-KR" dirty="0"/>
          </a:p>
          <a:p>
            <a:pPr lvl="1"/>
            <a:r>
              <a:rPr lang="ko-KR" altLang="en-US" dirty="0" err="1"/>
              <a:t>리스너와</a:t>
            </a:r>
            <a:r>
              <a:rPr lang="ko-KR" altLang="en-US" dirty="0"/>
              <a:t> 마찬가지로 이클립스에서 필터 생성 메뉴를 통해 손쉽게 생성하거나 </a:t>
            </a:r>
            <a:r>
              <a:rPr lang="en-US" altLang="ko-KR" dirty="0" err="1"/>
              <a:t>javax.servlet.Filter</a:t>
            </a:r>
            <a:r>
              <a:rPr lang="en-US" altLang="ko-KR" dirty="0"/>
              <a:t> </a:t>
            </a:r>
            <a:r>
              <a:rPr lang="ko-KR" altLang="en-US" dirty="0"/>
              <a:t>인터페이스를 구현하는 클래스를 직접 생성해도 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사용해 필터임을 알리고 </a:t>
            </a:r>
            <a:r>
              <a:rPr lang="ko-KR" altLang="en-US" dirty="0" err="1"/>
              <a:t>서블릿과</a:t>
            </a:r>
            <a:r>
              <a:rPr lang="ko-KR" altLang="en-US" dirty="0"/>
              <a:t> 유사하게 필터 요청을 위한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매핑 정보를 인자로 추가해주어야 함</a:t>
            </a:r>
            <a:endParaRPr lang="en-US" altLang="ko-KR" dirty="0"/>
          </a:p>
          <a:p>
            <a:pPr lvl="1"/>
            <a:r>
              <a:rPr lang="ko-KR" altLang="en-US" dirty="0"/>
              <a:t>자동 생성되는 </a:t>
            </a:r>
            <a:r>
              <a:rPr lang="ko-KR" altLang="en-US" dirty="0" err="1"/>
              <a:t>오버라이딩</a:t>
            </a:r>
            <a:r>
              <a:rPr lang="ko-KR" altLang="en-US" dirty="0"/>
              <a:t> 메서드는 필요한 부분만 구현함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필터 자체의 생명 주기 메서드가 포함되어 있고</a:t>
            </a:r>
            <a:r>
              <a:rPr lang="en-US" altLang="ko-KR" dirty="0"/>
              <a:t>, </a:t>
            </a:r>
            <a:r>
              <a:rPr lang="ko-KR" altLang="en-US" dirty="0"/>
              <a:t>실제로 필터가 동작할 때는 </a:t>
            </a:r>
            <a:r>
              <a:rPr lang="en-US" altLang="ko-KR" dirty="0" err="1"/>
              <a:t>doFilter</a:t>
            </a:r>
            <a:r>
              <a:rPr lang="en-US" altLang="ko-KR" dirty="0"/>
              <a:t>( ) </a:t>
            </a:r>
            <a:r>
              <a:rPr lang="ko-KR" altLang="en-US" dirty="0"/>
              <a:t>메서드가 호출됨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E0ED8C-5755-449A-8610-14DC9511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34" y="3428999"/>
            <a:ext cx="6609305" cy="233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94E0-33B2-4A69-8344-C9110C0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2B992-AFA2-4D87-8081-1578AA06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필터를 순서대로 적용하기</a:t>
            </a:r>
          </a:p>
          <a:p>
            <a:pPr lvl="1"/>
            <a:r>
              <a:rPr lang="ko-KR" altLang="en-US" dirty="0"/>
              <a:t>여러 개의 필터를 차례대로 적용하려면 </a:t>
            </a:r>
            <a:r>
              <a:rPr lang="ko-KR" altLang="en-US" dirty="0" err="1"/>
              <a:t>애너테이션만으로는</a:t>
            </a:r>
            <a:r>
              <a:rPr lang="ko-KR" altLang="en-US" dirty="0"/>
              <a:t> 불가능함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애너테이션에</a:t>
            </a:r>
            <a:r>
              <a:rPr lang="ko-KR" altLang="en-US" dirty="0"/>
              <a:t> 의한 필터 실행은 특정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매핑 조건에 따라 이루어지는 것으로 실행 순서를 조정할 수 없기 때문</a:t>
            </a:r>
            <a:endParaRPr lang="en-US" altLang="ko-KR" dirty="0"/>
          </a:p>
          <a:p>
            <a:pPr lvl="1"/>
            <a:r>
              <a:rPr lang="ko-KR" altLang="en-US" dirty="0"/>
              <a:t>만약 필터의 실행 순서를 지정하려면 ‘</a:t>
            </a:r>
            <a:r>
              <a:rPr lang="en-US" altLang="ko-KR" dirty="0"/>
              <a:t>web.xml’ </a:t>
            </a:r>
            <a:r>
              <a:rPr lang="ko-KR" altLang="en-US" dirty="0"/>
              <a:t>파일에 필터를 등록하는 과정을 거쳐야 함</a:t>
            </a:r>
            <a:endParaRPr lang="en-US" altLang="ko-KR" dirty="0"/>
          </a:p>
          <a:p>
            <a:pPr lvl="2"/>
            <a:r>
              <a:rPr lang="ko-KR" altLang="en-US" dirty="0"/>
              <a:t>이 경우 필터 </a:t>
            </a:r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ko-KR" altLang="en-US" dirty="0"/>
              <a:t>에는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매핑 대신 </a:t>
            </a:r>
            <a:r>
              <a:rPr lang="en-US" altLang="ko-KR" dirty="0" err="1"/>
              <a:t>filterName</a:t>
            </a:r>
            <a:r>
              <a:rPr lang="en-US" altLang="ko-KR" dirty="0"/>
              <a:t> </a:t>
            </a:r>
            <a:r>
              <a:rPr lang="ko-KR" altLang="en-US" dirty="0"/>
              <a:t>속성이 들어가야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96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271D-8429-4828-B072-8F7B1DC1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07C14-243B-411E-884B-5239211D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web.xml’</a:t>
            </a:r>
            <a:r>
              <a:rPr lang="ko-KR" altLang="en-US" dirty="0"/>
              <a:t>에 필터를 등록하는 코드의 예시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‘web.xml’</a:t>
            </a:r>
            <a:r>
              <a:rPr lang="ko-KR" altLang="en-US" dirty="0"/>
              <a:t>이 잘못되면 서버가 정상적으로 동작하지 않을 수 있으므로 주의해야 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CD3B1-D443-4DBD-BBAA-0C66F4B5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3" y="1772816"/>
            <a:ext cx="6135075" cy="197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40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2CFFF-173C-425B-A1A3-285A3D3F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72B747-361C-4930-BAA5-A713716C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5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E3FED-B36B-490D-8B5A-9C618AF8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8099A-C670-4FA4-B546-566BB5DF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en-US" altLang="ko-KR" dirty="0"/>
              <a:t>(Listener)</a:t>
            </a:r>
          </a:p>
          <a:p>
            <a:pPr lvl="1"/>
            <a:r>
              <a:rPr lang="ko-KR" altLang="en-US" dirty="0"/>
              <a:t>컨테이너에서 발생하는 이벤트를 모니터링하다가 특정 이벤트가 발생하면 실행되는 특수한 </a:t>
            </a:r>
            <a:r>
              <a:rPr lang="ko-KR" altLang="en-US" dirty="0" err="1"/>
              <a:t>서블릿으로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 </a:t>
            </a:r>
            <a:r>
              <a:rPr lang="ko-KR" altLang="en-US" dirty="0"/>
              <a:t>라고도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웹 애플리케이션 실행에 필요한 정보를 제공하거나 </a:t>
            </a:r>
            <a:r>
              <a:rPr lang="ko-KR" altLang="en-US" dirty="0" err="1"/>
              <a:t>톰캣</a:t>
            </a:r>
            <a:r>
              <a:rPr lang="ko-KR" altLang="en-US" dirty="0"/>
              <a:t> 시작</a:t>
            </a:r>
            <a:r>
              <a:rPr lang="en-US" altLang="ko-KR" dirty="0"/>
              <a:t>/</a:t>
            </a:r>
            <a:r>
              <a:rPr lang="ko-KR" altLang="en-US" dirty="0"/>
              <a:t>종료와 같은 특정 상황에 자동으로 동작하는 프로그램을 구현할 때 사용함</a:t>
            </a:r>
            <a:endParaRPr lang="en-US" altLang="ko-KR" dirty="0"/>
          </a:p>
          <a:p>
            <a:pPr lvl="1"/>
            <a:r>
              <a:rPr lang="ko-KR" altLang="en-US" dirty="0" err="1"/>
              <a:t>리스너는</a:t>
            </a:r>
            <a:r>
              <a:rPr lang="ko-KR" altLang="en-US" dirty="0"/>
              <a:t> </a:t>
            </a:r>
            <a:r>
              <a:rPr lang="ko-KR" altLang="en-US" dirty="0" err="1"/>
              <a:t>서블릿과</a:t>
            </a:r>
            <a:r>
              <a:rPr lang="ko-KR" altLang="en-US" dirty="0"/>
              <a:t> 마찬가지로 </a:t>
            </a:r>
            <a:r>
              <a:rPr lang="ko-KR" altLang="en-US" dirty="0" err="1"/>
              <a:t>애너테이션</a:t>
            </a:r>
            <a:r>
              <a:rPr lang="ko-KR" altLang="en-US" dirty="0"/>
              <a:t> 기반 코드로 작성할 수 있음</a:t>
            </a:r>
            <a:endParaRPr lang="en-US" altLang="ko-KR" dirty="0"/>
          </a:p>
          <a:p>
            <a:pPr lvl="1"/>
            <a:r>
              <a:rPr lang="ko-KR" altLang="en-US" dirty="0" err="1"/>
              <a:t>리스너는</a:t>
            </a:r>
            <a:r>
              <a:rPr lang="ko-KR" altLang="en-US" dirty="0"/>
              <a:t> 일반적인 형태의 </a:t>
            </a:r>
            <a:r>
              <a:rPr lang="ko-KR" altLang="en-US" dirty="0" err="1"/>
              <a:t>서블릿이</a:t>
            </a:r>
            <a:r>
              <a:rPr lang="ko-KR" altLang="en-US" dirty="0"/>
              <a:t> 아니라 특정 이벤트에 따라 동작하는 인터페이스를 구현한 클래스라고 이해하면 쉬움</a:t>
            </a:r>
            <a:endParaRPr lang="en-US" altLang="ko-KR" dirty="0"/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리스너가</a:t>
            </a:r>
            <a:r>
              <a:rPr lang="ko-KR" altLang="en-US" dirty="0"/>
              <a:t> 동작하기 위한 이벤트의 종류와 그에 따른 프로그램 </a:t>
            </a:r>
            <a:r>
              <a:rPr lang="en-US" altLang="ko-KR" dirty="0"/>
              <a:t>API</a:t>
            </a:r>
            <a:r>
              <a:rPr lang="ko-KR" altLang="en-US" dirty="0"/>
              <a:t>를 알아야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5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442B-83E3-48B4-8BD4-C7E521E8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3850-8A22-4135-BEDC-CA23D208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리스너의</a:t>
            </a:r>
            <a:r>
              <a:rPr lang="ko-KR" altLang="en-US" dirty="0"/>
              <a:t> 동작 구조</a:t>
            </a:r>
            <a:endParaRPr lang="en-US" altLang="ko-KR" dirty="0"/>
          </a:p>
          <a:p>
            <a:pPr lvl="1"/>
            <a:r>
              <a:rPr lang="ko-KR" altLang="en-US" dirty="0"/>
              <a:t>기본적으로 생명 주기 변화와 </a:t>
            </a:r>
            <a:r>
              <a:rPr lang="en-US" altLang="ko-KR" dirty="0"/>
              <a:t>Scope Object</a:t>
            </a:r>
            <a:r>
              <a:rPr lang="ko-KR" altLang="en-US" dirty="0"/>
              <a:t>에서 관리하는 속성의 변화를 모니터링하고 해당 이벤트가 발생하면 실행되는 구조임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ServletContext</a:t>
            </a:r>
            <a:r>
              <a:rPr lang="en-US" altLang="ko-KR" dirty="0"/>
              <a:t>:</a:t>
            </a:r>
            <a:r>
              <a:rPr lang="ko-KR" altLang="en-US" dirty="0"/>
              <a:t> 웹 애플리케이션 단위로 생성되는 객체로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톰캣의</a:t>
            </a:r>
            <a:r>
              <a:rPr lang="ko-KR" altLang="en-US" dirty="0"/>
              <a:t> 시작과 종료와 일치하기 때문에 해당 시점에 실행을 원하는 프로그램이 있다면 </a:t>
            </a:r>
            <a:r>
              <a:rPr lang="ko-KR" altLang="en-US" dirty="0" err="1"/>
              <a:t>리스너로</a:t>
            </a:r>
            <a:r>
              <a:rPr lang="ko-KR" altLang="en-US" dirty="0"/>
              <a:t> 구현할 수 있음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10478-3395-4050-8E8F-7C2776D4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13" y="3120914"/>
            <a:ext cx="5972235" cy="21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6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579B-819A-4873-9AAC-4D902608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429AD-9772-4280-8A5E-4283FB78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리스너의</a:t>
            </a:r>
            <a:r>
              <a:rPr lang="ko-KR" altLang="en-US" dirty="0"/>
              <a:t> 대표적인 유형</a:t>
            </a:r>
          </a:p>
          <a:p>
            <a:pPr lvl="1"/>
            <a:r>
              <a:rPr lang="ko-KR" altLang="en-US" dirty="0"/>
              <a:t>초기화 매개변수와 연동</a:t>
            </a:r>
          </a:p>
          <a:p>
            <a:pPr lvl="2"/>
            <a:r>
              <a:rPr lang="ko-KR" altLang="en-US" dirty="0" err="1"/>
              <a:t>톰캣이</a:t>
            </a:r>
            <a:r>
              <a:rPr lang="ko-KR" altLang="en-US" dirty="0"/>
              <a:t> 시작될 때 ‘</a:t>
            </a:r>
            <a:r>
              <a:rPr lang="en-US" altLang="ko-KR" dirty="0"/>
              <a:t>web.xml’</a:t>
            </a:r>
            <a:r>
              <a:rPr lang="ko-KR" altLang="en-US" dirty="0"/>
              <a:t>의 </a:t>
            </a: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초기화 매개변수를 읽어 그에 따라 특정 객체를 초기화한 후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 제공함</a:t>
            </a:r>
            <a:endParaRPr lang="en-US" altLang="ko-KR" dirty="0"/>
          </a:p>
          <a:p>
            <a:pPr lvl="1"/>
            <a:r>
              <a:rPr lang="ko-KR" altLang="en-US" dirty="0"/>
              <a:t>예제 프로그램 등을 배포할 때 샘플 데이터 제공</a:t>
            </a:r>
          </a:p>
          <a:p>
            <a:pPr lvl="2"/>
            <a:r>
              <a:rPr lang="ko-KR" altLang="en-US" dirty="0"/>
              <a:t>프로그램을 실행할 때 </a:t>
            </a:r>
            <a:r>
              <a:rPr lang="en-US" altLang="ko-KR" dirty="0"/>
              <a:t>DB</a:t>
            </a:r>
            <a:r>
              <a:rPr lang="ko-KR" altLang="en-US" dirty="0"/>
              <a:t>가 필요한 경우 미리 </a:t>
            </a:r>
            <a:r>
              <a:rPr lang="en-US" altLang="ko-KR" dirty="0"/>
              <a:t>DB</a:t>
            </a:r>
            <a:r>
              <a:rPr lang="ko-KR" altLang="en-US" dirty="0"/>
              <a:t>와 연결을 </a:t>
            </a:r>
            <a:r>
              <a:rPr lang="ko-KR" altLang="en-US" dirty="0" err="1"/>
              <a:t>만들어두거나</a:t>
            </a:r>
            <a:r>
              <a:rPr lang="ko-KR" altLang="en-US" dirty="0"/>
              <a:t> 테이블을 생성하고 샘플 데이터를 </a:t>
            </a:r>
            <a:r>
              <a:rPr lang="ko-KR" altLang="en-US" dirty="0" err="1"/>
              <a:t>로딩하는</a:t>
            </a:r>
            <a:r>
              <a:rPr lang="ko-KR" altLang="en-US" dirty="0"/>
              <a:t> 등의 작업을 자동으로 수행해서 추가적인 작업 없이 프로그램을 실행할 수 있음</a:t>
            </a:r>
            <a:endParaRPr lang="en-US" altLang="ko-KR" dirty="0"/>
          </a:p>
          <a:p>
            <a:pPr lvl="1"/>
            <a:r>
              <a:rPr lang="ko-KR" altLang="en-US" dirty="0"/>
              <a:t>복잡한 환경 설정 제공</a:t>
            </a:r>
          </a:p>
          <a:p>
            <a:pPr lvl="2"/>
            <a:r>
              <a:rPr lang="ko-KR" altLang="en-US" dirty="0"/>
              <a:t>프로그램 실행에 필요한 여러 정보</a:t>
            </a:r>
            <a:r>
              <a:rPr lang="en-US" altLang="ko-KR" dirty="0"/>
              <a:t>(DB, </a:t>
            </a:r>
            <a:r>
              <a:rPr lang="ko-KR" altLang="en-US" dirty="0"/>
              <a:t>다른 서비스 연동 정보</a:t>
            </a:r>
            <a:r>
              <a:rPr lang="en-US" altLang="ko-KR" dirty="0"/>
              <a:t>, </a:t>
            </a:r>
            <a:r>
              <a:rPr lang="ko-KR" altLang="en-US" dirty="0"/>
              <a:t>관리자 계정 정보 등 프로그램 외부에서 변하는 정보를 주입하는 형태</a:t>
            </a:r>
            <a:r>
              <a:rPr lang="en-US" altLang="ko-KR" dirty="0"/>
              <a:t>)</a:t>
            </a:r>
            <a:r>
              <a:rPr lang="ko-KR" altLang="en-US" dirty="0"/>
              <a:t>가 고정되어 있지 않고 운영하는 서버 상황에 따라 변경되어야 하는 경우</a:t>
            </a:r>
            <a:r>
              <a:rPr lang="en-US" altLang="ko-KR" dirty="0"/>
              <a:t>, </a:t>
            </a:r>
            <a:r>
              <a:rPr lang="ko-KR" altLang="en-US" dirty="0"/>
              <a:t>이를 파일로부터 읽어와 </a:t>
            </a:r>
            <a:r>
              <a:rPr lang="en-US" altLang="ko-KR" dirty="0"/>
              <a:t>JSP </a:t>
            </a:r>
            <a:r>
              <a:rPr lang="ko-KR" altLang="en-US" dirty="0"/>
              <a:t>및 </a:t>
            </a:r>
            <a:r>
              <a:rPr lang="ko-KR" altLang="en-US" dirty="0" err="1"/>
              <a:t>서블릿</a:t>
            </a:r>
            <a:r>
              <a:rPr lang="ko-KR" altLang="en-US" dirty="0"/>
              <a:t> 등에 제공함</a:t>
            </a:r>
            <a:endParaRPr lang="en-US" altLang="ko-KR" dirty="0"/>
          </a:p>
          <a:p>
            <a:pPr lvl="1"/>
            <a:r>
              <a:rPr lang="ko-KR" altLang="en-US" dirty="0"/>
              <a:t>특정 이벤트에 동작하는 기능 구현</a:t>
            </a:r>
          </a:p>
          <a:p>
            <a:pPr lvl="2"/>
            <a:r>
              <a:rPr lang="ko-KR" altLang="en-US" dirty="0"/>
              <a:t>웹 애플리케이션을 실행할 때 함께 동작해야 하는 외부 프로그램이나 서비스의 동작 유무를 확인하고 자동으로 실행할 수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2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E80A-C98A-4F2D-8BC7-EFC1704F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A6B6-15F8-4EB4-8321-E12AA88F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5015D-C88B-46E5-92F6-702854DD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98" y="2022802"/>
            <a:ext cx="6870023" cy="28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6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36737-74ED-49E8-8927-2BDB7A8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3D40E-E0FA-4F3D-A78E-820F2DCE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리스너</a:t>
            </a:r>
            <a:r>
              <a:rPr lang="ko-KR" altLang="en-US" dirty="0"/>
              <a:t> 구현하는 방법</a:t>
            </a:r>
            <a:endParaRPr lang="en-US" altLang="ko-KR" dirty="0"/>
          </a:p>
          <a:p>
            <a:pPr lvl="1"/>
            <a:r>
              <a:rPr lang="ko-KR" altLang="en-US" dirty="0" err="1"/>
              <a:t>리스너를</a:t>
            </a:r>
            <a:r>
              <a:rPr lang="ko-KR" altLang="en-US" dirty="0"/>
              <a:t> 구현하기 위해서는 우선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11-1]</a:t>
            </a:r>
            <a:r>
              <a:rPr lang="ko-KR" altLang="en-US" dirty="0"/>
              <a:t>에서 설명한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인터페이스를 구현한 클래스를 만들어야 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그리고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이용해 </a:t>
            </a:r>
            <a:r>
              <a:rPr lang="ko-KR" altLang="en-US" dirty="0" err="1"/>
              <a:t>리스너임을</a:t>
            </a:r>
            <a:r>
              <a:rPr lang="ko-KR" altLang="en-US" dirty="0"/>
              <a:t> 명시한 다음</a:t>
            </a:r>
            <a:r>
              <a:rPr lang="en-US" altLang="ko-KR" dirty="0"/>
              <a:t>, </a:t>
            </a:r>
            <a:r>
              <a:rPr lang="ko-KR" altLang="en-US" dirty="0" err="1"/>
              <a:t>오버라이딩된</a:t>
            </a:r>
            <a:r>
              <a:rPr lang="ko-KR" altLang="en-US" dirty="0"/>
              <a:t> 메서드 중에서 필요한 부분의 코드를 작성함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AC4BBA-15C2-4409-AC9C-987B273C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08" y="3050363"/>
            <a:ext cx="6123246" cy="200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08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6C64-4D3B-44B6-BF7E-F15815B9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45D2A-FF3F-41F6-BF0F-2EB9F26EA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6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4618-3540-4174-9CC9-44C117BE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3E4B2-53CE-40B7-A084-2E8CD0D2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필터</a:t>
            </a:r>
            <a:r>
              <a:rPr lang="en-US" altLang="ko-KR" dirty="0"/>
              <a:t>(Servlet Filter) </a:t>
            </a:r>
            <a:r>
              <a:rPr lang="ko-KR" altLang="en-US" dirty="0"/>
              <a:t>라고도 하며 </a:t>
            </a:r>
            <a:r>
              <a:rPr lang="ko-KR" altLang="en-US" dirty="0" err="1"/>
              <a:t>리스너와</a:t>
            </a:r>
            <a:r>
              <a:rPr lang="ko-KR" altLang="en-US" dirty="0"/>
              <a:t> 마찬가지로 웹 애플리케이션을 지원하기 위한 특수한 형태의 </a:t>
            </a:r>
            <a:r>
              <a:rPr lang="ko-KR" altLang="en-US" dirty="0" err="1"/>
              <a:t>서블릿임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클라이언트 요청에 따라 </a:t>
            </a:r>
            <a:r>
              <a:rPr lang="ko-KR" altLang="en-US" dirty="0" err="1"/>
              <a:t>서블릿이나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가 실행되기 전에 </a:t>
            </a:r>
            <a:r>
              <a:rPr lang="en-US" altLang="ko-KR" dirty="0"/>
              <a:t>response </a:t>
            </a:r>
            <a:r>
              <a:rPr lang="ko-KR" altLang="en-US" dirty="0"/>
              <a:t>혹은 </a:t>
            </a:r>
            <a:r>
              <a:rPr lang="en-US" altLang="ko-KR" dirty="0"/>
              <a:t>request </a:t>
            </a:r>
            <a:r>
              <a:rPr lang="ko-KR" altLang="en-US" dirty="0"/>
              <a:t>객체의 조작이나 추가적인 처리를 할 수 있음</a:t>
            </a:r>
            <a:endParaRPr lang="en-US" altLang="ko-KR" dirty="0"/>
          </a:p>
          <a:p>
            <a:pPr lvl="1"/>
            <a:r>
              <a:rPr lang="ko-KR" altLang="en-US" dirty="0"/>
              <a:t>필터는 기본적으로 특정 요청에만 동작하며</a:t>
            </a:r>
            <a:r>
              <a:rPr lang="en-US" altLang="ko-KR" dirty="0"/>
              <a:t>, </a:t>
            </a:r>
            <a:r>
              <a:rPr lang="ko-KR" altLang="en-US" dirty="0"/>
              <a:t>여러 개의 필터가 정해진 순서에 따라 배치될 수 있는데 클라이언트 요청 처리 이전에 먼저 실행됨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254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1752</TotalTime>
  <Words>793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1_Office 테마</vt:lpstr>
      <vt:lpstr>Listener &amp; Filter</vt:lpstr>
      <vt:lpstr>PowerPoint 프레젠테이션</vt:lpstr>
      <vt:lpstr>Listener</vt:lpstr>
      <vt:lpstr>Listener</vt:lpstr>
      <vt:lpstr>Listener</vt:lpstr>
      <vt:lpstr>Listener</vt:lpstr>
      <vt:lpstr>Listener</vt:lpstr>
      <vt:lpstr>Filter</vt:lpstr>
      <vt:lpstr>Filter</vt:lpstr>
      <vt:lpstr>Filter</vt:lpstr>
      <vt:lpstr>Filter</vt:lpstr>
      <vt:lpstr>Filter</vt:lpstr>
      <vt:lpstr>Filter</vt:lpstr>
      <vt:lpstr>Filter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78</cp:revision>
  <cp:lastPrinted>2024-08-23T07:05:03Z</cp:lastPrinted>
  <dcterms:created xsi:type="dcterms:W3CDTF">2021-01-08T05:49:31Z</dcterms:created>
  <dcterms:modified xsi:type="dcterms:W3CDTF">2024-10-24T07:48:33Z</dcterms:modified>
</cp:coreProperties>
</file>