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8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721C-F4C5-4560-A22E-FF908DEE573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5649B-C506-4A0C-8D61-789E35D8F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Hyper-V -&gt; </a:t>
            </a:r>
            <a:r>
              <a:rPr lang="ko-KR" altLang="en-US" dirty="0"/>
              <a:t>비싸서 </a:t>
            </a:r>
            <a:r>
              <a:rPr lang="ko-KR" altLang="en-US" dirty="0" err="1"/>
              <a:t>잘안씀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6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2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lang="en-US" altLang="ko-KR"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200" spc="0" dirty="0" err="1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lang="ko-KR" altLang="en-US" sz="1200" dirty="0">
              <a:latin typeface="굴림"/>
              <a:cs typeface="굴림"/>
            </a:endParaRPr>
          </a:p>
          <a:p>
            <a:r>
              <a:rPr lang="en-US" altLang="ko-KR" dirty="0"/>
              <a:t>	- </a:t>
            </a:r>
            <a:r>
              <a:rPr lang="ko-KR" altLang="en-US" dirty="0"/>
              <a:t>문제는 없음 </a:t>
            </a:r>
            <a:r>
              <a:rPr lang="en-US" altLang="ko-KR" dirty="0"/>
              <a:t>CPU</a:t>
            </a:r>
            <a:r>
              <a:rPr lang="ko-KR" altLang="en-US" dirty="0"/>
              <a:t>가 어차피 </a:t>
            </a:r>
            <a:r>
              <a:rPr lang="ko-KR" altLang="en-US" dirty="0" err="1"/>
              <a:t>놀때</a:t>
            </a:r>
            <a:r>
              <a:rPr lang="ko-KR" altLang="en-US" dirty="0"/>
              <a:t> 일하게 </a:t>
            </a:r>
            <a:r>
              <a:rPr lang="ko-KR" altLang="en-US" dirty="0" err="1"/>
              <a:t>시키느거라</a:t>
            </a:r>
            <a:endParaRPr lang="en-US" altLang="ko-KR" dirty="0"/>
          </a:p>
          <a:p>
            <a:r>
              <a:rPr lang="en-US" altLang="ko-KR" dirty="0"/>
              <a:t>Windows Event </a:t>
            </a:r>
            <a:r>
              <a:rPr lang="ko-KR" altLang="en-US" dirty="0"/>
              <a:t>할거면 </a:t>
            </a:r>
            <a:r>
              <a:rPr lang="en-US" altLang="ko-KR" dirty="0"/>
              <a:t>RIO </a:t>
            </a:r>
            <a:r>
              <a:rPr lang="ko-KR" altLang="en-US" dirty="0" err="1"/>
              <a:t>때려치라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3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RIO_BUF </a:t>
            </a:r>
            <a:r>
              <a:rPr lang="ko-KR" altLang="en-US" dirty="0"/>
              <a:t>는 그냥 주소가 아님 </a:t>
            </a:r>
            <a:r>
              <a:rPr lang="en-US" altLang="ko-KR" dirty="0" err="1"/>
              <a:t>VirtualAllocEx</a:t>
            </a:r>
            <a:r>
              <a:rPr lang="ko-KR" altLang="en-US" dirty="0"/>
              <a:t> 로 할당 받은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1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Recv</a:t>
            </a:r>
            <a:r>
              <a:rPr lang="ko-KR" altLang="en-US" dirty="0"/>
              <a:t>가 </a:t>
            </a:r>
            <a:r>
              <a:rPr lang="en-US" altLang="ko-KR" dirty="0" err="1"/>
              <a:t>Systemcall</a:t>
            </a:r>
            <a:r>
              <a:rPr lang="ko-KR" altLang="en-US" dirty="0" err="1"/>
              <a:t>하는게</a:t>
            </a:r>
            <a:r>
              <a:rPr lang="ko-KR" altLang="en-US" dirty="0"/>
              <a:t> 아니라 </a:t>
            </a:r>
            <a:r>
              <a:rPr lang="en-US" altLang="ko-KR" dirty="0"/>
              <a:t>RIO </a:t>
            </a:r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lang="ko-KR" altLang="en-US" sz="1200" spc="-5" dirty="0">
                <a:solidFill>
                  <a:srgbClr val="FFFFFF"/>
                </a:solidFill>
                <a:latin typeface="Arial"/>
                <a:cs typeface="Arial"/>
              </a:rPr>
              <a:t>에 </a:t>
            </a:r>
            <a:r>
              <a:rPr lang="ko-KR" altLang="en-US" sz="1200" spc="-5" dirty="0" err="1">
                <a:solidFill>
                  <a:srgbClr val="FFFFFF"/>
                </a:solidFill>
                <a:latin typeface="Arial"/>
                <a:cs typeface="Arial"/>
              </a:rPr>
              <a:t>넣어줌</a:t>
            </a:r>
            <a:b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ko-KR" altLang="en-US" sz="1200" spc="-5" dirty="0">
                <a:solidFill>
                  <a:srgbClr val="FFFFFF"/>
                </a:solidFill>
                <a:latin typeface="Arial"/>
                <a:cs typeface="Arial"/>
              </a:rPr>
              <a:t>그럼 운영체제는 </a:t>
            </a:r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200" spc="-5" dirty="0">
                <a:solidFill>
                  <a:srgbClr val="FFFFFF"/>
                </a:solidFill>
                <a:latin typeface="Arial"/>
                <a:cs typeface="Arial"/>
              </a:rPr>
              <a:t>만 보면서 작업 처리함</a:t>
            </a:r>
            <a:endParaRPr lang="en-US" altLang="ko-KR" sz="12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ko-KR" altLang="en-US" dirty="0"/>
              <a:t>없으면 </a:t>
            </a:r>
            <a:r>
              <a:rPr lang="en-US" altLang="ko-KR" dirty="0"/>
              <a:t>return   &lt;-&gt; IOCP </a:t>
            </a:r>
            <a: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  <a:t>GQCS</a:t>
            </a:r>
            <a:r>
              <a:rPr lang="ko-KR" altLang="en-US" dirty="0"/>
              <a:t>는 만약 작업이 없다면 그냥 그 쓰레드가 아무 작업도 하지 않음</a:t>
            </a:r>
            <a:r>
              <a:rPr lang="en-US" altLang="ko-KR" dirty="0"/>
              <a:t>(</a:t>
            </a:r>
            <a:r>
              <a:rPr lang="ko-KR" altLang="en-US" dirty="0"/>
              <a:t>쓰레드 낭비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777" y="3090138"/>
            <a:ext cx="5541645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77357"/>
            <a:ext cx="8529319" cy="433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on.kisti.re.kr/commons/util/originalView.do?cn=JAKO202007650437076&amp;amp;oCn=JAKO202007650437076&amp;amp;dbt=JAKO&amp;amp;journal=NJOU002945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153" y="2067890"/>
            <a:ext cx="15163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EAEAEA"/>
                </a:solidFill>
                <a:latin typeface="Arial"/>
                <a:cs typeface="Arial"/>
              </a:rPr>
              <a:t>RIO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5"/>
              </a:spcBef>
              <a:tabLst>
                <a:tab pos="1802764" algn="l"/>
              </a:tabLst>
            </a:pPr>
            <a:r>
              <a:rPr spc="-5" dirty="0">
                <a:latin typeface="Arial"/>
                <a:cs typeface="Arial"/>
              </a:rPr>
              <a:t>MM4220	</a:t>
            </a:r>
            <a:r>
              <a:rPr spc="15" dirty="0"/>
              <a:t>게임서버</a:t>
            </a:r>
            <a:r>
              <a:rPr spc="-355" dirty="0"/>
              <a:t> </a:t>
            </a:r>
            <a:r>
              <a:rPr spc="10" dirty="0"/>
              <a:t>프로그래밍</a:t>
            </a:r>
          </a:p>
          <a:p>
            <a:pPr marR="5715" algn="r">
              <a:lnSpc>
                <a:spcPct val="100000"/>
              </a:lnSpc>
              <a:spcBef>
                <a:spcPts val="770"/>
              </a:spcBef>
            </a:pPr>
            <a:r>
              <a:rPr spc="15" dirty="0"/>
              <a:t>정</a:t>
            </a:r>
            <a:r>
              <a:rPr dirty="0"/>
              <a:t>내</a:t>
            </a:r>
            <a:r>
              <a:rPr spc="55" dirty="0"/>
              <a:t>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289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연동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286000"/>
            <a:ext cx="8534400" cy="413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514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Polling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방식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620" y="2667000"/>
            <a:ext cx="4014470" cy="304673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469265" indent="-3778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RIO함수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table설정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Buffer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할당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및</a:t>
            </a:r>
            <a:r>
              <a:rPr sz="2400" spc="2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등록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CompletionQueue</a:t>
            </a:r>
            <a:r>
              <a:rPr sz="2400" spc="-4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Accept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RequestQueue</a:t>
            </a:r>
            <a:r>
              <a:rPr sz="2400" spc="4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RIORecv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RIODequeueCompletion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goto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7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095615" cy="1495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함수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설정</a:t>
            </a:r>
            <a:endParaRPr sz="2400">
              <a:latin typeface="굴림"/>
              <a:cs typeface="굴림"/>
            </a:endParaRPr>
          </a:p>
          <a:p>
            <a:pPr marL="756285" marR="13652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0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함수가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런타임에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함수포인터를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가져와서  사용해야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WSAIoctl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gRIOFuncTable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함수들이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3404614"/>
            <a:ext cx="9067800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6121"/>
            <a:ext cx="7887970" cy="2823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Buffer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할당 및</a:t>
            </a:r>
            <a:r>
              <a:rPr sz="2800" spc="-3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등록</a:t>
            </a:r>
            <a:endParaRPr sz="2800">
              <a:latin typeface="굴림"/>
              <a:cs typeface="굴림"/>
            </a:endParaRPr>
          </a:p>
          <a:p>
            <a:pPr marL="12700" marR="45720" indent="139700">
              <a:lnSpc>
                <a:spcPct val="100000"/>
              </a:lnSpc>
              <a:spcBef>
                <a:spcPts val="500"/>
              </a:spcBef>
              <a:buChar char="−"/>
              <a:tabLst>
                <a:tab pos="3695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에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사용되는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버퍼는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단위로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등록되어야</a:t>
            </a:r>
            <a:r>
              <a:rPr sz="20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하므로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할당  함수를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통해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할당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받아야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68935" indent="-216535">
              <a:lnSpc>
                <a:spcPct val="100000"/>
              </a:lnSpc>
              <a:spcBef>
                <a:spcPts val="480"/>
              </a:spcBef>
              <a:buChar char="−"/>
              <a:tabLst>
                <a:tab pos="3695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분할하고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재사용할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지는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다</a:t>
            </a:r>
            <a:r>
              <a:rPr sz="2000" spc="-11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프로그래머의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몫</a:t>
            </a:r>
            <a:endParaRPr sz="2000">
              <a:latin typeface="굴림"/>
              <a:cs typeface="굴림"/>
            </a:endParaRPr>
          </a:p>
          <a:p>
            <a:pPr marL="483234" lvl="1" indent="-127635">
              <a:lnSpc>
                <a:spcPct val="100000"/>
              </a:lnSpc>
              <a:spcBef>
                <a:spcPts val="390"/>
              </a:spcBef>
              <a:buChar char="•"/>
              <a:tabLst>
                <a:tab pos="48387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는 크기때문에 쪼개서 사용해야</a:t>
            </a:r>
            <a:r>
              <a:rPr sz="16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83234" lvl="1" indent="-127635">
              <a:lnSpc>
                <a:spcPct val="100000"/>
              </a:lnSpc>
              <a:spcBef>
                <a:spcPts val="385"/>
              </a:spcBef>
              <a:buChar char="•"/>
              <a:tabLst>
                <a:tab pos="48387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1600" spc="-10" dirty="0">
                <a:solidFill>
                  <a:srgbClr val="FFFFFF"/>
                </a:solidFill>
                <a:latin typeface="굴림"/>
                <a:cs typeface="굴림"/>
              </a:rPr>
              <a:t>의</a:t>
            </a:r>
            <a:r>
              <a:rPr sz="1600" spc="-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크기는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프로그램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전체에서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사용할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수</a:t>
            </a:r>
            <a:r>
              <a:rPr sz="1600" spc="-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있을</a:t>
            </a:r>
            <a:r>
              <a:rPr sz="1600" spc="-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만큼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크게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잡는다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83234" lvl="1" indent="-1276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83870" algn="l"/>
              </a:tabLst>
            </a:pP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멀티쓰레드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프로그램의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경우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쓰레드마다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따로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잡는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것이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좋다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sz="20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등록한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후</a:t>
            </a:r>
            <a:r>
              <a:rPr sz="2000" spc="-12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반환된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5431790"/>
            <a:ext cx="8253983" cy="109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299450" cy="38049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464184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완료된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들의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정보를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받아올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만든다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1033780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Recv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용과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있고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하나를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곳에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같이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사용할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43180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개의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 공유한다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따라서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queue_size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4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충분히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대응되는</a:t>
            </a:r>
            <a:endParaRPr sz="24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합한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값과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같아야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988" y="5486400"/>
            <a:ext cx="8574024" cy="91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7543"/>
            <a:ext cx="7846060" cy="470898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4184" indent="-451484">
              <a:lnSpc>
                <a:spcPct val="100000"/>
              </a:lnSpc>
              <a:spcBef>
                <a:spcPts val="900"/>
              </a:spcBef>
              <a:buAutoNum type="arabicPeriod" startAt="4"/>
              <a:tabLst>
                <a:tab pos="46482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일반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TCP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서버와 거의</a:t>
            </a:r>
            <a:r>
              <a:rPr sz="2800" spc="-6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listenSocket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 만들 때  </a:t>
            </a:r>
            <a:r>
              <a:rPr lang="en-US" sz="2800" spc="-5" dirty="0">
                <a:solidFill>
                  <a:srgbClr val="FFFFFF"/>
                </a:solidFill>
                <a:latin typeface="맑은 고딕"/>
                <a:cs typeface="맑은 고딕"/>
              </a:rPr>
              <a:t>			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값을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주어야  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155700" marR="21209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WSA_FLAG_OVERLAPPED_IO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sz="2400" spc="-3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필요는  없다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marR="490855" lvl="1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Non-Blocking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불가능하다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Non-  blocking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 원하면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AcceptEx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사용해서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해야한다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265795" cy="28390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50"/>
              </a:spcBef>
              <a:buAutoNum type="arabicPeriod" startAt="5"/>
              <a:tabLst>
                <a:tab pos="35115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24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하나씩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존재해야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전송은</a:t>
            </a:r>
            <a:endParaRPr sz="2000" dirty="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아닌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이루어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들을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모아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구조를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완성한다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크기는 최대 저장가능한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수이고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max_bufs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gather_scatter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용</a:t>
            </a:r>
            <a:r>
              <a:rPr sz="16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endParaRPr sz="1600" dirty="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개수이다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쪽에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넘겨주는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정보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보통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값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rq_size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보다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크기가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5"/>
              </a:spcBef>
              <a:tabLst>
                <a:tab pos="1612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보통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compQueue_size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rq_size *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max_sockets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" y="4495800"/>
            <a:ext cx="8107680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9991"/>
            <a:ext cx="7989570" cy="2789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RIORecv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Overlapped Recv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000" dirty="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등록하고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나중에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완료를</a:t>
            </a:r>
            <a:r>
              <a:rPr sz="18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받는다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buf_count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8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들어있는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버퍼들의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개수</a:t>
            </a:r>
            <a:endParaRPr sz="1800" dirty="0">
              <a:latin typeface="맑은 고딕"/>
              <a:cs typeface="맑은 고딕"/>
            </a:endParaRPr>
          </a:p>
          <a:p>
            <a:pPr marL="826769" lvl="1" indent="-356870">
              <a:lnSpc>
                <a:spcPct val="100000"/>
              </a:lnSpc>
              <a:spcBef>
                <a:spcPts val="475"/>
              </a:spcBef>
              <a:buSzPct val="90000"/>
              <a:buChar char="–"/>
              <a:tabLst>
                <a:tab pos="826135" algn="l"/>
                <a:tab pos="8274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rioBuffer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버퍼의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offset,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18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클라이언트와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18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나누어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써야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하므로  서로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겹치지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않도록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offset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필요하다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op_info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8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완료에게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전달하는</a:t>
            </a:r>
            <a:r>
              <a:rPr sz="18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정보이다</a:t>
            </a:r>
            <a:endParaRPr sz="1800" dirty="0">
              <a:latin typeface="맑은 고딕"/>
              <a:cs typeface="맑은 고딕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3323E06-2526-BE4F-4720-6808FB955F56}"/>
              </a:ext>
            </a:extLst>
          </p:cNvPr>
          <p:cNvSpPr/>
          <p:nvPr/>
        </p:nvSpPr>
        <p:spPr>
          <a:xfrm>
            <a:off x="716280" y="4495800"/>
            <a:ext cx="8107680" cy="187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3468"/>
            <a:ext cx="7747634" cy="3030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790"/>
              </a:spcBef>
              <a:buAutoNum type="arabicPeriod" startAt="6"/>
              <a:tabLst>
                <a:tab pos="4076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main loop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구성하는</a:t>
            </a:r>
            <a:r>
              <a:rPr sz="2400" spc="-5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완료된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들을 수집하여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처리한다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다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RequestContext,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BytesTransferrd,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SocketContext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전부니까 이것들을 가지고 무엇이 완료되었는지  판단해야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597908"/>
            <a:ext cx="7467600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2833"/>
            <a:ext cx="466090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4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E-CLASS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6682"/>
            <a:ext cx="8110220" cy="52031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Input/Output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에서 제공하는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32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Server 2012 R2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부터 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지원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Sockets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목적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Network Latency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marL="756285" marR="942340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다량의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메시지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반응시간  안정화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처리 속도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Hyper-V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가상머신에서의 높은</a:t>
            </a:r>
            <a:r>
              <a:rPr sz="28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327406"/>
            <a:ext cx="2294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44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188834" cy="43389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최적화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멀티 쓰레드에서는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endParaRPr sz="2800" dirty="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Balancing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관리</a:t>
            </a:r>
            <a:endParaRPr sz="2400" dirty="0">
              <a:latin typeface="맑은 고딕"/>
              <a:cs typeface="맑은 고딕"/>
            </a:endParaRPr>
          </a:p>
          <a:p>
            <a:pPr marL="13843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BroadCasting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Locking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없애야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하는가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Polling vs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GQCS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도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시스템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호출</a:t>
            </a:r>
            <a:endParaRPr sz="2400" dirty="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Deffered API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통한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최적화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u="heavy" spc="-70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맑은 고딕"/>
                <a:cs typeface="맑은 고딕"/>
                <a:hlinkClick r:id="rId2"/>
              </a:rPr>
              <a:t>원문보기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- ScienceON</a:t>
            </a:r>
            <a:r>
              <a:rPr sz="2800" u="heavy" spc="-180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(kisti.re.kr)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22833"/>
            <a:ext cx="1765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7990205" cy="47028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태초에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 API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가</a:t>
            </a:r>
            <a:r>
              <a:rPr sz="24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존재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Bill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Joy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UNIX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BSD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버전에 구현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1983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send, receive, accept,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에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라는 이름으로</a:t>
            </a:r>
            <a:r>
              <a:rPr sz="2400" spc="-3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Asynchronous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구현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NT)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Boost/ASIO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IOCP(Input Output Completion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Port)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NT 3.5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spc="-10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2.5.44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sz="2400" spc="-2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epoll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직접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5.1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sz="2000" spc="-3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io_uring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449820" cy="25120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특징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운영체제 호출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없이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동작의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종료를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알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NUMA node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에서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affinity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thread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뿐만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적용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040370" cy="34245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추천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3200">
              <a:latin typeface="Arial"/>
              <a:cs typeface="Arial"/>
            </a:endParaRPr>
          </a:p>
          <a:p>
            <a:pPr marL="756285" marR="44132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메세지당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사용량을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줄여서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용량을  늘리고 싶을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marL="756285" marR="71310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네트워크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스택의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latency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6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줄이고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를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감소시키고 싶을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많은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개수의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UDP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트래픽이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필요할  때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0071"/>
            <a:ext cx="8064500" cy="48037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이득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모든 버전의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 Server 2012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400" spc="-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특별한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카드가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필요하지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않고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네트워크  카드에서도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기존의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sz="24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기능들과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완벽히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400">
              <a:latin typeface="맑은 고딕"/>
              <a:cs typeface="맑은 고딕"/>
            </a:endParaRPr>
          </a:p>
          <a:p>
            <a:pPr marL="1155700" marR="5334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RSS(Receive Segment Coalescing):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네트워크 카드에서</a:t>
            </a:r>
            <a:r>
              <a:rPr sz="20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패킷  합체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RCS(Receive Side Scaling):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네트워크 카드레벨에서의</a:t>
            </a:r>
            <a:r>
              <a:rPr sz="20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멀티</a:t>
            </a:r>
            <a:endParaRPr sz="20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CPU,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멀티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Core load balancing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등등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Hyper-V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와의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표준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TCP/IP, UDP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400" spc="-3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11775"/>
            <a:ext cx="5162550" cy="47478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WSASocket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플랙이</a:t>
            </a:r>
            <a:r>
              <a:rPr sz="1600" spc="-1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생김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RIOCreateCompletionQueue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 신호를 받는 방법을</a:t>
            </a:r>
            <a:r>
              <a:rPr sz="1600" spc="-40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RIOCreateRequestQueue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Request 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생성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 buffer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1600" spc="-2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RIOSend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WSASend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RIOReceive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WSARecv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 결과 들을</a:t>
            </a:r>
            <a:r>
              <a:rPr sz="1600" spc="-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가져옴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116570" cy="37414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최고의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성능과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최저의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대기시간을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가지나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높은</a:t>
            </a:r>
            <a:endParaRPr sz="2800" dirty="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CPU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사용률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CompletionPort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IOCP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적용하기가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통한</a:t>
            </a:r>
            <a:r>
              <a:rPr sz="3200" spc="-3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통지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</a:t>
            </a:r>
            <a:r>
              <a:rPr sz="2800" spc="-6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528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2514600"/>
            <a:ext cx="8764523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EB54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900</Words>
  <Application>Microsoft Office PowerPoint</Application>
  <PresentationFormat>화면 슬라이드 쇼(4:3)</PresentationFormat>
  <Paragraphs>158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Calibri</vt:lpstr>
      <vt:lpstr>Times New Roman</vt:lpstr>
      <vt:lpstr>Office Theme</vt:lpstr>
      <vt:lpstr>MM4220 게임서버 프로그래밍 정내훈</vt:lpstr>
      <vt:lpstr>RIO</vt:lpstr>
      <vt:lpstr>History</vt:lpstr>
      <vt:lpstr>RIO</vt:lpstr>
      <vt:lpstr>RIO</vt:lpstr>
      <vt:lpstr>RIO</vt:lpstr>
      <vt:lpstr>RIO</vt:lpstr>
      <vt:lpstr>완료방식</vt:lpstr>
      <vt:lpstr>완료방식</vt:lpstr>
      <vt:lpstr>완료방식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PowerPoint 프레젠테이션</vt:lpstr>
      <vt:lpstr>RIO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3</cp:revision>
  <dcterms:created xsi:type="dcterms:W3CDTF">2023-06-06T02:30:54Z</dcterms:created>
  <dcterms:modified xsi:type="dcterms:W3CDTF">2023-06-08T02:17:28Z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2023-06-06T00:00:00Z</vt:filetime>
  </property>
</Properties>
</file>