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75" autoAdjust="0"/>
  </p:normalViewPr>
  <p:slideViewPr>
    <p:cSldViewPr>
      <p:cViewPr varScale="1">
        <p:scale>
          <a:sx n="79" d="100"/>
          <a:sy n="79" d="100"/>
        </p:scale>
        <p:origin x="162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3394-2C0E-46F2-9EAE-78F250883085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5DF09-6568-4F9B-B94D-C0D0C0E2A5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CDN</a:t>
            </a:r>
            <a:r>
              <a:rPr lang="ko-KR" altLang="en-US" dirty="0"/>
              <a:t>은 하루만 바쁘기 때문에 </a:t>
            </a:r>
            <a:r>
              <a:rPr lang="en-US" altLang="ko-KR" dirty="0"/>
              <a:t>cloud server</a:t>
            </a:r>
            <a:r>
              <a:rPr lang="ko-KR" altLang="en-US" dirty="0"/>
              <a:t>에 요청하여 하루만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20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6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7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5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모바일 게임 서버는 하나가 다운되면 다 죽음</a:t>
            </a:r>
            <a:r>
              <a:rPr lang="en-US" altLang="ko-KR" dirty="0"/>
              <a:t> -&gt; SPOF</a:t>
            </a:r>
          </a:p>
          <a:p>
            <a:r>
              <a:rPr lang="en-US" altLang="ko-KR" dirty="0"/>
              <a:t>MMO</a:t>
            </a:r>
            <a:r>
              <a:rPr lang="ko-KR" altLang="en-US" dirty="0"/>
              <a:t> 서버는 그 서버에 접속한 사람만 죽음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매핑 </a:t>
            </a:r>
            <a:r>
              <a:rPr lang="en-US" altLang="ko-KR" dirty="0"/>
              <a:t>DB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플레이어가 어느 </a:t>
            </a:r>
            <a:r>
              <a:rPr lang="en-US" altLang="ko-KR" dirty="0"/>
              <a:t>DB</a:t>
            </a:r>
            <a:r>
              <a:rPr lang="ko-KR" altLang="en-US" dirty="0"/>
              <a:t>에 있는가 알려주는 역할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얘가 죽으면 전체가 </a:t>
            </a:r>
            <a:r>
              <a:rPr lang="ko-KR" altLang="en-US" dirty="0" err="1"/>
              <a:t>먹통되는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매핑 </a:t>
            </a:r>
            <a:r>
              <a:rPr lang="en-US" altLang="ko-KR" dirty="0"/>
              <a:t>DB</a:t>
            </a:r>
            <a:r>
              <a:rPr lang="ko-KR" altLang="en-US" dirty="0"/>
              <a:t>가 하는 일이 없더라도 매핑 </a:t>
            </a:r>
            <a:r>
              <a:rPr lang="en-US" altLang="ko-KR" dirty="0"/>
              <a:t>DB</a:t>
            </a:r>
            <a:r>
              <a:rPr lang="ko-KR" altLang="en-US" dirty="0"/>
              <a:t>를 여러 개 둔다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4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8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6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5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관리 프로그램 </a:t>
            </a:r>
            <a:r>
              <a:rPr lang="en-US" altLang="ko-KR" dirty="0"/>
              <a:t>-&gt; open</a:t>
            </a:r>
            <a:r>
              <a:rPr lang="ko-KR" altLang="en-US" dirty="0"/>
              <a:t> </a:t>
            </a:r>
            <a:r>
              <a:rPr lang="en-US" altLang="ko-KR" dirty="0"/>
              <a:t>source </a:t>
            </a:r>
            <a:r>
              <a:rPr lang="ko-KR" altLang="en-US" dirty="0"/>
              <a:t>일 때가 많음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5DF09-6568-4F9B-B94D-C0D0C0E2A5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0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0926" y="2077034"/>
            <a:ext cx="6254750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92647"/>
            <a:ext cx="8529319" cy="201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erialxnet/1-3530468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모바일 </a:t>
            </a:r>
            <a:r>
              <a:rPr spc="60" dirty="0"/>
              <a:t>게임</a:t>
            </a:r>
            <a:r>
              <a:rPr spc="-1075" dirty="0"/>
              <a:t> </a:t>
            </a:r>
            <a:r>
              <a:rPr spc="5" dirty="0"/>
              <a:t>서버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1777" y="3089313"/>
            <a:ext cx="554228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9"/>
              </a:spcBef>
              <a:tabLst>
                <a:tab pos="1802764" algn="l"/>
              </a:tabLst>
            </a:pPr>
            <a:r>
              <a:rPr sz="3200" b="1" dirty="0">
                <a:solidFill>
                  <a:srgbClr val="EAEAEA"/>
                </a:solidFill>
                <a:latin typeface="Arial"/>
                <a:cs typeface="Arial"/>
              </a:rPr>
              <a:t>MM4220	</a:t>
            </a:r>
            <a:r>
              <a:rPr sz="3200" b="1" spc="15" dirty="0">
                <a:solidFill>
                  <a:srgbClr val="EAEAEA"/>
                </a:solidFill>
                <a:latin typeface="굴림"/>
                <a:cs typeface="굴림"/>
              </a:rPr>
              <a:t>게임서버</a:t>
            </a:r>
            <a:r>
              <a:rPr sz="3200" b="1" spc="-35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3200" b="1" spc="10" dirty="0">
                <a:solidFill>
                  <a:srgbClr val="EAEAEA"/>
                </a:solidFill>
                <a:latin typeface="굴림"/>
                <a:cs typeface="굴림"/>
              </a:rPr>
              <a:t>프로그래밍</a:t>
            </a:r>
            <a:endParaRPr sz="3200">
              <a:latin typeface="굴림"/>
              <a:cs typeface="굴림"/>
            </a:endParaRPr>
          </a:p>
          <a:p>
            <a:pPr marR="6350" algn="r">
              <a:lnSpc>
                <a:spcPct val="100000"/>
              </a:lnSpc>
              <a:spcBef>
                <a:spcPts val="770"/>
              </a:spcBef>
            </a:pPr>
            <a:r>
              <a:rPr sz="3200" b="1" spc="5" dirty="0">
                <a:solidFill>
                  <a:srgbClr val="EAEAEA"/>
                </a:solidFill>
                <a:latin typeface="굴림"/>
                <a:cs typeface="굴림"/>
              </a:rPr>
              <a:t>정</a:t>
            </a:r>
            <a:r>
              <a:rPr sz="3200" b="1" spc="-5" dirty="0">
                <a:solidFill>
                  <a:srgbClr val="EAEAEA"/>
                </a:solidFill>
                <a:latin typeface="굴림"/>
                <a:cs typeface="굴림"/>
              </a:rPr>
              <a:t>내</a:t>
            </a:r>
            <a:r>
              <a:rPr sz="3200" b="1" spc="55" dirty="0">
                <a:solidFill>
                  <a:srgbClr val="EAEAEA"/>
                </a:solidFill>
                <a:latin typeface="굴림"/>
                <a:cs typeface="굴림"/>
              </a:rPr>
              <a:t>훈</a:t>
            </a:r>
            <a:endParaRPr sz="32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2462"/>
            <a:ext cx="7860030" cy="15532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이슈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SPOF(Single Point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Failure)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80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SPOF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많은 요소로 이루어진 시스템에서  고장이</a:t>
            </a:r>
            <a:r>
              <a:rPr sz="28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날</a:t>
            </a:r>
            <a:r>
              <a:rPr sz="2800" spc="-1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경우</a:t>
            </a:r>
            <a:r>
              <a:rPr sz="2800" spc="-1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전체</a:t>
            </a:r>
            <a:r>
              <a:rPr sz="2800" spc="-17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시스템이</a:t>
            </a:r>
            <a:r>
              <a:rPr sz="2800" spc="-1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멈춰지는</a:t>
            </a:r>
            <a:r>
              <a:rPr sz="28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요소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114800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533900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4953000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000" spc="-10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370576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600" y="5789676"/>
            <a:ext cx="838200" cy="245745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solidFill>
                  <a:srgbClr val="EAEAEA"/>
                </a:solidFill>
                <a:latin typeface="굴림"/>
                <a:cs typeface="굴림"/>
              </a:rPr>
              <a:t>클라이언트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800" y="3835908"/>
            <a:ext cx="1143000" cy="52451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25"/>
              </a:spcBef>
            </a:pPr>
            <a:r>
              <a:rPr sz="2000" dirty="0">
                <a:latin typeface="굴림"/>
                <a:cs typeface="굴림"/>
              </a:rPr>
              <a:t>인증서버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0800" y="4579620"/>
            <a:ext cx="1143000" cy="52578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굴림"/>
                <a:cs typeface="굴림"/>
              </a:rPr>
              <a:t>인증서버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0800" y="6035040"/>
            <a:ext cx="1143000" cy="52578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굴림"/>
                <a:cs typeface="굴림"/>
              </a:rPr>
              <a:t>인증서버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0200" y="3896867"/>
            <a:ext cx="1143000" cy="75184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730"/>
              </a:spcBef>
            </a:pPr>
            <a:r>
              <a:rPr sz="2000" dirty="0">
                <a:latin typeface="굴림"/>
                <a:cs typeface="굴림"/>
              </a:rPr>
              <a:t>유저</a:t>
            </a:r>
            <a:r>
              <a:rPr sz="2000" spc="-160" dirty="0">
                <a:latin typeface="굴림"/>
                <a:cs typeface="굴림"/>
              </a:rPr>
              <a:t> </a:t>
            </a:r>
            <a:r>
              <a:rPr sz="2000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2391" y="4988052"/>
            <a:ext cx="1143000" cy="727075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20764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635"/>
              </a:spcBef>
            </a:pPr>
            <a:r>
              <a:rPr sz="2000" dirty="0">
                <a:latin typeface="굴림"/>
                <a:cs typeface="굴림"/>
              </a:rPr>
              <a:t>유저</a:t>
            </a:r>
            <a:r>
              <a:rPr sz="2000" spc="-165" dirty="0">
                <a:latin typeface="굴림"/>
                <a:cs typeface="굴림"/>
              </a:rPr>
              <a:t> </a:t>
            </a:r>
            <a:r>
              <a:rPr sz="2000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0200" y="5951220"/>
            <a:ext cx="1143000" cy="727075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208279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639"/>
              </a:spcBef>
            </a:pPr>
            <a:r>
              <a:rPr sz="2000" dirty="0">
                <a:latin typeface="굴림"/>
                <a:cs typeface="굴림"/>
              </a:rPr>
              <a:t>유저</a:t>
            </a:r>
            <a:r>
              <a:rPr sz="2000" spc="-160" dirty="0">
                <a:latin typeface="굴림"/>
                <a:cs typeface="굴림"/>
              </a:rPr>
              <a:t> </a:t>
            </a:r>
            <a:r>
              <a:rPr sz="2000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0200" y="3273552"/>
            <a:ext cx="1143000" cy="386080"/>
          </a:xfrm>
          <a:prstGeom prst="rect">
            <a:avLst/>
          </a:prstGeom>
          <a:solidFill>
            <a:srgbClr val="FFFF00"/>
          </a:solidFill>
          <a:ln w="9525">
            <a:solidFill>
              <a:srgbClr val="EAEAE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굴림"/>
                <a:cs typeface="굴림"/>
              </a:rPr>
              <a:t>매핑</a:t>
            </a:r>
            <a:r>
              <a:rPr sz="2000" spc="-160" dirty="0">
                <a:latin typeface="굴림"/>
                <a:cs typeface="굴림"/>
              </a:rPr>
              <a:t> </a:t>
            </a:r>
            <a:r>
              <a:rPr sz="2000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4863" y="4233290"/>
            <a:ext cx="766445" cy="608330"/>
          </a:xfrm>
          <a:custGeom>
            <a:avLst/>
            <a:gdLst/>
            <a:ahLst/>
            <a:cxnLst/>
            <a:rect l="l" t="t" r="r" b="b"/>
            <a:pathLst>
              <a:path w="766444" h="608329">
                <a:moveTo>
                  <a:pt x="702233" y="565882"/>
                </a:moveTo>
                <a:lnTo>
                  <a:pt x="682498" y="590803"/>
                </a:lnTo>
                <a:lnTo>
                  <a:pt x="765937" y="608202"/>
                </a:lnTo>
                <a:lnTo>
                  <a:pt x="749860" y="573785"/>
                </a:lnTo>
                <a:lnTo>
                  <a:pt x="712216" y="573785"/>
                </a:lnTo>
                <a:lnTo>
                  <a:pt x="702233" y="565882"/>
                </a:lnTo>
                <a:close/>
              </a:path>
              <a:path w="766444" h="608329">
                <a:moveTo>
                  <a:pt x="710150" y="555885"/>
                </a:moveTo>
                <a:lnTo>
                  <a:pt x="702233" y="565882"/>
                </a:lnTo>
                <a:lnTo>
                  <a:pt x="712216" y="573785"/>
                </a:lnTo>
                <a:lnTo>
                  <a:pt x="720089" y="563752"/>
                </a:lnTo>
                <a:lnTo>
                  <a:pt x="710150" y="555885"/>
                </a:lnTo>
                <a:close/>
              </a:path>
              <a:path w="766444" h="608329">
                <a:moveTo>
                  <a:pt x="729869" y="530986"/>
                </a:moveTo>
                <a:lnTo>
                  <a:pt x="710150" y="555885"/>
                </a:lnTo>
                <a:lnTo>
                  <a:pt x="720089" y="563752"/>
                </a:lnTo>
                <a:lnTo>
                  <a:pt x="712216" y="573785"/>
                </a:lnTo>
                <a:lnTo>
                  <a:pt x="749860" y="573785"/>
                </a:lnTo>
                <a:lnTo>
                  <a:pt x="729869" y="530986"/>
                </a:lnTo>
                <a:close/>
              </a:path>
              <a:path w="766444" h="608329">
                <a:moveTo>
                  <a:pt x="7874" y="0"/>
                </a:moveTo>
                <a:lnTo>
                  <a:pt x="0" y="9905"/>
                </a:lnTo>
                <a:lnTo>
                  <a:pt x="702233" y="565882"/>
                </a:lnTo>
                <a:lnTo>
                  <a:pt x="710150" y="555885"/>
                </a:lnTo>
                <a:lnTo>
                  <a:pt x="787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90800" y="5303520"/>
            <a:ext cx="1143000" cy="52578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굴림"/>
                <a:cs typeface="굴림"/>
              </a:rPr>
              <a:t>인증서버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26132" y="5562600"/>
            <a:ext cx="765175" cy="356870"/>
          </a:xfrm>
          <a:custGeom>
            <a:avLst/>
            <a:gdLst/>
            <a:ahLst/>
            <a:cxnLst/>
            <a:rect l="l" t="t" r="r" b="b"/>
            <a:pathLst>
              <a:path w="765175" h="356870">
                <a:moveTo>
                  <a:pt x="692737" y="28858"/>
                </a:moveTo>
                <a:lnTo>
                  <a:pt x="0" y="344931"/>
                </a:lnTo>
                <a:lnTo>
                  <a:pt x="5334" y="356488"/>
                </a:lnTo>
                <a:lnTo>
                  <a:pt x="698019" y="40439"/>
                </a:lnTo>
                <a:lnTo>
                  <a:pt x="692737" y="28858"/>
                </a:lnTo>
                <a:close/>
              </a:path>
              <a:path w="765175" h="356870">
                <a:moveTo>
                  <a:pt x="748073" y="23621"/>
                </a:moveTo>
                <a:lnTo>
                  <a:pt x="704215" y="23621"/>
                </a:lnTo>
                <a:lnTo>
                  <a:pt x="709549" y="35178"/>
                </a:lnTo>
                <a:lnTo>
                  <a:pt x="698019" y="40439"/>
                </a:lnTo>
                <a:lnTo>
                  <a:pt x="711200" y="69341"/>
                </a:lnTo>
                <a:lnTo>
                  <a:pt x="748073" y="23621"/>
                </a:lnTo>
                <a:close/>
              </a:path>
              <a:path w="765175" h="356870">
                <a:moveTo>
                  <a:pt x="704215" y="23621"/>
                </a:moveTo>
                <a:lnTo>
                  <a:pt x="692737" y="28858"/>
                </a:lnTo>
                <a:lnTo>
                  <a:pt x="698019" y="40439"/>
                </a:lnTo>
                <a:lnTo>
                  <a:pt x="709549" y="35178"/>
                </a:lnTo>
                <a:lnTo>
                  <a:pt x="704215" y="23621"/>
                </a:lnTo>
                <a:close/>
              </a:path>
              <a:path w="765175" h="356870">
                <a:moveTo>
                  <a:pt x="679577" y="0"/>
                </a:moveTo>
                <a:lnTo>
                  <a:pt x="692737" y="28858"/>
                </a:lnTo>
                <a:lnTo>
                  <a:pt x="704215" y="23621"/>
                </a:lnTo>
                <a:lnTo>
                  <a:pt x="748073" y="23621"/>
                </a:lnTo>
                <a:lnTo>
                  <a:pt x="764667" y="3047"/>
                </a:lnTo>
                <a:lnTo>
                  <a:pt x="67957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9735" y="3465576"/>
            <a:ext cx="1680845" cy="1381760"/>
          </a:xfrm>
          <a:custGeom>
            <a:avLst/>
            <a:gdLst/>
            <a:ahLst/>
            <a:cxnLst/>
            <a:rect l="l" t="t" r="r" b="b"/>
            <a:pathLst>
              <a:path w="1680845" h="1381760">
                <a:moveTo>
                  <a:pt x="1617572" y="43482"/>
                </a:moveTo>
                <a:lnTo>
                  <a:pt x="0" y="1371473"/>
                </a:lnTo>
                <a:lnTo>
                  <a:pt x="8127" y="1381252"/>
                </a:lnTo>
                <a:lnTo>
                  <a:pt x="1625591" y="53248"/>
                </a:lnTo>
                <a:lnTo>
                  <a:pt x="1617572" y="43482"/>
                </a:lnTo>
                <a:close/>
              </a:path>
              <a:path w="1680845" h="1381760">
                <a:moveTo>
                  <a:pt x="1664683" y="35433"/>
                </a:moveTo>
                <a:lnTo>
                  <a:pt x="1627377" y="35433"/>
                </a:lnTo>
                <a:lnTo>
                  <a:pt x="1635378" y="45212"/>
                </a:lnTo>
                <a:lnTo>
                  <a:pt x="1625591" y="53248"/>
                </a:lnTo>
                <a:lnTo>
                  <a:pt x="1645792" y="77850"/>
                </a:lnTo>
                <a:lnTo>
                  <a:pt x="1664683" y="35433"/>
                </a:lnTo>
                <a:close/>
              </a:path>
              <a:path w="1680845" h="1381760">
                <a:moveTo>
                  <a:pt x="1627377" y="35433"/>
                </a:moveTo>
                <a:lnTo>
                  <a:pt x="1617572" y="43482"/>
                </a:lnTo>
                <a:lnTo>
                  <a:pt x="1625591" y="53248"/>
                </a:lnTo>
                <a:lnTo>
                  <a:pt x="1635378" y="45212"/>
                </a:lnTo>
                <a:lnTo>
                  <a:pt x="1627377" y="35433"/>
                </a:lnTo>
                <a:close/>
              </a:path>
              <a:path w="1680845" h="1381760">
                <a:moveTo>
                  <a:pt x="1680464" y="0"/>
                </a:moveTo>
                <a:lnTo>
                  <a:pt x="1597405" y="18923"/>
                </a:lnTo>
                <a:lnTo>
                  <a:pt x="1617572" y="43482"/>
                </a:lnTo>
                <a:lnTo>
                  <a:pt x="1627377" y="35433"/>
                </a:lnTo>
                <a:lnTo>
                  <a:pt x="1664683" y="35433"/>
                </a:lnTo>
                <a:lnTo>
                  <a:pt x="168046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8846" y="3461003"/>
            <a:ext cx="1681480" cy="2109470"/>
          </a:xfrm>
          <a:custGeom>
            <a:avLst/>
            <a:gdLst/>
            <a:ahLst/>
            <a:cxnLst/>
            <a:rect l="l" t="t" r="r" b="b"/>
            <a:pathLst>
              <a:path w="1681479" h="2109470">
                <a:moveTo>
                  <a:pt x="1628923" y="55580"/>
                </a:moveTo>
                <a:lnTo>
                  <a:pt x="0" y="2101088"/>
                </a:lnTo>
                <a:lnTo>
                  <a:pt x="9905" y="2108962"/>
                </a:lnTo>
                <a:lnTo>
                  <a:pt x="1638894" y="63531"/>
                </a:lnTo>
                <a:lnTo>
                  <a:pt x="1628923" y="55580"/>
                </a:lnTo>
                <a:close/>
              </a:path>
              <a:path w="1681479" h="2109470">
                <a:moveTo>
                  <a:pt x="1671665" y="45720"/>
                </a:moveTo>
                <a:lnTo>
                  <a:pt x="1636776" y="45720"/>
                </a:lnTo>
                <a:lnTo>
                  <a:pt x="1646808" y="53594"/>
                </a:lnTo>
                <a:lnTo>
                  <a:pt x="1638894" y="63531"/>
                </a:lnTo>
                <a:lnTo>
                  <a:pt x="1663700" y="83312"/>
                </a:lnTo>
                <a:lnTo>
                  <a:pt x="1671665" y="45720"/>
                </a:lnTo>
                <a:close/>
              </a:path>
              <a:path w="1681479" h="2109470">
                <a:moveTo>
                  <a:pt x="1636776" y="45720"/>
                </a:moveTo>
                <a:lnTo>
                  <a:pt x="1628923" y="55580"/>
                </a:lnTo>
                <a:lnTo>
                  <a:pt x="1638894" y="63531"/>
                </a:lnTo>
                <a:lnTo>
                  <a:pt x="1646808" y="53594"/>
                </a:lnTo>
                <a:lnTo>
                  <a:pt x="1636776" y="45720"/>
                </a:lnTo>
                <a:close/>
              </a:path>
              <a:path w="1681479" h="2109470">
                <a:moveTo>
                  <a:pt x="1681352" y="0"/>
                </a:moveTo>
                <a:lnTo>
                  <a:pt x="1604137" y="35813"/>
                </a:lnTo>
                <a:lnTo>
                  <a:pt x="1628923" y="55580"/>
                </a:lnTo>
                <a:lnTo>
                  <a:pt x="1636776" y="45720"/>
                </a:lnTo>
                <a:lnTo>
                  <a:pt x="1671665" y="45720"/>
                </a:lnTo>
                <a:lnTo>
                  <a:pt x="168135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1767" y="4261739"/>
            <a:ext cx="1678939" cy="586105"/>
          </a:xfrm>
          <a:custGeom>
            <a:avLst/>
            <a:gdLst/>
            <a:ahLst/>
            <a:cxnLst/>
            <a:rect l="l" t="t" r="r" b="b"/>
            <a:pathLst>
              <a:path w="1678939" h="586104">
                <a:moveTo>
                  <a:pt x="96266" y="541274"/>
                </a:moveTo>
                <a:lnTo>
                  <a:pt x="0" y="573913"/>
                </a:lnTo>
                <a:lnTo>
                  <a:pt x="4064" y="585851"/>
                </a:lnTo>
                <a:lnTo>
                  <a:pt x="100330" y="553338"/>
                </a:lnTo>
                <a:lnTo>
                  <a:pt x="96266" y="541274"/>
                </a:lnTo>
                <a:close/>
              </a:path>
              <a:path w="1678939" h="586104">
                <a:moveTo>
                  <a:pt x="228473" y="496443"/>
                </a:moveTo>
                <a:lnTo>
                  <a:pt x="132334" y="528955"/>
                </a:lnTo>
                <a:lnTo>
                  <a:pt x="136398" y="541019"/>
                </a:lnTo>
                <a:lnTo>
                  <a:pt x="232537" y="508381"/>
                </a:lnTo>
                <a:lnTo>
                  <a:pt x="228473" y="496443"/>
                </a:lnTo>
                <a:close/>
              </a:path>
              <a:path w="1678939" h="586104">
                <a:moveTo>
                  <a:pt x="360807" y="451485"/>
                </a:moveTo>
                <a:lnTo>
                  <a:pt x="264541" y="484124"/>
                </a:lnTo>
                <a:lnTo>
                  <a:pt x="268732" y="496188"/>
                </a:lnTo>
                <a:lnTo>
                  <a:pt x="364871" y="463550"/>
                </a:lnTo>
                <a:lnTo>
                  <a:pt x="360807" y="451485"/>
                </a:lnTo>
                <a:close/>
              </a:path>
              <a:path w="1678939" h="586104">
                <a:moveTo>
                  <a:pt x="493141" y="406654"/>
                </a:moveTo>
                <a:lnTo>
                  <a:pt x="396875" y="439293"/>
                </a:lnTo>
                <a:lnTo>
                  <a:pt x="400939" y="451358"/>
                </a:lnTo>
                <a:lnTo>
                  <a:pt x="497205" y="418719"/>
                </a:lnTo>
                <a:lnTo>
                  <a:pt x="493141" y="406654"/>
                </a:lnTo>
                <a:close/>
              </a:path>
              <a:path w="1678939" h="586104">
                <a:moveTo>
                  <a:pt x="625475" y="361823"/>
                </a:moveTo>
                <a:lnTo>
                  <a:pt x="529209" y="394462"/>
                </a:lnTo>
                <a:lnTo>
                  <a:pt x="533273" y="406527"/>
                </a:lnTo>
                <a:lnTo>
                  <a:pt x="629539" y="373888"/>
                </a:lnTo>
                <a:lnTo>
                  <a:pt x="625475" y="361823"/>
                </a:lnTo>
                <a:close/>
              </a:path>
              <a:path w="1678939" h="586104">
                <a:moveTo>
                  <a:pt x="757682" y="316992"/>
                </a:moveTo>
                <a:lnTo>
                  <a:pt x="661543" y="349631"/>
                </a:lnTo>
                <a:lnTo>
                  <a:pt x="665607" y="361569"/>
                </a:lnTo>
                <a:lnTo>
                  <a:pt x="761746" y="329056"/>
                </a:lnTo>
                <a:lnTo>
                  <a:pt x="757682" y="316992"/>
                </a:lnTo>
                <a:close/>
              </a:path>
              <a:path w="1678939" h="586104">
                <a:moveTo>
                  <a:pt x="890016" y="272161"/>
                </a:moveTo>
                <a:lnTo>
                  <a:pt x="793877" y="304800"/>
                </a:lnTo>
                <a:lnTo>
                  <a:pt x="797941" y="316738"/>
                </a:lnTo>
                <a:lnTo>
                  <a:pt x="894080" y="284099"/>
                </a:lnTo>
                <a:lnTo>
                  <a:pt x="890016" y="272161"/>
                </a:lnTo>
                <a:close/>
              </a:path>
              <a:path w="1678939" h="586104">
                <a:moveTo>
                  <a:pt x="1022350" y="227330"/>
                </a:moveTo>
                <a:lnTo>
                  <a:pt x="926084" y="259842"/>
                </a:lnTo>
                <a:lnTo>
                  <a:pt x="930148" y="271906"/>
                </a:lnTo>
                <a:lnTo>
                  <a:pt x="1026414" y="239268"/>
                </a:lnTo>
                <a:lnTo>
                  <a:pt x="1022350" y="227330"/>
                </a:lnTo>
                <a:close/>
              </a:path>
              <a:path w="1678939" h="586104">
                <a:moveTo>
                  <a:pt x="1154684" y="182372"/>
                </a:moveTo>
                <a:lnTo>
                  <a:pt x="1058418" y="215011"/>
                </a:lnTo>
                <a:lnTo>
                  <a:pt x="1062482" y="227075"/>
                </a:lnTo>
                <a:lnTo>
                  <a:pt x="1158748" y="194437"/>
                </a:lnTo>
                <a:lnTo>
                  <a:pt x="1154684" y="182372"/>
                </a:lnTo>
                <a:close/>
              </a:path>
              <a:path w="1678939" h="586104">
                <a:moveTo>
                  <a:pt x="1286891" y="137541"/>
                </a:moveTo>
                <a:lnTo>
                  <a:pt x="1190752" y="170180"/>
                </a:lnTo>
                <a:lnTo>
                  <a:pt x="1194816" y="182244"/>
                </a:lnTo>
                <a:lnTo>
                  <a:pt x="1291082" y="149606"/>
                </a:lnTo>
                <a:lnTo>
                  <a:pt x="1286891" y="137541"/>
                </a:lnTo>
                <a:close/>
              </a:path>
              <a:path w="1678939" h="586104">
                <a:moveTo>
                  <a:pt x="1419225" y="92710"/>
                </a:moveTo>
                <a:lnTo>
                  <a:pt x="1323086" y="125349"/>
                </a:lnTo>
                <a:lnTo>
                  <a:pt x="1327150" y="137413"/>
                </a:lnTo>
                <a:lnTo>
                  <a:pt x="1423289" y="104775"/>
                </a:lnTo>
                <a:lnTo>
                  <a:pt x="1419225" y="92710"/>
                </a:lnTo>
                <a:close/>
              </a:path>
              <a:path w="1678939" h="586104">
                <a:moveTo>
                  <a:pt x="1551559" y="47879"/>
                </a:moveTo>
                <a:lnTo>
                  <a:pt x="1455293" y="80518"/>
                </a:lnTo>
                <a:lnTo>
                  <a:pt x="1459357" y="92456"/>
                </a:lnTo>
                <a:lnTo>
                  <a:pt x="1555623" y="59943"/>
                </a:lnTo>
                <a:lnTo>
                  <a:pt x="1551559" y="47879"/>
                </a:lnTo>
                <a:close/>
              </a:path>
              <a:path w="1678939" h="586104">
                <a:moveTo>
                  <a:pt x="1664231" y="25908"/>
                </a:moveTo>
                <a:lnTo>
                  <a:pt x="1616202" y="25908"/>
                </a:lnTo>
                <a:lnTo>
                  <a:pt x="1620393" y="37973"/>
                </a:lnTo>
                <a:lnTo>
                  <a:pt x="1608265" y="42051"/>
                </a:lnTo>
                <a:lnTo>
                  <a:pt x="1618488" y="72136"/>
                </a:lnTo>
                <a:lnTo>
                  <a:pt x="1664231" y="25908"/>
                </a:lnTo>
                <a:close/>
              </a:path>
              <a:path w="1678939" h="586104">
                <a:moveTo>
                  <a:pt x="1604178" y="30022"/>
                </a:moveTo>
                <a:lnTo>
                  <a:pt x="1587627" y="35687"/>
                </a:lnTo>
                <a:lnTo>
                  <a:pt x="1591691" y="47625"/>
                </a:lnTo>
                <a:lnTo>
                  <a:pt x="1608265" y="42051"/>
                </a:lnTo>
                <a:lnTo>
                  <a:pt x="1604178" y="30022"/>
                </a:lnTo>
                <a:close/>
              </a:path>
              <a:path w="1678939" h="586104">
                <a:moveTo>
                  <a:pt x="1616202" y="25908"/>
                </a:moveTo>
                <a:lnTo>
                  <a:pt x="1604178" y="30022"/>
                </a:lnTo>
                <a:lnTo>
                  <a:pt x="1608265" y="42051"/>
                </a:lnTo>
                <a:lnTo>
                  <a:pt x="1620393" y="37973"/>
                </a:lnTo>
                <a:lnTo>
                  <a:pt x="1616202" y="25908"/>
                </a:lnTo>
                <a:close/>
              </a:path>
              <a:path w="1678939" h="586104">
                <a:moveTo>
                  <a:pt x="1593977" y="0"/>
                </a:moveTo>
                <a:lnTo>
                  <a:pt x="1604178" y="30022"/>
                </a:lnTo>
                <a:lnTo>
                  <a:pt x="1616202" y="25908"/>
                </a:lnTo>
                <a:lnTo>
                  <a:pt x="1664231" y="25908"/>
                </a:lnTo>
                <a:lnTo>
                  <a:pt x="1678432" y="11556"/>
                </a:lnTo>
                <a:lnTo>
                  <a:pt x="159397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3038" y="5322570"/>
            <a:ext cx="1690370" cy="248920"/>
          </a:xfrm>
          <a:custGeom>
            <a:avLst/>
            <a:gdLst/>
            <a:ahLst/>
            <a:cxnLst/>
            <a:rect l="l" t="t" r="r" b="b"/>
            <a:pathLst>
              <a:path w="1690370" h="248920">
                <a:moveTo>
                  <a:pt x="100711" y="223392"/>
                </a:moveTo>
                <a:lnTo>
                  <a:pt x="0" y="236219"/>
                </a:lnTo>
                <a:lnTo>
                  <a:pt x="1524" y="248792"/>
                </a:lnTo>
                <a:lnTo>
                  <a:pt x="102362" y="235965"/>
                </a:lnTo>
                <a:lnTo>
                  <a:pt x="100711" y="223392"/>
                </a:lnTo>
                <a:close/>
              </a:path>
              <a:path w="1690370" h="248920">
                <a:moveTo>
                  <a:pt x="239395" y="205866"/>
                </a:moveTo>
                <a:lnTo>
                  <a:pt x="138557" y="218566"/>
                </a:lnTo>
                <a:lnTo>
                  <a:pt x="140208" y="231266"/>
                </a:lnTo>
                <a:lnTo>
                  <a:pt x="240919" y="218439"/>
                </a:lnTo>
                <a:lnTo>
                  <a:pt x="239395" y="205866"/>
                </a:lnTo>
                <a:close/>
              </a:path>
              <a:path w="1690370" h="248920">
                <a:moveTo>
                  <a:pt x="377951" y="188213"/>
                </a:moveTo>
                <a:lnTo>
                  <a:pt x="277113" y="201040"/>
                </a:lnTo>
                <a:lnTo>
                  <a:pt x="278764" y="213613"/>
                </a:lnTo>
                <a:lnTo>
                  <a:pt x="379475" y="200786"/>
                </a:lnTo>
                <a:lnTo>
                  <a:pt x="377951" y="188213"/>
                </a:lnTo>
                <a:close/>
              </a:path>
              <a:path w="1690370" h="248920">
                <a:moveTo>
                  <a:pt x="516509" y="170687"/>
                </a:moveTo>
                <a:lnTo>
                  <a:pt x="415671" y="183514"/>
                </a:lnTo>
                <a:lnTo>
                  <a:pt x="417322" y="196087"/>
                </a:lnTo>
                <a:lnTo>
                  <a:pt x="518160" y="183260"/>
                </a:lnTo>
                <a:lnTo>
                  <a:pt x="516509" y="170687"/>
                </a:lnTo>
                <a:close/>
              </a:path>
              <a:path w="1690370" h="248920">
                <a:moveTo>
                  <a:pt x="655065" y="153034"/>
                </a:moveTo>
                <a:lnTo>
                  <a:pt x="554354" y="165861"/>
                </a:lnTo>
                <a:lnTo>
                  <a:pt x="555878" y="178434"/>
                </a:lnTo>
                <a:lnTo>
                  <a:pt x="656716" y="165734"/>
                </a:lnTo>
                <a:lnTo>
                  <a:pt x="655065" y="153034"/>
                </a:lnTo>
                <a:close/>
              </a:path>
              <a:path w="1690370" h="248920">
                <a:moveTo>
                  <a:pt x="793750" y="135508"/>
                </a:moveTo>
                <a:lnTo>
                  <a:pt x="692912" y="148335"/>
                </a:lnTo>
                <a:lnTo>
                  <a:pt x="694563" y="160908"/>
                </a:lnTo>
                <a:lnTo>
                  <a:pt x="795274" y="148081"/>
                </a:lnTo>
                <a:lnTo>
                  <a:pt x="793750" y="135508"/>
                </a:lnTo>
                <a:close/>
              </a:path>
              <a:path w="1690370" h="248920">
                <a:moveTo>
                  <a:pt x="932307" y="117855"/>
                </a:moveTo>
                <a:lnTo>
                  <a:pt x="831469" y="130682"/>
                </a:lnTo>
                <a:lnTo>
                  <a:pt x="833120" y="143255"/>
                </a:lnTo>
                <a:lnTo>
                  <a:pt x="933831" y="130555"/>
                </a:lnTo>
                <a:lnTo>
                  <a:pt x="932307" y="117855"/>
                </a:lnTo>
                <a:close/>
              </a:path>
              <a:path w="1690370" h="248920">
                <a:moveTo>
                  <a:pt x="1070864" y="100329"/>
                </a:moveTo>
                <a:lnTo>
                  <a:pt x="970026" y="113156"/>
                </a:lnTo>
                <a:lnTo>
                  <a:pt x="971676" y="125729"/>
                </a:lnTo>
                <a:lnTo>
                  <a:pt x="1072514" y="112902"/>
                </a:lnTo>
                <a:lnTo>
                  <a:pt x="1070864" y="100329"/>
                </a:lnTo>
                <a:close/>
              </a:path>
              <a:path w="1690370" h="248920">
                <a:moveTo>
                  <a:pt x="1209421" y="82803"/>
                </a:moveTo>
                <a:lnTo>
                  <a:pt x="1108710" y="95503"/>
                </a:lnTo>
                <a:lnTo>
                  <a:pt x="1110234" y="108076"/>
                </a:lnTo>
                <a:lnTo>
                  <a:pt x="1211072" y="95376"/>
                </a:lnTo>
                <a:lnTo>
                  <a:pt x="1209421" y="82803"/>
                </a:lnTo>
                <a:close/>
              </a:path>
              <a:path w="1690370" h="248920">
                <a:moveTo>
                  <a:pt x="1348104" y="65150"/>
                </a:moveTo>
                <a:lnTo>
                  <a:pt x="1247266" y="77977"/>
                </a:lnTo>
                <a:lnTo>
                  <a:pt x="1248917" y="90550"/>
                </a:lnTo>
                <a:lnTo>
                  <a:pt x="1349628" y="77723"/>
                </a:lnTo>
                <a:lnTo>
                  <a:pt x="1348104" y="65150"/>
                </a:lnTo>
                <a:close/>
              </a:path>
              <a:path w="1690370" h="248920">
                <a:moveTo>
                  <a:pt x="1486662" y="47624"/>
                </a:moveTo>
                <a:lnTo>
                  <a:pt x="1385824" y="60324"/>
                </a:lnTo>
                <a:lnTo>
                  <a:pt x="1387475" y="73024"/>
                </a:lnTo>
                <a:lnTo>
                  <a:pt x="1488186" y="60197"/>
                </a:lnTo>
                <a:lnTo>
                  <a:pt x="1486662" y="47624"/>
                </a:lnTo>
                <a:close/>
              </a:path>
              <a:path w="1690370" h="248920">
                <a:moveTo>
                  <a:pt x="1687206" y="29971"/>
                </a:moveTo>
                <a:lnTo>
                  <a:pt x="1625219" y="29971"/>
                </a:lnTo>
                <a:lnTo>
                  <a:pt x="1626870" y="42544"/>
                </a:lnTo>
                <a:lnTo>
                  <a:pt x="1615096" y="44042"/>
                </a:lnTo>
                <a:lnTo>
                  <a:pt x="1619123" y="75564"/>
                </a:lnTo>
                <a:lnTo>
                  <a:pt x="1687206" y="29971"/>
                </a:lnTo>
                <a:close/>
              </a:path>
              <a:path w="1690370" h="248920">
                <a:moveTo>
                  <a:pt x="1613489" y="31463"/>
                </a:moveTo>
                <a:lnTo>
                  <a:pt x="1524381" y="42798"/>
                </a:lnTo>
                <a:lnTo>
                  <a:pt x="1526032" y="55371"/>
                </a:lnTo>
                <a:lnTo>
                  <a:pt x="1615096" y="44042"/>
                </a:lnTo>
                <a:lnTo>
                  <a:pt x="1613489" y="31463"/>
                </a:lnTo>
                <a:close/>
              </a:path>
              <a:path w="1690370" h="248920">
                <a:moveTo>
                  <a:pt x="1625219" y="29971"/>
                </a:moveTo>
                <a:lnTo>
                  <a:pt x="1613489" y="31463"/>
                </a:lnTo>
                <a:lnTo>
                  <a:pt x="1615096" y="44042"/>
                </a:lnTo>
                <a:lnTo>
                  <a:pt x="1626870" y="42544"/>
                </a:lnTo>
                <a:lnTo>
                  <a:pt x="1625219" y="29971"/>
                </a:lnTo>
                <a:close/>
              </a:path>
              <a:path w="1690370" h="248920">
                <a:moveTo>
                  <a:pt x="1609471" y="0"/>
                </a:moveTo>
                <a:lnTo>
                  <a:pt x="1613489" y="31463"/>
                </a:lnTo>
                <a:lnTo>
                  <a:pt x="1625219" y="29971"/>
                </a:lnTo>
                <a:lnTo>
                  <a:pt x="1687206" y="29971"/>
                </a:lnTo>
                <a:lnTo>
                  <a:pt x="1689862" y="28193"/>
                </a:lnTo>
                <a:lnTo>
                  <a:pt x="160947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14209" y="6257645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교재</a:t>
            </a:r>
            <a:r>
              <a:rPr sz="1800" spc="-17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1800" spc="-10" dirty="0">
                <a:solidFill>
                  <a:srgbClr val="EAEAEA"/>
                </a:solidFill>
                <a:latin typeface="Arial"/>
                <a:cs typeface="Arial"/>
              </a:rPr>
              <a:t>418P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2647"/>
            <a:ext cx="7916545" cy="399161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SPOF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1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Fail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원인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컴퓨터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HW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고장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SW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BUG,</a:t>
            </a:r>
            <a:r>
              <a:rPr sz="28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과부하</a:t>
            </a:r>
            <a:endParaRPr sz="28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결과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전체 서버</a:t>
            </a:r>
            <a:r>
              <a:rPr sz="2800" spc="-4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에서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문제가 되지 않았던</a:t>
            </a:r>
            <a:r>
              <a:rPr sz="2800" spc="-5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이유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Sharding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해결책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중복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일부분만</a:t>
            </a:r>
            <a:r>
              <a:rPr sz="2400" spc="-2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대체 가능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마이그레이션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즉시</a:t>
            </a:r>
            <a:r>
              <a:rPr sz="2400" spc="-459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복구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793355" cy="42075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Arial"/>
                <a:cs typeface="Arial"/>
              </a:rPr>
              <a:t>MMORPG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서버에서의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와의</a:t>
            </a:r>
            <a:r>
              <a:rPr sz="3200" spc="-4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차이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Hand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기능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모바일은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연결이 자주</a:t>
            </a:r>
            <a:r>
              <a:rPr sz="2400" spc="-5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끊김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음영지역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기지국</a:t>
            </a:r>
            <a:r>
              <a:rPr sz="20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전환</a:t>
            </a:r>
            <a:endParaRPr sz="20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LTE &lt;-&gt; WIFI &lt;-&gt; 5G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전환</a:t>
            </a:r>
            <a:endParaRPr sz="2000">
              <a:latin typeface="맑은 고딕"/>
              <a:cs typeface="맑은 고딕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24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경우는</a:t>
            </a:r>
            <a:r>
              <a:rPr sz="24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sz="24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Logout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시키면</a:t>
            </a:r>
            <a:r>
              <a:rPr sz="24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되나  모바일은 문제가</a:t>
            </a:r>
            <a:r>
              <a:rPr sz="2400" spc="-3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됨</a:t>
            </a:r>
            <a:endParaRPr sz="24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해결</a:t>
            </a:r>
            <a:endParaRPr sz="24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끊어진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경우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클라이언트와</a:t>
            </a:r>
            <a:r>
              <a:rPr sz="20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서버에서</a:t>
            </a:r>
            <a:endParaRPr sz="2000">
              <a:latin typeface="맑은 고딕"/>
              <a:cs typeface="맑은 고딕"/>
            </a:endParaRPr>
          </a:p>
          <a:p>
            <a:pPr marL="1612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transparent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하게 재접속을 시켜야</a:t>
            </a:r>
            <a:r>
              <a:rPr sz="2000" spc="-5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함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355205" cy="48298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클라우드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  <a:p>
            <a:pPr marL="756285" marR="8890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서버를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실행하는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것이  아니라 가상머신 상에서</a:t>
            </a:r>
            <a:r>
              <a:rPr sz="2800" spc="-5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endParaRPr sz="2800">
              <a:latin typeface="맑은 고딕"/>
              <a:cs typeface="맑은 고딕"/>
            </a:endParaRPr>
          </a:p>
          <a:p>
            <a:pPr marL="756285" marR="366395" lvl="1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가상머신은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맑은 고딕"/>
                <a:cs typeface="맑은 고딕"/>
              </a:rPr>
              <a:t>여러</a:t>
            </a:r>
            <a:r>
              <a:rPr sz="2800" spc="-204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맑은 고딕"/>
                <a:cs typeface="맑은 고딕"/>
              </a:rPr>
              <a:t>대의</a:t>
            </a:r>
            <a:r>
              <a:rPr sz="2800" spc="-220" dirty="0">
                <a:solidFill>
                  <a:srgbClr val="FFFF00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실제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중  아무데서나</a:t>
            </a:r>
            <a:r>
              <a:rPr sz="2800" spc="-1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r>
              <a:rPr sz="2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될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28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있음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유연성</a:t>
            </a:r>
            <a:endParaRPr sz="24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컴퓨터가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고장나면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옆</a:t>
            </a:r>
            <a:r>
              <a:rPr sz="2000" spc="-1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컴퓨터에서</a:t>
            </a:r>
            <a:r>
              <a:rPr sz="20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endParaRPr sz="20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가상머신은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메모리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디스크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CPU data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sz="2000" spc="-4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묶음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확장성</a:t>
            </a:r>
            <a:endParaRPr sz="24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가상머신을</a:t>
            </a:r>
            <a:r>
              <a:rPr sz="20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복사해서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빈</a:t>
            </a:r>
            <a:r>
              <a:rPr sz="2000" spc="-1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컴퓨터에서</a:t>
            </a:r>
            <a:r>
              <a:rPr sz="2000" spc="-1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실행</a:t>
            </a:r>
            <a:endParaRPr sz="2000">
              <a:latin typeface="맑은 고딕"/>
              <a:cs typeface="맑은 고딕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기존의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일에서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분으로</a:t>
            </a:r>
            <a:r>
              <a:rPr sz="2000" spc="-5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단축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701749"/>
            <a:ext cx="2922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클라우드</a:t>
            </a:r>
            <a:r>
              <a:rPr sz="3200" spc="-2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410200"/>
            <a:ext cx="1752600" cy="990600"/>
          </a:xfrm>
          <a:prstGeom prst="rect">
            <a:avLst/>
          </a:prstGeom>
          <a:solidFill>
            <a:srgbClr val="00AF50"/>
          </a:solidFill>
          <a:ln w="9525">
            <a:solidFill>
              <a:srgbClr val="EAEAEA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79070" marR="170180" indent="249554">
              <a:lnSpc>
                <a:spcPct val="100000"/>
              </a:lnSpc>
              <a:spcBef>
                <a:spcPts val="44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Server  Compu</a:t>
            </a:r>
            <a:r>
              <a:rPr sz="2400" spc="0" dirty="0">
                <a:solidFill>
                  <a:srgbClr val="EAEAEA"/>
                </a:solidFill>
                <a:latin typeface="굴림"/>
                <a:cs typeface="굴림"/>
              </a:rPr>
              <a:t>t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er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0735" y="5408676"/>
            <a:ext cx="1752600" cy="990600"/>
          </a:xfrm>
          <a:prstGeom prst="rect">
            <a:avLst/>
          </a:prstGeom>
          <a:solidFill>
            <a:srgbClr val="00AF50"/>
          </a:solidFill>
          <a:ln w="9525">
            <a:solidFill>
              <a:srgbClr val="EAEAEA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79705" marR="169545" indent="249554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Server  Compu</a:t>
            </a:r>
            <a:r>
              <a:rPr sz="2400" spc="0" dirty="0">
                <a:solidFill>
                  <a:srgbClr val="EAEAEA"/>
                </a:solidFill>
                <a:latin typeface="굴림"/>
                <a:cs typeface="굴림"/>
              </a:rPr>
              <a:t>t</a:t>
            </a: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er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8596" y="5408676"/>
            <a:ext cx="1752600" cy="990600"/>
          </a:xfrm>
          <a:prstGeom prst="rect">
            <a:avLst/>
          </a:prstGeom>
          <a:solidFill>
            <a:srgbClr val="00AF50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2400">
              <a:latin typeface="굴림"/>
              <a:cs typeface="굴림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Computer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4931" y="5407152"/>
            <a:ext cx="1752600" cy="990600"/>
          </a:xfrm>
          <a:prstGeom prst="rect">
            <a:avLst/>
          </a:prstGeom>
          <a:solidFill>
            <a:srgbClr val="00AF50"/>
          </a:solidFill>
          <a:ln w="9525">
            <a:solidFill>
              <a:srgbClr val="EAEAEA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79705" marR="169545" indent="249554">
              <a:lnSpc>
                <a:spcPct val="100000"/>
              </a:lnSpc>
              <a:spcBef>
                <a:spcPts val="44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Server  Comput</a:t>
            </a:r>
            <a:r>
              <a:rPr sz="2400" spc="-10" dirty="0">
                <a:solidFill>
                  <a:srgbClr val="EAEAEA"/>
                </a:solidFill>
                <a:latin typeface="굴림"/>
                <a:cs typeface="굴림"/>
              </a:rPr>
              <a:t>e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780" y="4800600"/>
            <a:ext cx="175260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0735" y="4815840"/>
            <a:ext cx="175260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4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4691" y="4832603"/>
            <a:ext cx="175260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8647" y="4847844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457199"/>
                </a:moveTo>
                <a:lnTo>
                  <a:pt x="1752600" y="457199"/>
                </a:lnTo>
                <a:lnTo>
                  <a:pt x="17526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08647" y="4847844"/>
            <a:ext cx="1752600" cy="457200"/>
          </a:xfrm>
          <a:prstGeom prst="rect">
            <a:avLst/>
          </a:prstGeom>
          <a:ln w="9525">
            <a:solidFill>
              <a:srgbClr val="EAEAEA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40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780" y="4191000"/>
            <a:ext cx="1752600" cy="457200"/>
          </a:xfrm>
          <a:prstGeom prst="rect">
            <a:avLst/>
          </a:prstGeom>
          <a:solidFill>
            <a:srgbClr val="006FC0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Hyper</a:t>
            </a:r>
            <a:r>
              <a:rPr sz="2400" spc="-6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Visor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3116" y="4191000"/>
            <a:ext cx="1752600" cy="457200"/>
          </a:xfrm>
          <a:prstGeom prst="rect">
            <a:avLst/>
          </a:prstGeom>
          <a:solidFill>
            <a:srgbClr val="006FC0"/>
          </a:solidFill>
          <a:ln w="9525">
            <a:solidFill>
              <a:srgbClr val="EAEAEA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Hyper</a:t>
            </a:r>
            <a:r>
              <a:rPr sz="2400" spc="-6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Visor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2311" y="4194047"/>
            <a:ext cx="1752600" cy="457200"/>
          </a:xfrm>
          <a:prstGeom prst="rect">
            <a:avLst/>
          </a:prstGeom>
          <a:solidFill>
            <a:srgbClr val="006FC0"/>
          </a:solidFill>
          <a:ln w="9525">
            <a:solidFill>
              <a:srgbClr val="EAEAE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39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Hyper</a:t>
            </a:r>
            <a:r>
              <a:rPr sz="2400" spc="-6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Visor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8647" y="4194047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457200"/>
                </a:moveTo>
                <a:lnTo>
                  <a:pt x="1752600" y="457200"/>
                </a:lnTo>
                <a:lnTo>
                  <a:pt x="1752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08647" y="4194047"/>
            <a:ext cx="1752600" cy="457200"/>
          </a:xfrm>
          <a:prstGeom prst="rect">
            <a:avLst/>
          </a:prstGeom>
          <a:ln w="9525">
            <a:solidFill>
              <a:srgbClr val="EAEAE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39"/>
              </a:spcBef>
            </a:pPr>
            <a:r>
              <a:rPr sz="2400" spc="-5" dirty="0">
                <a:solidFill>
                  <a:srgbClr val="EAEAEA"/>
                </a:solidFill>
                <a:latin typeface="굴림"/>
                <a:cs typeface="굴림"/>
              </a:rPr>
              <a:t>Hyper</a:t>
            </a:r>
            <a:r>
              <a:rPr sz="2400" spc="-60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Visor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6780" y="3610355"/>
            <a:ext cx="76962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" y="2505455"/>
            <a:ext cx="76962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9530" marR="41275" indent="20955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1283" y="3616452"/>
            <a:ext cx="76835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1283" y="2511551"/>
            <a:ext cx="76835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8895" marR="40005" indent="2095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4264" y="3624071"/>
            <a:ext cx="76962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4264" y="2519172"/>
            <a:ext cx="76962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9530" marR="40640" indent="20955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62500" y="3625596"/>
            <a:ext cx="76835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2500" y="2520695"/>
            <a:ext cx="76835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8895" marR="40005" indent="20955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51576" y="3624071"/>
            <a:ext cx="769620" cy="457200"/>
          </a:xfrm>
          <a:prstGeom prst="rect">
            <a:avLst/>
          </a:prstGeom>
          <a:solidFill>
            <a:srgbClr val="00AFEF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solidFill>
                  <a:srgbClr val="EAEAEA"/>
                </a:solidFill>
                <a:latin typeface="굴림"/>
                <a:cs typeface="굴림"/>
              </a:rPr>
              <a:t>OS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1576" y="2519172"/>
            <a:ext cx="769620" cy="952500"/>
          </a:xfrm>
          <a:prstGeom prst="rect">
            <a:avLst/>
          </a:prstGeom>
          <a:solidFill>
            <a:srgbClr val="FFC000"/>
          </a:solidFill>
          <a:ln w="9525">
            <a:solidFill>
              <a:srgbClr val="EAEAEA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9530" marR="40640" indent="20955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EAEAEA"/>
                </a:solidFill>
                <a:latin typeface="굴림"/>
                <a:cs typeface="굴림"/>
              </a:rPr>
              <a:t>Game  </a:t>
            </a: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Server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8800" y="2133600"/>
            <a:ext cx="1004569" cy="1981200"/>
          </a:xfrm>
          <a:prstGeom prst="rect">
            <a:avLst/>
          </a:prstGeom>
          <a:ln w="9525">
            <a:solidFill>
              <a:srgbClr val="EAEAEA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solidFill>
                  <a:srgbClr val="EAEAEA"/>
                </a:solidFill>
                <a:latin typeface="굴림"/>
                <a:cs typeface="굴림"/>
              </a:rPr>
              <a:t>가상머신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90256" y="3186048"/>
            <a:ext cx="1082040" cy="1843405"/>
          </a:xfrm>
          <a:custGeom>
            <a:avLst/>
            <a:gdLst/>
            <a:ahLst/>
            <a:cxnLst/>
            <a:rect l="l" t="t" r="r" b="b"/>
            <a:pathLst>
              <a:path w="1082040" h="1843404">
                <a:moveTo>
                  <a:pt x="28448" y="1567052"/>
                </a:moveTo>
                <a:lnTo>
                  <a:pt x="17341" y="1569376"/>
                </a:lnTo>
                <a:lnTo>
                  <a:pt x="8270" y="1575546"/>
                </a:lnTo>
                <a:lnTo>
                  <a:pt x="2176" y="1584644"/>
                </a:lnTo>
                <a:lnTo>
                  <a:pt x="0" y="1595755"/>
                </a:lnTo>
                <a:lnTo>
                  <a:pt x="1016" y="1843277"/>
                </a:lnTo>
                <a:lnTo>
                  <a:pt x="61903" y="1808480"/>
                </a:lnTo>
                <a:lnTo>
                  <a:pt x="54228" y="1808480"/>
                </a:lnTo>
                <a:lnTo>
                  <a:pt x="4699" y="1779905"/>
                </a:lnTo>
                <a:lnTo>
                  <a:pt x="57565" y="1688330"/>
                </a:lnTo>
                <a:lnTo>
                  <a:pt x="57150" y="1595501"/>
                </a:lnTo>
                <a:lnTo>
                  <a:pt x="54826" y="1584412"/>
                </a:lnTo>
                <a:lnTo>
                  <a:pt x="48656" y="1575371"/>
                </a:lnTo>
                <a:lnTo>
                  <a:pt x="39558" y="1569283"/>
                </a:lnTo>
                <a:lnTo>
                  <a:pt x="28448" y="1567052"/>
                </a:lnTo>
                <a:close/>
              </a:path>
              <a:path w="1082040" h="1843404">
                <a:moveTo>
                  <a:pt x="57565" y="1688330"/>
                </a:moveTo>
                <a:lnTo>
                  <a:pt x="4699" y="1779905"/>
                </a:lnTo>
                <a:lnTo>
                  <a:pt x="54228" y="1808480"/>
                </a:lnTo>
                <a:lnTo>
                  <a:pt x="62587" y="1794002"/>
                </a:lnTo>
                <a:lnTo>
                  <a:pt x="58039" y="1794002"/>
                </a:lnTo>
                <a:lnTo>
                  <a:pt x="15240" y="1769364"/>
                </a:lnTo>
                <a:lnTo>
                  <a:pt x="57819" y="1745014"/>
                </a:lnTo>
                <a:lnTo>
                  <a:pt x="57565" y="1688330"/>
                </a:lnTo>
                <a:close/>
              </a:path>
              <a:path w="1082040" h="1843404">
                <a:moveTo>
                  <a:pt x="198350" y="1667281"/>
                </a:moveTo>
                <a:lnTo>
                  <a:pt x="187578" y="1670812"/>
                </a:lnTo>
                <a:lnTo>
                  <a:pt x="107155" y="1716802"/>
                </a:lnTo>
                <a:lnTo>
                  <a:pt x="54228" y="1808480"/>
                </a:lnTo>
                <a:lnTo>
                  <a:pt x="61903" y="1808480"/>
                </a:lnTo>
                <a:lnTo>
                  <a:pt x="215900" y="1720469"/>
                </a:lnTo>
                <a:lnTo>
                  <a:pt x="224460" y="1713037"/>
                </a:lnTo>
                <a:lnTo>
                  <a:pt x="229330" y="1703212"/>
                </a:lnTo>
                <a:lnTo>
                  <a:pt x="230151" y="1692269"/>
                </a:lnTo>
                <a:lnTo>
                  <a:pt x="226568" y="1681480"/>
                </a:lnTo>
                <a:lnTo>
                  <a:pt x="219082" y="1672937"/>
                </a:lnTo>
                <a:lnTo>
                  <a:pt x="209264" y="1668097"/>
                </a:lnTo>
                <a:lnTo>
                  <a:pt x="198350" y="1667281"/>
                </a:lnTo>
                <a:close/>
              </a:path>
              <a:path w="1082040" h="1843404">
                <a:moveTo>
                  <a:pt x="57819" y="1745014"/>
                </a:moveTo>
                <a:lnTo>
                  <a:pt x="15240" y="1769364"/>
                </a:lnTo>
                <a:lnTo>
                  <a:pt x="58039" y="1794002"/>
                </a:lnTo>
                <a:lnTo>
                  <a:pt x="57819" y="1745014"/>
                </a:lnTo>
                <a:close/>
              </a:path>
              <a:path w="1082040" h="1843404">
                <a:moveTo>
                  <a:pt x="107155" y="1716802"/>
                </a:moveTo>
                <a:lnTo>
                  <a:pt x="57819" y="1745014"/>
                </a:lnTo>
                <a:lnTo>
                  <a:pt x="58039" y="1794002"/>
                </a:lnTo>
                <a:lnTo>
                  <a:pt x="62587" y="1794002"/>
                </a:lnTo>
                <a:lnTo>
                  <a:pt x="107155" y="1716802"/>
                </a:lnTo>
                <a:close/>
              </a:path>
              <a:path w="1082040" h="1843404">
                <a:moveTo>
                  <a:pt x="1032256" y="0"/>
                </a:moveTo>
                <a:lnTo>
                  <a:pt x="57565" y="1688330"/>
                </a:lnTo>
                <a:lnTo>
                  <a:pt x="57819" y="1745014"/>
                </a:lnTo>
                <a:lnTo>
                  <a:pt x="107155" y="1716802"/>
                </a:lnTo>
                <a:lnTo>
                  <a:pt x="1081786" y="28575"/>
                </a:lnTo>
                <a:lnTo>
                  <a:pt x="103225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06030" y="2710688"/>
            <a:ext cx="1281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AEAEA"/>
                </a:solidFill>
                <a:latin typeface="Times New Roman"/>
                <a:cs typeface="Times New Roman"/>
              </a:rPr>
              <a:t>HOST</a:t>
            </a:r>
            <a:r>
              <a:rPr sz="2400" spc="-100" dirty="0">
                <a:solidFill>
                  <a:srgbClr val="EAEAE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EAEAEA"/>
                </a:solidFill>
                <a:latin typeface="Times New Roman"/>
                <a:cs typeface="Times New Roman"/>
              </a:rPr>
              <a:t>OS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076440" cy="48533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클라우드 서버의</a:t>
            </a:r>
            <a:r>
              <a:rPr sz="3200" spc="-409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장점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자동 관리가</a:t>
            </a:r>
            <a:r>
              <a:rPr sz="2800" spc="-3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쉽다</a:t>
            </a:r>
            <a:endParaRPr sz="2800">
              <a:latin typeface="맑은 고딕"/>
              <a:cs typeface="맑은 고딕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설치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확장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이동이</a:t>
            </a:r>
            <a:r>
              <a:rPr sz="24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자유롭다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경제적이다</a:t>
            </a:r>
            <a:endParaRPr sz="2800">
              <a:latin typeface="맑은 고딕"/>
              <a:cs typeface="맑은 고딕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서버의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부하가</a:t>
            </a:r>
            <a:r>
              <a:rPr sz="2400" spc="-2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없을</a:t>
            </a:r>
            <a:r>
              <a:rPr sz="24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경우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하나의</a:t>
            </a:r>
            <a:r>
              <a:rPr sz="24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컴퓨터에서  여러대의 가상머신을 실행하면</a:t>
            </a:r>
            <a:r>
              <a:rPr sz="2400" spc="-5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부하가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없을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r>
              <a:rPr sz="2400" spc="-1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반환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4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클라우드 서버의</a:t>
            </a:r>
            <a:r>
              <a:rPr sz="3200" spc="-3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단점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느리다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에 적당하지</a:t>
            </a:r>
            <a:r>
              <a:rPr sz="2400" spc="-3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않다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116570" cy="43167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클라우드 서버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사용상의</a:t>
            </a:r>
            <a:r>
              <a:rPr sz="3200" spc="-61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주의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오픈 소스에 친숙해야</a:t>
            </a:r>
            <a:r>
              <a:rPr sz="2800" spc="-5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관리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SW</a:t>
            </a:r>
            <a:endParaRPr sz="2400">
              <a:latin typeface="Arial"/>
              <a:cs typeface="Arial"/>
            </a:endParaRPr>
          </a:p>
          <a:p>
            <a:pPr marL="756285" marR="91503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서비스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게임이</a:t>
            </a:r>
            <a:r>
              <a:rPr sz="2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많아지면</a:t>
            </a:r>
            <a:r>
              <a:rPr sz="2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자체</a:t>
            </a:r>
            <a:r>
              <a:rPr sz="2800" spc="-229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클라우드를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운영하는 것이</a:t>
            </a:r>
            <a:r>
              <a:rPr sz="2800" spc="-40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저렴하다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비용</a:t>
            </a:r>
            <a:r>
              <a:rPr sz="2400" spc="-1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배</a:t>
            </a:r>
            <a:endParaRPr sz="24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기존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게임을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클라우드로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이전하려</a:t>
            </a:r>
            <a:r>
              <a:rPr sz="2800" spc="-20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할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때는</a:t>
            </a:r>
            <a:r>
              <a:rPr sz="2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맑은 고딕"/>
                <a:cs typeface="맑은 고딕"/>
              </a:rPr>
              <a:t>성능 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측정을 미리 해보아야</a:t>
            </a:r>
            <a:r>
              <a:rPr sz="2800" spc="-59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포함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92647"/>
            <a:ext cx="7673975" cy="201295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1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쿠키런 서버</a:t>
            </a:r>
            <a:r>
              <a:rPr sz="2800" spc="-2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개발기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5" dirty="0">
                <a:solidFill>
                  <a:srgbClr val="FFFF00"/>
                </a:solidFill>
                <a:latin typeface="굴림"/>
                <a:cs typeface="굴림"/>
              </a:rPr>
              <a:t>클라우드</a:t>
            </a:r>
            <a:r>
              <a:rPr sz="2400" b="1" spc="-200" dirty="0">
                <a:solidFill>
                  <a:srgbClr val="FFFF00"/>
                </a:solidFill>
                <a:latin typeface="굴림"/>
                <a:cs typeface="굴림"/>
              </a:rPr>
              <a:t> </a:t>
            </a:r>
            <a:r>
              <a:rPr sz="2400" b="1" spc="10" dirty="0">
                <a:solidFill>
                  <a:srgbClr val="FFFF00"/>
                </a:solidFill>
                <a:latin typeface="굴림"/>
                <a:cs typeface="굴림"/>
              </a:rPr>
              <a:t>서버를</a:t>
            </a:r>
            <a:r>
              <a:rPr sz="2400" b="1" spc="-215" dirty="0">
                <a:solidFill>
                  <a:srgbClr val="FFFF00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사용하는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이유와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방법</a:t>
            </a:r>
            <a:endParaRPr sz="24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5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http://www.slideshare.net/serialxnet/1-35304689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4800" y="2252472"/>
            <a:ext cx="4876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400" y="4137659"/>
            <a:ext cx="4168140" cy="2343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1917192"/>
            <a:ext cx="4466844" cy="234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8076565" cy="47809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특징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네트워크가 연결되어 있어야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이</a:t>
            </a:r>
            <a:r>
              <a:rPr sz="2400" spc="-5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가능하다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OffLine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도중에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네트워크가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끊어져도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진행이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가능하다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PvP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도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자동전투가</a:t>
            </a:r>
            <a:r>
              <a:rPr sz="2400" spc="-2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기본</a:t>
            </a:r>
            <a:endParaRPr sz="24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endParaRPr sz="2800">
              <a:latin typeface="Arial"/>
              <a:cs typeface="Arial"/>
            </a:endParaRPr>
          </a:p>
          <a:p>
            <a:pPr marL="1155700" marR="226695" lvl="2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한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판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진행</a:t>
            </a:r>
            <a:r>
              <a:rPr sz="2400" spc="-14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후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정산할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때는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네트워크가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연결되어야  한다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예외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모두의 마블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리니지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49911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800"/>
                </a:moveTo>
                <a:lnTo>
                  <a:pt x="1371600" y="685800"/>
                </a:lnTo>
                <a:lnTo>
                  <a:pt x="1371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690" y="5133594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시작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0779" y="49149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200"/>
                </a:moveTo>
                <a:lnTo>
                  <a:pt x="1371599" y="838200"/>
                </a:lnTo>
                <a:lnTo>
                  <a:pt x="1371599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5804" y="4950714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스테이지  선택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800" y="49149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200"/>
                </a:moveTo>
                <a:lnTo>
                  <a:pt x="1371600" y="838200"/>
                </a:lnTo>
                <a:lnTo>
                  <a:pt x="1371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60823" y="4950714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스테이지  진행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60819" y="49149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200"/>
                </a:moveTo>
                <a:lnTo>
                  <a:pt x="1371600" y="838200"/>
                </a:lnTo>
                <a:lnTo>
                  <a:pt x="1371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25590" y="4950714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스테이지  정산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" y="2209800"/>
            <a:ext cx="7162800" cy="1752600"/>
          </a:xfrm>
          <a:custGeom>
            <a:avLst/>
            <a:gdLst/>
            <a:ahLst/>
            <a:cxnLst/>
            <a:rect l="l" t="t" r="r" b="b"/>
            <a:pathLst>
              <a:path w="7162800" h="1752600">
                <a:moveTo>
                  <a:pt x="0" y="1752600"/>
                </a:moveTo>
                <a:lnTo>
                  <a:pt x="7162800" y="1752600"/>
                </a:lnTo>
                <a:lnTo>
                  <a:pt x="71628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5045" y="2237359"/>
            <a:ext cx="231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모바일 게임</a:t>
            </a:r>
            <a:r>
              <a:rPr sz="2400" spc="-495" dirty="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EAEAEA"/>
                </a:solidFill>
                <a:latin typeface="굴림"/>
                <a:cs typeface="굴림"/>
              </a:rPr>
              <a:t>서버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9116" y="3619500"/>
            <a:ext cx="678815" cy="1720850"/>
          </a:xfrm>
          <a:custGeom>
            <a:avLst/>
            <a:gdLst/>
            <a:ahLst/>
            <a:cxnLst/>
            <a:rect l="l" t="t" r="r" b="b"/>
            <a:pathLst>
              <a:path w="678814" h="1720850">
                <a:moveTo>
                  <a:pt x="665860" y="1708150"/>
                </a:moveTo>
                <a:lnTo>
                  <a:pt x="443610" y="1708150"/>
                </a:lnTo>
                <a:lnTo>
                  <a:pt x="443610" y="1720850"/>
                </a:lnTo>
                <a:lnTo>
                  <a:pt x="675766" y="1720850"/>
                </a:lnTo>
                <a:lnTo>
                  <a:pt x="678560" y="1718056"/>
                </a:lnTo>
                <a:lnTo>
                  <a:pt x="678560" y="1714500"/>
                </a:lnTo>
                <a:lnTo>
                  <a:pt x="665860" y="1714500"/>
                </a:lnTo>
                <a:lnTo>
                  <a:pt x="665860" y="1708150"/>
                </a:lnTo>
                <a:close/>
              </a:path>
              <a:path w="678814" h="1720850">
                <a:moveTo>
                  <a:pt x="665860" y="685800"/>
                </a:moveTo>
                <a:lnTo>
                  <a:pt x="665860" y="1714500"/>
                </a:lnTo>
                <a:lnTo>
                  <a:pt x="672210" y="1708150"/>
                </a:lnTo>
                <a:lnTo>
                  <a:pt x="678560" y="1708150"/>
                </a:lnTo>
                <a:lnTo>
                  <a:pt x="678560" y="692150"/>
                </a:lnTo>
                <a:lnTo>
                  <a:pt x="672210" y="692150"/>
                </a:lnTo>
                <a:lnTo>
                  <a:pt x="665860" y="685800"/>
                </a:lnTo>
                <a:close/>
              </a:path>
              <a:path w="678814" h="1720850">
                <a:moveTo>
                  <a:pt x="678560" y="1708150"/>
                </a:moveTo>
                <a:lnTo>
                  <a:pt x="672210" y="1708150"/>
                </a:lnTo>
                <a:lnTo>
                  <a:pt x="665860" y="1714500"/>
                </a:lnTo>
                <a:lnTo>
                  <a:pt x="678560" y="1714500"/>
                </a:lnTo>
                <a:lnTo>
                  <a:pt x="678560" y="1708150"/>
                </a:lnTo>
                <a:close/>
              </a:path>
              <a:path w="678814" h="1720850">
                <a:moveTo>
                  <a:pt x="44450" y="63500"/>
                </a:moveTo>
                <a:lnTo>
                  <a:pt x="31750" y="63500"/>
                </a:lnTo>
                <a:lnTo>
                  <a:pt x="31750" y="689356"/>
                </a:lnTo>
                <a:lnTo>
                  <a:pt x="34543" y="692150"/>
                </a:lnTo>
                <a:lnTo>
                  <a:pt x="665860" y="692150"/>
                </a:lnTo>
                <a:lnTo>
                  <a:pt x="665860" y="685800"/>
                </a:lnTo>
                <a:lnTo>
                  <a:pt x="44450" y="685800"/>
                </a:lnTo>
                <a:lnTo>
                  <a:pt x="38100" y="679450"/>
                </a:lnTo>
                <a:lnTo>
                  <a:pt x="44450" y="679450"/>
                </a:lnTo>
                <a:lnTo>
                  <a:pt x="44450" y="63500"/>
                </a:lnTo>
                <a:close/>
              </a:path>
              <a:path w="678814" h="1720850">
                <a:moveTo>
                  <a:pt x="675766" y="679450"/>
                </a:moveTo>
                <a:lnTo>
                  <a:pt x="44450" y="679450"/>
                </a:lnTo>
                <a:lnTo>
                  <a:pt x="44450" y="685800"/>
                </a:lnTo>
                <a:lnTo>
                  <a:pt x="665860" y="685800"/>
                </a:lnTo>
                <a:lnTo>
                  <a:pt x="672210" y="692150"/>
                </a:lnTo>
                <a:lnTo>
                  <a:pt x="678560" y="692150"/>
                </a:lnTo>
                <a:lnTo>
                  <a:pt x="678560" y="682244"/>
                </a:lnTo>
                <a:lnTo>
                  <a:pt x="675766" y="679450"/>
                </a:lnTo>
                <a:close/>
              </a:path>
              <a:path w="678814" h="1720850">
                <a:moveTo>
                  <a:pt x="44450" y="679450"/>
                </a:moveTo>
                <a:lnTo>
                  <a:pt x="38100" y="679450"/>
                </a:lnTo>
                <a:lnTo>
                  <a:pt x="44450" y="685800"/>
                </a:lnTo>
                <a:lnTo>
                  <a:pt x="44450" y="679450"/>
                </a:lnTo>
                <a:close/>
              </a:path>
              <a:path w="678814" h="17208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678814" h="17208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1916" y="3238500"/>
            <a:ext cx="990600" cy="38100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latin typeface="굴림"/>
                <a:cs typeface="굴림"/>
              </a:rPr>
              <a:t>인증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4832" y="3086100"/>
            <a:ext cx="810895" cy="685800"/>
          </a:xfrm>
          <a:prstGeom prst="rect">
            <a:avLst/>
          </a:prstGeom>
          <a:solidFill>
            <a:srgbClr val="C8C5BA"/>
          </a:solidFill>
          <a:ln w="9525">
            <a:solidFill>
              <a:srgbClr val="EAEAEA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굴림"/>
                <a:cs typeface="굴림"/>
              </a:rPr>
              <a:t>전송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95829" y="3771900"/>
            <a:ext cx="300355" cy="1600200"/>
          </a:xfrm>
          <a:custGeom>
            <a:avLst/>
            <a:gdLst/>
            <a:ahLst/>
            <a:cxnLst/>
            <a:rect l="l" t="t" r="r" b="b"/>
            <a:pathLst>
              <a:path w="300355" h="1600200">
                <a:moveTo>
                  <a:pt x="158750" y="1524000"/>
                </a:moveTo>
                <a:lnTo>
                  <a:pt x="158750" y="1600200"/>
                </a:lnTo>
                <a:lnTo>
                  <a:pt x="222250" y="1568450"/>
                </a:lnTo>
                <a:lnTo>
                  <a:pt x="171450" y="1568450"/>
                </a:lnTo>
                <a:lnTo>
                  <a:pt x="171450" y="1555750"/>
                </a:lnTo>
                <a:lnTo>
                  <a:pt x="222250" y="1555750"/>
                </a:lnTo>
                <a:lnTo>
                  <a:pt x="158750" y="1524000"/>
                </a:lnTo>
                <a:close/>
              </a:path>
              <a:path w="300355" h="1600200">
                <a:moveTo>
                  <a:pt x="287274" y="565150"/>
                </a:moveTo>
                <a:lnTo>
                  <a:pt x="2793" y="565150"/>
                </a:lnTo>
                <a:lnTo>
                  <a:pt x="0" y="567944"/>
                </a:lnTo>
                <a:lnTo>
                  <a:pt x="0" y="1565656"/>
                </a:lnTo>
                <a:lnTo>
                  <a:pt x="2793" y="1568450"/>
                </a:lnTo>
                <a:lnTo>
                  <a:pt x="158750" y="1568450"/>
                </a:lnTo>
                <a:lnTo>
                  <a:pt x="158750" y="1562100"/>
                </a:lnTo>
                <a:lnTo>
                  <a:pt x="12700" y="1562100"/>
                </a:lnTo>
                <a:lnTo>
                  <a:pt x="6350" y="1555750"/>
                </a:lnTo>
                <a:lnTo>
                  <a:pt x="12700" y="1555750"/>
                </a:lnTo>
                <a:lnTo>
                  <a:pt x="12700" y="577850"/>
                </a:lnTo>
                <a:lnTo>
                  <a:pt x="6350" y="577850"/>
                </a:lnTo>
                <a:lnTo>
                  <a:pt x="12700" y="571500"/>
                </a:lnTo>
                <a:lnTo>
                  <a:pt x="287274" y="571500"/>
                </a:lnTo>
                <a:lnTo>
                  <a:pt x="287274" y="565150"/>
                </a:lnTo>
                <a:close/>
              </a:path>
              <a:path w="300355" h="1600200">
                <a:moveTo>
                  <a:pt x="222250" y="1555750"/>
                </a:moveTo>
                <a:lnTo>
                  <a:pt x="171450" y="1555750"/>
                </a:lnTo>
                <a:lnTo>
                  <a:pt x="171450" y="1568450"/>
                </a:lnTo>
                <a:lnTo>
                  <a:pt x="222250" y="1568450"/>
                </a:lnTo>
                <a:lnTo>
                  <a:pt x="234950" y="1562100"/>
                </a:lnTo>
                <a:lnTo>
                  <a:pt x="222250" y="1555750"/>
                </a:lnTo>
                <a:close/>
              </a:path>
              <a:path w="300355" h="1600200">
                <a:moveTo>
                  <a:pt x="12700" y="1555750"/>
                </a:moveTo>
                <a:lnTo>
                  <a:pt x="6350" y="1555750"/>
                </a:lnTo>
                <a:lnTo>
                  <a:pt x="12700" y="1562100"/>
                </a:lnTo>
                <a:lnTo>
                  <a:pt x="12700" y="1555750"/>
                </a:lnTo>
                <a:close/>
              </a:path>
              <a:path w="300355" h="1600200">
                <a:moveTo>
                  <a:pt x="158750" y="1555750"/>
                </a:moveTo>
                <a:lnTo>
                  <a:pt x="12700" y="1555750"/>
                </a:lnTo>
                <a:lnTo>
                  <a:pt x="12700" y="1562100"/>
                </a:lnTo>
                <a:lnTo>
                  <a:pt x="158750" y="1562100"/>
                </a:lnTo>
                <a:lnTo>
                  <a:pt x="158750" y="1555750"/>
                </a:lnTo>
                <a:close/>
              </a:path>
              <a:path w="300355" h="1600200">
                <a:moveTo>
                  <a:pt x="12700" y="571500"/>
                </a:moveTo>
                <a:lnTo>
                  <a:pt x="6350" y="577850"/>
                </a:lnTo>
                <a:lnTo>
                  <a:pt x="12700" y="577850"/>
                </a:lnTo>
                <a:lnTo>
                  <a:pt x="12700" y="571500"/>
                </a:lnTo>
                <a:close/>
              </a:path>
              <a:path w="300355" h="1600200">
                <a:moveTo>
                  <a:pt x="299974" y="565150"/>
                </a:moveTo>
                <a:lnTo>
                  <a:pt x="293624" y="565150"/>
                </a:lnTo>
                <a:lnTo>
                  <a:pt x="287274" y="571500"/>
                </a:lnTo>
                <a:lnTo>
                  <a:pt x="12700" y="571500"/>
                </a:lnTo>
                <a:lnTo>
                  <a:pt x="12700" y="577850"/>
                </a:lnTo>
                <a:lnTo>
                  <a:pt x="297180" y="577850"/>
                </a:lnTo>
                <a:lnTo>
                  <a:pt x="299974" y="575056"/>
                </a:lnTo>
                <a:lnTo>
                  <a:pt x="299974" y="565150"/>
                </a:lnTo>
                <a:close/>
              </a:path>
              <a:path w="300355" h="1600200">
                <a:moveTo>
                  <a:pt x="299974" y="0"/>
                </a:moveTo>
                <a:lnTo>
                  <a:pt x="287274" y="0"/>
                </a:lnTo>
                <a:lnTo>
                  <a:pt x="287274" y="571500"/>
                </a:lnTo>
                <a:lnTo>
                  <a:pt x="293624" y="565150"/>
                </a:lnTo>
                <a:lnTo>
                  <a:pt x="299974" y="565150"/>
                </a:lnTo>
                <a:lnTo>
                  <a:pt x="29997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2516" y="3390900"/>
            <a:ext cx="24218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2632" y="3086100"/>
            <a:ext cx="1271270" cy="685800"/>
          </a:xfrm>
          <a:custGeom>
            <a:avLst/>
            <a:gdLst/>
            <a:ahLst/>
            <a:cxnLst/>
            <a:rect l="l" t="t" r="r" b="b"/>
            <a:pathLst>
              <a:path w="1271270" h="685800">
                <a:moveTo>
                  <a:pt x="0" y="685800"/>
                </a:moveTo>
                <a:lnTo>
                  <a:pt x="1271015" y="685800"/>
                </a:lnTo>
                <a:lnTo>
                  <a:pt x="1271015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8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2632" y="3086100"/>
            <a:ext cx="1271270" cy="685800"/>
          </a:xfrm>
          <a:custGeom>
            <a:avLst/>
            <a:gdLst/>
            <a:ahLst/>
            <a:cxnLst/>
            <a:rect l="l" t="t" r="r" b="b"/>
            <a:pathLst>
              <a:path w="1271270" h="685800">
                <a:moveTo>
                  <a:pt x="0" y="685800"/>
                </a:moveTo>
                <a:lnTo>
                  <a:pt x="1271015" y="685800"/>
                </a:lnTo>
                <a:lnTo>
                  <a:pt x="1271015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3907" y="3200526"/>
            <a:ext cx="11918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진입 가능</a:t>
            </a:r>
            <a:r>
              <a:rPr sz="1400" spc="-25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검증</a:t>
            </a:r>
            <a:endParaRPr sz="14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열쇠</a:t>
            </a:r>
            <a:r>
              <a:rPr sz="1400" spc="-10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소모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97682" y="3390900"/>
            <a:ext cx="741045" cy="1949450"/>
          </a:xfrm>
          <a:custGeom>
            <a:avLst/>
            <a:gdLst/>
            <a:ahLst/>
            <a:cxnLst/>
            <a:rect l="l" t="t" r="r" b="b"/>
            <a:pathLst>
              <a:path w="741045" h="1949450">
                <a:moveTo>
                  <a:pt x="728217" y="1936750"/>
                </a:moveTo>
                <a:lnTo>
                  <a:pt x="505967" y="1936750"/>
                </a:lnTo>
                <a:lnTo>
                  <a:pt x="505967" y="1949450"/>
                </a:lnTo>
                <a:lnTo>
                  <a:pt x="738123" y="1949450"/>
                </a:lnTo>
                <a:lnTo>
                  <a:pt x="740917" y="1946656"/>
                </a:lnTo>
                <a:lnTo>
                  <a:pt x="740917" y="1943100"/>
                </a:lnTo>
                <a:lnTo>
                  <a:pt x="728217" y="1943100"/>
                </a:lnTo>
                <a:lnTo>
                  <a:pt x="728217" y="1936750"/>
                </a:lnTo>
                <a:close/>
              </a:path>
              <a:path w="741045" h="1949450">
                <a:moveTo>
                  <a:pt x="728217" y="952500"/>
                </a:moveTo>
                <a:lnTo>
                  <a:pt x="728217" y="1943100"/>
                </a:lnTo>
                <a:lnTo>
                  <a:pt x="734567" y="1936750"/>
                </a:lnTo>
                <a:lnTo>
                  <a:pt x="740917" y="1936750"/>
                </a:lnTo>
                <a:lnTo>
                  <a:pt x="740917" y="958850"/>
                </a:lnTo>
                <a:lnTo>
                  <a:pt x="734567" y="958850"/>
                </a:lnTo>
                <a:lnTo>
                  <a:pt x="728217" y="952500"/>
                </a:lnTo>
                <a:close/>
              </a:path>
              <a:path w="741045" h="1949450">
                <a:moveTo>
                  <a:pt x="740917" y="1936750"/>
                </a:moveTo>
                <a:lnTo>
                  <a:pt x="734567" y="1936750"/>
                </a:lnTo>
                <a:lnTo>
                  <a:pt x="728217" y="1943100"/>
                </a:lnTo>
                <a:lnTo>
                  <a:pt x="740917" y="1943100"/>
                </a:lnTo>
                <a:lnTo>
                  <a:pt x="740917" y="1936750"/>
                </a:lnTo>
                <a:close/>
              </a:path>
              <a:path w="741045" h="1949450">
                <a:moveTo>
                  <a:pt x="158750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956056"/>
                </a:lnTo>
                <a:lnTo>
                  <a:pt x="2793" y="958850"/>
                </a:lnTo>
                <a:lnTo>
                  <a:pt x="728217" y="958850"/>
                </a:lnTo>
                <a:lnTo>
                  <a:pt x="728217" y="952500"/>
                </a:lnTo>
                <a:lnTo>
                  <a:pt x="12700" y="952500"/>
                </a:lnTo>
                <a:lnTo>
                  <a:pt x="6350" y="946150"/>
                </a:lnTo>
                <a:lnTo>
                  <a:pt x="12700" y="946150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58750" y="38100"/>
                </a:lnTo>
                <a:lnTo>
                  <a:pt x="158750" y="31750"/>
                </a:lnTo>
                <a:close/>
              </a:path>
              <a:path w="741045" h="1949450">
                <a:moveTo>
                  <a:pt x="738123" y="946150"/>
                </a:moveTo>
                <a:lnTo>
                  <a:pt x="12700" y="946150"/>
                </a:lnTo>
                <a:lnTo>
                  <a:pt x="12700" y="952500"/>
                </a:lnTo>
                <a:lnTo>
                  <a:pt x="728217" y="952500"/>
                </a:lnTo>
                <a:lnTo>
                  <a:pt x="734567" y="958850"/>
                </a:lnTo>
                <a:lnTo>
                  <a:pt x="740917" y="958850"/>
                </a:lnTo>
                <a:lnTo>
                  <a:pt x="740917" y="948944"/>
                </a:lnTo>
                <a:lnTo>
                  <a:pt x="738123" y="946150"/>
                </a:lnTo>
                <a:close/>
              </a:path>
              <a:path w="741045" h="1949450">
                <a:moveTo>
                  <a:pt x="12700" y="946150"/>
                </a:moveTo>
                <a:lnTo>
                  <a:pt x="6350" y="946150"/>
                </a:lnTo>
                <a:lnTo>
                  <a:pt x="12700" y="952500"/>
                </a:lnTo>
                <a:lnTo>
                  <a:pt x="12700" y="946150"/>
                </a:lnTo>
                <a:close/>
              </a:path>
              <a:path w="741045" h="1949450">
                <a:moveTo>
                  <a:pt x="158750" y="0"/>
                </a:moveTo>
                <a:lnTo>
                  <a:pt x="158750" y="76200"/>
                </a:lnTo>
                <a:lnTo>
                  <a:pt x="222250" y="44450"/>
                </a:lnTo>
                <a:lnTo>
                  <a:pt x="171450" y="44450"/>
                </a:lnTo>
                <a:lnTo>
                  <a:pt x="171450" y="31750"/>
                </a:lnTo>
                <a:lnTo>
                  <a:pt x="222250" y="31750"/>
                </a:lnTo>
                <a:lnTo>
                  <a:pt x="158750" y="0"/>
                </a:lnTo>
                <a:close/>
              </a:path>
              <a:path w="741045" h="1949450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741045" h="1949450">
                <a:moveTo>
                  <a:pt x="158750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58750" y="44450"/>
                </a:lnTo>
                <a:lnTo>
                  <a:pt x="158750" y="38100"/>
                </a:lnTo>
                <a:close/>
              </a:path>
              <a:path w="741045" h="1949450">
                <a:moveTo>
                  <a:pt x="222250" y="31750"/>
                </a:moveTo>
                <a:lnTo>
                  <a:pt x="171450" y="31750"/>
                </a:lnTo>
                <a:lnTo>
                  <a:pt x="171450" y="44450"/>
                </a:lnTo>
                <a:lnTo>
                  <a:pt x="222250" y="44450"/>
                </a:lnTo>
                <a:lnTo>
                  <a:pt x="234950" y="38100"/>
                </a:lnTo>
                <a:lnTo>
                  <a:pt x="222250" y="317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0850" y="3422650"/>
            <a:ext cx="777875" cy="1949450"/>
          </a:xfrm>
          <a:custGeom>
            <a:avLst/>
            <a:gdLst/>
            <a:ahLst/>
            <a:cxnLst/>
            <a:rect l="l" t="t" r="r" b="b"/>
            <a:pathLst>
              <a:path w="777875" h="1949450">
                <a:moveTo>
                  <a:pt x="158750" y="1873250"/>
                </a:moveTo>
                <a:lnTo>
                  <a:pt x="158750" y="1949450"/>
                </a:lnTo>
                <a:lnTo>
                  <a:pt x="222250" y="1917700"/>
                </a:lnTo>
                <a:lnTo>
                  <a:pt x="171450" y="1917700"/>
                </a:lnTo>
                <a:lnTo>
                  <a:pt x="171450" y="1905000"/>
                </a:lnTo>
                <a:lnTo>
                  <a:pt x="222250" y="1905000"/>
                </a:lnTo>
                <a:lnTo>
                  <a:pt x="158750" y="1873250"/>
                </a:lnTo>
                <a:close/>
              </a:path>
              <a:path w="777875" h="1949450">
                <a:moveTo>
                  <a:pt x="765175" y="914400"/>
                </a:moveTo>
                <a:lnTo>
                  <a:pt x="2794" y="914400"/>
                </a:lnTo>
                <a:lnTo>
                  <a:pt x="0" y="917194"/>
                </a:lnTo>
                <a:lnTo>
                  <a:pt x="0" y="1914906"/>
                </a:lnTo>
                <a:lnTo>
                  <a:pt x="2794" y="1917700"/>
                </a:lnTo>
                <a:lnTo>
                  <a:pt x="158750" y="1917700"/>
                </a:lnTo>
                <a:lnTo>
                  <a:pt x="158750" y="1911350"/>
                </a:lnTo>
                <a:lnTo>
                  <a:pt x="12700" y="1911350"/>
                </a:lnTo>
                <a:lnTo>
                  <a:pt x="6350" y="1905000"/>
                </a:lnTo>
                <a:lnTo>
                  <a:pt x="12700" y="1905000"/>
                </a:lnTo>
                <a:lnTo>
                  <a:pt x="12700" y="927100"/>
                </a:lnTo>
                <a:lnTo>
                  <a:pt x="6350" y="927100"/>
                </a:lnTo>
                <a:lnTo>
                  <a:pt x="12700" y="920750"/>
                </a:lnTo>
                <a:lnTo>
                  <a:pt x="765175" y="920750"/>
                </a:lnTo>
                <a:lnTo>
                  <a:pt x="765175" y="914400"/>
                </a:lnTo>
                <a:close/>
              </a:path>
              <a:path w="777875" h="1949450">
                <a:moveTo>
                  <a:pt x="222250" y="1905000"/>
                </a:moveTo>
                <a:lnTo>
                  <a:pt x="171450" y="1905000"/>
                </a:lnTo>
                <a:lnTo>
                  <a:pt x="171450" y="1917700"/>
                </a:lnTo>
                <a:lnTo>
                  <a:pt x="222250" y="1917700"/>
                </a:lnTo>
                <a:lnTo>
                  <a:pt x="234950" y="1911350"/>
                </a:lnTo>
                <a:lnTo>
                  <a:pt x="222250" y="1905000"/>
                </a:lnTo>
                <a:close/>
              </a:path>
              <a:path w="777875" h="1949450">
                <a:moveTo>
                  <a:pt x="12700" y="1905000"/>
                </a:moveTo>
                <a:lnTo>
                  <a:pt x="6350" y="1905000"/>
                </a:lnTo>
                <a:lnTo>
                  <a:pt x="12700" y="1911350"/>
                </a:lnTo>
                <a:lnTo>
                  <a:pt x="12700" y="1905000"/>
                </a:lnTo>
                <a:close/>
              </a:path>
              <a:path w="777875" h="1949450">
                <a:moveTo>
                  <a:pt x="158750" y="1905000"/>
                </a:moveTo>
                <a:lnTo>
                  <a:pt x="12700" y="1905000"/>
                </a:lnTo>
                <a:lnTo>
                  <a:pt x="12700" y="1911350"/>
                </a:lnTo>
                <a:lnTo>
                  <a:pt x="158750" y="1911350"/>
                </a:lnTo>
                <a:lnTo>
                  <a:pt x="158750" y="1905000"/>
                </a:lnTo>
                <a:close/>
              </a:path>
              <a:path w="777875" h="1949450">
                <a:moveTo>
                  <a:pt x="12700" y="920750"/>
                </a:moveTo>
                <a:lnTo>
                  <a:pt x="6350" y="927100"/>
                </a:lnTo>
                <a:lnTo>
                  <a:pt x="12700" y="927100"/>
                </a:lnTo>
                <a:lnTo>
                  <a:pt x="12700" y="920750"/>
                </a:lnTo>
                <a:close/>
              </a:path>
              <a:path w="777875" h="1949450">
                <a:moveTo>
                  <a:pt x="777875" y="914400"/>
                </a:moveTo>
                <a:lnTo>
                  <a:pt x="771525" y="914400"/>
                </a:lnTo>
                <a:lnTo>
                  <a:pt x="765175" y="920750"/>
                </a:lnTo>
                <a:lnTo>
                  <a:pt x="12700" y="920750"/>
                </a:lnTo>
                <a:lnTo>
                  <a:pt x="12700" y="927100"/>
                </a:lnTo>
                <a:lnTo>
                  <a:pt x="774953" y="927100"/>
                </a:lnTo>
                <a:lnTo>
                  <a:pt x="777875" y="924306"/>
                </a:lnTo>
                <a:lnTo>
                  <a:pt x="777875" y="914400"/>
                </a:lnTo>
                <a:close/>
              </a:path>
              <a:path w="777875" h="1949450">
                <a:moveTo>
                  <a:pt x="765175" y="6350"/>
                </a:moveTo>
                <a:lnTo>
                  <a:pt x="765175" y="920750"/>
                </a:lnTo>
                <a:lnTo>
                  <a:pt x="771525" y="914400"/>
                </a:lnTo>
                <a:lnTo>
                  <a:pt x="777875" y="914400"/>
                </a:lnTo>
                <a:lnTo>
                  <a:pt x="777875" y="12700"/>
                </a:lnTo>
                <a:lnTo>
                  <a:pt x="771525" y="12700"/>
                </a:lnTo>
                <a:lnTo>
                  <a:pt x="765175" y="6350"/>
                </a:lnTo>
                <a:close/>
              </a:path>
              <a:path w="777875" h="1949450">
                <a:moveTo>
                  <a:pt x="774953" y="0"/>
                </a:moveTo>
                <a:lnTo>
                  <a:pt x="542925" y="0"/>
                </a:lnTo>
                <a:lnTo>
                  <a:pt x="542925" y="12700"/>
                </a:lnTo>
                <a:lnTo>
                  <a:pt x="765175" y="12700"/>
                </a:lnTo>
                <a:lnTo>
                  <a:pt x="765175" y="6350"/>
                </a:lnTo>
                <a:lnTo>
                  <a:pt x="777875" y="6350"/>
                </a:lnTo>
                <a:lnTo>
                  <a:pt x="777875" y="2794"/>
                </a:lnTo>
                <a:lnTo>
                  <a:pt x="774953" y="0"/>
                </a:lnTo>
                <a:close/>
              </a:path>
              <a:path w="777875" h="1949450">
                <a:moveTo>
                  <a:pt x="777875" y="6350"/>
                </a:moveTo>
                <a:lnTo>
                  <a:pt x="765175" y="6350"/>
                </a:lnTo>
                <a:lnTo>
                  <a:pt x="771525" y="12700"/>
                </a:lnTo>
                <a:lnTo>
                  <a:pt x="777875" y="12700"/>
                </a:lnTo>
                <a:lnTo>
                  <a:pt x="777875" y="63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5000" y="3086100"/>
            <a:ext cx="1272540" cy="685800"/>
          </a:xfrm>
          <a:custGeom>
            <a:avLst/>
            <a:gdLst/>
            <a:ahLst/>
            <a:cxnLst/>
            <a:rect l="l" t="t" r="r" b="b"/>
            <a:pathLst>
              <a:path w="1272540" h="685800">
                <a:moveTo>
                  <a:pt x="0" y="685800"/>
                </a:moveTo>
                <a:lnTo>
                  <a:pt x="1272540" y="685800"/>
                </a:lnTo>
                <a:lnTo>
                  <a:pt x="127254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8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3086100"/>
            <a:ext cx="1272540" cy="685800"/>
          </a:xfrm>
          <a:custGeom>
            <a:avLst/>
            <a:gdLst/>
            <a:ahLst/>
            <a:cxnLst/>
            <a:rect l="l" t="t" r="r" b="b"/>
            <a:pathLst>
              <a:path w="1272540" h="685800">
                <a:moveTo>
                  <a:pt x="0" y="685800"/>
                </a:moveTo>
                <a:lnTo>
                  <a:pt x="1272540" y="685800"/>
                </a:lnTo>
                <a:lnTo>
                  <a:pt x="127254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58585" y="3200526"/>
            <a:ext cx="7874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결과</a:t>
            </a:r>
            <a:r>
              <a:rPr sz="1400" spc="-17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반영</a:t>
            </a:r>
            <a:endParaRPr sz="14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굴림"/>
                <a:cs typeface="굴림"/>
              </a:rPr>
              <a:t>보상</a:t>
            </a:r>
            <a:r>
              <a:rPr sz="1400" spc="-17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전송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0050" y="3390900"/>
            <a:ext cx="622300" cy="1949450"/>
          </a:xfrm>
          <a:custGeom>
            <a:avLst/>
            <a:gdLst/>
            <a:ahLst/>
            <a:cxnLst/>
            <a:rect l="l" t="t" r="r" b="b"/>
            <a:pathLst>
              <a:path w="622300" h="1949450">
                <a:moveTo>
                  <a:pt x="609600" y="1936750"/>
                </a:moveTo>
                <a:lnTo>
                  <a:pt x="387350" y="1936750"/>
                </a:lnTo>
                <a:lnTo>
                  <a:pt x="387350" y="1949450"/>
                </a:lnTo>
                <a:lnTo>
                  <a:pt x="619505" y="1949450"/>
                </a:lnTo>
                <a:lnTo>
                  <a:pt x="622300" y="1946656"/>
                </a:lnTo>
                <a:lnTo>
                  <a:pt x="622300" y="1943100"/>
                </a:lnTo>
                <a:lnTo>
                  <a:pt x="609600" y="1943100"/>
                </a:lnTo>
                <a:lnTo>
                  <a:pt x="609600" y="1936750"/>
                </a:lnTo>
                <a:close/>
              </a:path>
              <a:path w="622300" h="1949450">
                <a:moveTo>
                  <a:pt x="609600" y="952500"/>
                </a:moveTo>
                <a:lnTo>
                  <a:pt x="609600" y="1943100"/>
                </a:lnTo>
                <a:lnTo>
                  <a:pt x="615950" y="1936750"/>
                </a:lnTo>
                <a:lnTo>
                  <a:pt x="622300" y="1936750"/>
                </a:lnTo>
                <a:lnTo>
                  <a:pt x="622300" y="958850"/>
                </a:lnTo>
                <a:lnTo>
                  <a:pt x="615950" y="958850"/>
                </a:lnTo>
                <a:lnTo>
                  <a:pt x="609600" y="952500"/>
                </a:lnTo>
                <a:close/>
              </a:path>
              <a:path w="622300" h="1949450">
                <a:moveTo>
                  <a:pt x="622300" y="1936750"/>
                </a:moveTo>
                <a:lnTo>
                  <a:pt x="615950" y="1936750"/>
                </a:lnTo>
                <a:lnTo>
                  <a:pt x="609600" y="1943100"/>
                </a:lnTo>
                <a:lnTo>
                  <a:pt x="622300" y="1943100"/>
                </a:lnTo>
                <a:lnTo>
                  <a:pt x="622300" y="1936750"/>
                </a:lnTo>
                <a:close/>
              </a:path>
              <a:path w="622300" h="1949450">
                <a:moveTo>
                  <a:pt x="158750" y="31750"/>
                </a:moveTo>
                <a:lnTo>
                  <a:pt x="2794" y="31750"/>
                </a:lnTo>
                <a:lnTo>
                  <a:pt x="0" y="34544"/>
                </a:lnTo>
                <a:lnTo>
                  <a:pt x="0" y="956056"/>
                </a:lnTo>
                <a:lnTo>
                  <a:pt x="2794" y="958850"/>
                </a:lnTo>
                <a:lnTo>
                  <a:pt x="609600" y="958850"/>
                </a:lnTo>
                <a:lnTo>
                  <a:pt x="609600" y="952500"/>
                </a:lnTo>
                <a:lnTo>
                  <a:pt x="12700" y="952500"/>
                </a:lnTo>
                <a:lnTo>
                  <a:pt x="6350" y="946150"/>
                </a:lnTo>
                <a:lnTo>
                  <a:pt x="12700" y="946150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58750" y="38100"/>
                </a:lnTo>
                <a:lnTo>
                  <a:pt x="158750" y="31750"/>
                </a:lnTo>
                <a:close/>
              </a:path>
              <a:path w="622300" h="1949450">
                <a:moveTo>
                  <a:pt x="619505" y="946150"/>
                </a:moveTo>
                <a:lnTo>
                  <a:pt x="12700" y="946150"/>
                </a:lnTo>
                <a:lnTo>
                  <a:pt x="12700" y="952500"/>
                </a:lnTo>
                <a:lnTo>
                  <a:pt x="609600" y="952500"/>
                </a:lnTo>
                <a:lnTo>
                  <a:pt x="615950" y="958850"/>
                </a:lnTo>
                <a:lnTo>
                  <a:pt x="622300" y="958850"/>
                </a:lnTo>
                <a:lnTo>
                  <a:pt x="622300" y="948944"/>
                </a:lnTo>
                <a:lnTo>
                  <a:pt x="619505" y="946150"/>
                </a:lnTo>
                <a:close/>
              </a:path>
              <a:path w="622300" h="1949450">
                <a:moveTo>
                  <a:pt x="12700" y="946150"/>
                </a:moveTo>
                <a:lnTo>
                  <a:pt x="6350" y="946150"/>
                </a:lnTo>
                <a:lnTo>
                  <a:pt x="12700" y="952500"/>
                </a:lnTo>
                <a:lnTo>
                  <a:pt x="12700" y="946150"/>
                </a:lnTo>
                <a:close/>
              </a:path>
              <a:path w="622300" h="1949450">
                <a:moveTo>
                  <a:pt x="158750" y="0"/>
                </a:moveTo>
                <a:lnTo>
                  <a:pt x="158750" y="76200"/>
                </a:lnTo>
                <a:lnTo>
                  <a:pt x="222250" y="44450"/>
                </a:lnTo>
                <a:lnTo>
                  <a:pt x="171450" y="44450"/>
                </a:lnTo>
                <a:lnTo>
                  <a:pt x="171450" y="31750"/>
                </a:lnTo>
                <a:lnTo>
                  <a:pt x="222250" y="31750"/>
                </a:lnTo>
                <a:lnTo>
                  <a:pt x="158750" y="0"/>
                </a:lnTo>
                <a:close/>
              </a:path>
              <a:path w="622300" h="1949450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622300" h="1949450">
                <a:moveTo>
                  <a:pt x="158750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58750" y="44450"/>
                </a:lnTo>
                <a:lnTo>
                  <a:pt x="158750" y="38100"/>
                </a:lnTo>
                <a:close/>
              </a:path>
              <a:path w="622300" h="1949450">
                <a:moveTo>
                  <a:pt x="222250" y="31750"/>
                </a:moveTo>
                <a:lnTo>
                  <a:pt x="171450" y="31750"/>
                </a:lnTo>
                <a:lnTo>
                  <a:pt x="171450" y="44450"/>
                </a:lnTo>
                <a:lnTo>
                  <a:pt x="222250" y="44450"/>
                </a:lnTo>
                <a:lnTo>
                  <a:pt x="234950" y="38100"/>
                </a:lnTo>
                <a:lnTo>
                  <a:pt x="222250" y="317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25870" y="3422650"/>
            <a:ext cx="896619" cy="1949450"/>
          </a:xfrm>
          <a:custGeom>
            <a:avLst/>
            <a:gdLst/>
            <a:ahLst/>
            <a:cxnLst/>
            <a:rect l="l" t="t" r="r" b="b"/>
            <a:pathLst>
              <a:path w="896620" h="1949450">
                <a:moveTo>
                  <a:pt x="158750" y="1873250"/>
                </a:moveTo>
                <a:lnTo>
                  <a:pt x="158750" y="1949450"/>
                </a:lnTo>
                <a:lnTo>
                  <a:pt x="222250" y="1917700"/>
                </a:lnTo>
                <a:lnTo>
                  <a:pt x="171450" y="1917700"/>
                </a:lnTo>
                <a:lnTo>
                  <a:pt x="171450" y="1905000"/>
                </a:lnTo>
                <a:lnTo>
                  <a:pt x="222250" y="1905000"/>
                </a:lnTo>
                <a:lnTo>
                  <a:pt x="158750" y="1873250"/>
                </a:lnTo>
                <a:close/>
              </a:path>
              <a:path w="896620" h="1949450">
                <a:moveTo>
                  <a:pt x="883793" y="914400"/>
                </a:moveTo>
                <a:lnTo>
                  <a:pt x="2793" y="914400"/>
                </a:lnTo>
                <a:lnTo>
                  <a:pt x="0" y="917194"/>
                </a:lnTo>
                <a:lnTo>
                  <a:pt x="0" y="1914906"/>
                </a:lnTo>
                <a:lnTo>
                  <a:pt x="2793" y="1917700"/>
                </a:lnTo>
                <a:lnTo>
                  <a:pt x="158750" y="1917700"/>
                </a:lnTo>
                <a:lnTo>
                  <a:pt x="158750" y="1911350"/>
                </a:lnTo>
                <a:lnTo>
                  <a:pt x="12700" y="1911350"/>
                </a:lnTo>
                <a:lnTo>
                  <a:pt x="6350" y="1905000"/>
                </a:lnTo>
                <a:lnTo>
                  <a:pt x="12700" y="1905000"/>
                </a:lnTo>
                <a:lnTo>
                  <a:pt x="12700" y="927100"/>
                </a:lnTo>
                <a:lnTo>
                  <a:pt x="6350" y="927100"/>
                </a:lnTo>
                <a:lnTo>
                  <a:pt x="12700" y="920750"/>
                </a:lnTo>
                <a:lnTo>
                  <a:pt x="883793" y="920750"/>
                </a:lnTo>
                <a:lnTo>
                  <a:pt x="883793" y="914400"/>
                </a:lnTo>
                <a:close/>
              </a:path>
              <a:path w="896620" h="1949450">
                <a:moveTo>
                  <a:pt x="222250" y="1905000"/>
                </a:moveTo>
                <a:lnTo>
                  <a:pt x="171450" y="1905000"/>
                </a:lnTo>
                <a:lnTo>
                  <a:pt x="171450" y="1917700"/>
                </a:lnTo>
                <a:lnTo>
                  <a:pt x="222250" y="1917700"/>
                </a:lnTo>
                <a:lnTo>
                  <a:pt x="234950" y="1911350"/>
                </a:lnTo>
                <a:lnTo>
                  <a:pt x="222250" y="1905000"/>
                </a:lnTo>
                <a:close/>
              </a:path>
              <a:path w="896620" h="1949450">
                <a:moveTo>
                  <a:pt x="12700" y="1905000"/>
                </a:moveTo>
                <a:lnTo>
                  <a:pt x="6350" y="1905000"/>
                </a:lnTo>
                <a:lnTo>
                  <a:pt x="12700" y="1911350"/>
                </a:lnTo>
                <a:lnTo>
                  <a:pt x="12700" y="1905000"/>
                </a:lnTo>
                <a:close/>
              </a:path>
              <a:path w="896620" h="1949450">
                <a:moveTo>
                  <a:pt x="158750" y="1905000"/>
                </a:moveTo>
                <a:lnTo>
                  <a:pt x="12700" y="1905000"/>
                </a:lnTo>
                <a:lnTo>
                  <a:pt x="12700" y="1911350"/>
                </a:lnTo>
                <a:lnTo>
                  <a:pt x="158750" y="1911350"/>
                </a:lnTo>
                <a:lnTo>
                  <a:pt x="158750" y="1905000"/>
                </a:lnTo>
                <a:close/>
              </a:path>
              <a:path w="896620" h="1949450">
                <a:moveTo>
                  <a:pt x="12700" y="920750"/>
                </a:moveTo>
                <a:lnTo>
                  <a:pt x="6350" y="927100"/>
                </a:lnTo>
                <a:lnTo>
                  <a:pt x="12700" y="927100"/>
                </a:lnTo>
                <a:lnTo>
                  <a:pt x="12700" y="920750"/>
                </a:lnTo>
                <a:close/>
              </a:path>
              <a:path w="896620" h="1949450">
                <a:moveTo>
                  <a:pt x="896493" y="914400"/>
                </a:moveTo>
                <a:lnTo>
                  <a:pt x="890143" y="914400"/>
                </a:lnTo>
                <a:lnTo>
                  <a:pt x="883793" y="920750"/>
                </a:lnTo>
                <a:lnTo>
                  <a:pt x="12700" y="920750"/>
                </a:lnTo>
                <a:lnTo>
                  <a:pt x="12700" y="927100"/>
                </a:lnTo>
                <a:lnTo>
                  <a:pt x="893572" y="927100"/>
                </a:lnTo>
                <a:lnTo>
                  <a:pt x="896493" y="924306"/>
                </a:lnTo>
                <a:lnTo>
                  <a:pt x="896493" y="914400"/>
                </a:lnTo>
                <a:close/>
              </a:path>
              <a:path w="896620" h="1949450">
                <a:moveTo>
                  <a:pt x="883793" y="6350"/>
                </a:moveTo>
                <a:lnTo>
                  <a:pt x="883793" y="920750"/>
                </a:lnTo>
                <a:lnTo>
                  <a:pt x="890143" y="914400"/>
                </a:lnTo>
                <a:lnTo>
                  <a:pt x="896493" y="914400"/>
                </a:lnTo>
                <a:lnTo>
                  <a:pt x="896493" y="12700"/>
                </a:lnTo>
                <a:lnTo>
                  <a:pt x="890143" y="12700"/>
                </a:lnTo>
                <a:lnTo>
                  <a:pt x="883793" y="6350"/>
                </a:lnTo>
                <a:close/>
              </a:path>
              <a:path w="896620" h="1949450">
                <a:moveTo>
                  <a:pt x="893572" y="0"/>
                </a:moveTo>
                <a:lnTo>
                  <a:pt x="661543" y="0"/>
                </a:lnTo>
                <a:lnTo>
                  <a:pt x="661543" y="12700"/>
                </a:lnTo>
                <a:lnTo>
                  <a:pt x="883793" y="12700"/>
                </a:lnTo>
                <a:lnTo>
                  <a:pt x="883793" y="6350"/>
                </a:lnTo>
                <a:lnTo>
                  <a:pt x="896493" y="6350"/>
                </a:lnTo>
                <a:lnTo>
                  <a:pt x="896493" y="2794"/>
                </a:lnTo>
                <a:lnTo>
                  <a:pt x="893572" y="0"/>
                </a:lnTo>
                <a:close/>
              </a:path>
              <a:path w="896620" h="1949450">
                <a:moveTo>
                  <a:pt x="896493" y="6350"/>
                </a:moveTo>
                <a:lnTo>
                  <a:pt x="883793" y="6350"/>
                </a:lnTo>
                <a:lnTo>
                  <a:pt x="890143" y="12700"/>
                </a:lnTo>
                <a:lnTo>
                  <a:pt x="896493" y="12700"/>
                </a:lnTo>
                <a:lnTo>
                  <a:pt x="896493" y="63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95829" y="5308600"/>
            <a:ext cx="5970905" cy="1245235"/>
          </a:xfrm>
          <a:custGeom>
            <a:avLst/>
            <a:gdLst/>
            <a:ahLst/>
            <a:cxnLst/>
            <a:rect l="l" t="t" r="r" b="b"/>
            <a:pathLst>
              <a:path w="5970905" h="1245234">
                <a:moveTo>
                  <a:pt x="158750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1242212"/>
                </a:lnTo>
                <a:lnTo>
                  <a:pt x="2793" y="1245057"/>
                </a:lnTo>
                <a:lnTo>
                  <a:pt x="5967603" y="1245057"/>
                </a:lnTo>
                <a:lnTo>
                  <a:pt x="5970397" y="1242212"/>
                </a:lnTo>
                <a:lnTo>
                  <a:pt x="5970397" y="1238707"/>
                </a:lnTo>
                <a:lnTo>
                  <a:pt x="12700" y="1238707"/>
                </a:lnTo>
                <a:lnTo>
                  <a:pt x="6350" y="1232357"/>
                </a:lnTo>
                <a:lnTo>
                  <a:pt x="12700" y="1232357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58750" y="38100"/>
                </a:lnTo>
                <a:lnTo>
                  <a:pt x="158750" y="31750"/>
                </a:lnTo>
                <a:close/>
              </a:path>
              <a:path w="5970905" h="1245234">
                <a:moveTo>
                  <a:pt x="12700" y="1232357"/>
                </a:moveTo>
                <a:lnTo>
                  <a:pt x="6350" y="1232357"/>
                </a:lnTo>
                <a:lnTo>
                  <a:pt x="12700" y="1238707"/>
                </a:lnTo>
                <a:lnTo>
                  <a:pt x="12700" y="1232357"/>
                </a:lnTo>
                <a:close/>
              </a:path>
              <a:path w="5970905" h="1245234">
                <a:moveTo>
                  <a:pt x="5957697" y="1232357"/>
                </a:moveTo>
                <a:lnTo>
                  <a:pt x="12700" y="1232357"/>
                </a:lnTo>
                <a:lnTo>
                  <a:pt x="12700" y="1238707"/>
                </a:lnTo>
                <a:lnTo>
                  <a:pt x="5957697" y="1238707"/>
                </a:lnTo>
                <a:lnTo>
                  <a:pt x="5957697" y="1232357"/>
                </a:lnTo>
                <a:close/>
              </a:path>
              <a:path w="5970905" h="1245234">
                <a:moveTo>
                  <a:pt x="5957697" y="25400"/>
                </a:moveTo>
                <a:lnTo>
                  <a:pt x="5957697" y="1238707"/>
                </a:lnTo>
                <a:lnTo>
                  <a:pt x="5964047" y="1232357"/>
                </a:lnTo>
                <a:lnTo>
                  <a:pt x="5970397" y="1232357"/>
                </a:lnTo>
                <a:lnTo>
                  <a:pt x="5970397" y="31750"/>
                </a:lnTo>
                <a:lnTo>
                  <a:pt x="5964047" y="31750"/>
                </a:lnTo>
                <a:lnTo>
                  <a:pt x="5957697" y="25400"/>
                </a:lnTo>
                <a:close/>
              </a:path>
              <a:path w="5970905" h="1245234">
                <a:moveTo>
                  <a:pt x="5970397" y="1232357"/>
                </a:moveTo>
                <a:lnTo>
                  <a:pt x="5964047" y="1232357"/>
                </a:lnTo>
                <a:lnTo>
                  <a:pt x="5957697" y="1238707"/>
                </a:lnTo>
                <a:lnTo>
                  <a:pt x="5970397" y="1238707"/>
                </a:lnTo>
                <a:lnTo>
                  <a:pt x="5970397" y="1232357"/>
                </a:lnTo>
                <a:close/>
              </a:path>
              <a:path w="5970905" h="1245234">
                <a:moveTo>
                  <a:pt x="158750" y="0"/>
                </a:moveTo>
                <a:lnTo>
                  <a:pt x="158750" y="76200"/>
                </a:lnTo>
                <a:lnTo>
                  <a:pt x="222250" y="44450"/>
                </a:lnTo>
                <a:lnTo>
                  <a:pt x="171450" y="44450"/>
                </a:lnTo>
                <a:lnTo>
                  <a:pt x="171450" y="31750"/>
                </a:lnTo>
                <a:lnTo>
                  <a:pt x="222250" y="31750"/>
                </a:lnTo>
                <a:lnTo>
                  <a:pt x="158750" y="0"/>
                </a:lnTo>
                <a:close/>
              </a:path>
              <a:path w="5970905" h="1245234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5970905" h="1245234">
                <a:moveTo>
                  <a:pt x="158750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58750" y="44450"/>
                </a:lnTo>
                <a:lnTo>
                  <a:pt x="158750" y="38100"/>
                </a:lnTo>
                <a:close/>
              </a:path>
              <a:path w="5970905" h="1245234">
                <a:moveTo>
                  <a:pt x="222250" y="31750"/>
                </a:moveTo>
                <a:lnTo>
                  <a:pt x="171450" y="31750"/>
                </a:lnTo>
                <a:lnTo>
                  <a:pt x="171450" y="44450"/>
                </a:lnTo>
                <a:lnTo>
                  <a:pt x="222250" y="44450"/>
                </a:lnTo>
                <a:lnTo>
                  <a:pt x="234950" y="38100"/>
                </a:lnTo>
                <a:lnTo>
                  <a:pt x="222250" y="31750"/>
                </a:lnTo>
                <a:close/>
              </a:path>
              <a:path w="5970905" h="1245234">
                <a:moveTo>
                  <a:pt x="5967603" y="19050"/>
                </a:moveTo>
                <a:lnTo>
                  <a:pt x="5735447" y="19050"/>
                </a:lnTo>
                <a:lnTo>
                  <a:pt x="5735447" y="31750"/>
                </a:lnTo>
                <a:lnTo>
                  <a:pt x="5957697" y="31750"/>
                </a:lnTo>
                <a:lnTo>
                  <a:pt x="5957697" y="25400"/>
                </a:lnTo>
                <a:lnTo>
                  <a:pt x="5970397" y="25400"/>
                </a:lnTo>
                <a:lnTo>
                  <a:pt x="5970397" y="21843"/>
                </a:lnTo>
                <a:lnTo>
                  <a:pt x="5967603" y="19050"/>
                </a:lnTo>
                <a:close/>
              </a:path>
              <a:path w="5970905" h="1245234">
                <a:moveTo>
                  <a:pt x="5970397" y="25400"/>
                </a:moveTo>
                <a:lnTo>
                  <a:pt x="5957697" y="25400"/>
                </a:lnTo>
                <a:lnTo>
                  <a:pt x="5964047" y="31750"/>
                </a:lnTo>
                <a:lnTo>
                  <a:pt x="5970397" y="31750"/>
                </a:lnTo>
                <a:lnTo>
                  <a:pt x="5970397" y="254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32628" y="624758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AEAEA"/>
                </a:solidFill>
                <a:latin typeface="굴림"/>
                <a:cs typeface="굴림"/>
              </a:rPr>
              <a:t>반복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514" y="441706"/>
            <a:ext cx="2976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</a:t>
            </a:r>
            <a:r>
              <a:rPr sz="4400" b="0" spc="-33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게임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2462"/>
            <a:ext cx="7517130" cy="50063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구조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유저 정보는 게임서버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에</a:t>
            </a:r>
            <a:r>
              <a:rPr sz="2800" spc="-5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저장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핸드폰을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바꿔도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OK,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게임을</a:t>
            </a:r>
            <a:r>
              <a:rPr sz="2400" spc="-15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지웠다</a:t>
            </a:r>
            <a:r>
              <a:rPr sz="2400" spc="-1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깔아도</a:t>
            </a:r>
            <a:r>
              <a:rPr sz="2400" spc="-16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OK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게임서버는 스테이지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사이의 정산만</a:t>
            </a:r>
            <a:r>
              <a:rPr sz="2800" spc="-5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함</a:t>
            </a:r>
            <a:endParaRPr sz="28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해킹에 매우</a:t>
            </a:r>
            <a:r>
              <a:rPr sz="2400" spc="-28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취약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모든 판단을 클라이언트에서</a:t>
            </a:r>
            <a:r>
              <a:rPr sz="2000" spc="-4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함</a:t>
            </a:r>
            <a:endParaRPr sz="2000">
              <a:latin typeface="굴림"/>
              <a:cs typeface="굴림"/>
            </a:endParaRPr>
          </a:p>
          <a:p>
            <a:pPr marL="161290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스테이지 보상은</a:t>
            </a:r>
            <a:r>
              <a:rPr sz="2000" spc="-2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서버에서</a:t>
            </a:r>
            <a:endParaRPr sz="20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서비스로 구현</a:t>
            </a:r>
            <a:r>
              <a:rPr sz="2400" spc="-2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가능</a:t>
            </a:r>
            <a:endParaRPr sz="2400">
              <a:latin typeface="굴림"/>
              <a:cs typeface="굴림"/>
            </a:endParaRPr>
          </a:p>
          <a:p>
            <a:pPr marL="1612900" lvl="3" indent="-22860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클라이언트는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3D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그래픽</a:t>
            </a:r>
            <a:r>
              <a:rPr sz="2000" spc="-28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000" dirty="0">
                <a:solidFill>
                  <a:srgbClr val="FFFFFF"/>
                </a:solidFill>
                <a:latin typeface="굴림"/>
                <a:cs typeface="굴림"/>
              </a:rPr>
              <a:t>웹브라우저</a:t>
            </a:r>
            <a:endParaRPr sz="20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서버 분리 없이 통합</a:t>
            </a:r>
            <a:r>
              <a:rPr sz="2800" spc="-60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의 부하가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큼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NoSQL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사용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7661909" cy="528862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구조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기능별로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복수의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서버가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분산</a:t>
            </a:r>
            <a:r>
              <a:rPr sz="3200" spc="-20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처리</a:t>
            </a:r>
            <a:endParaRPr sz="3200" dirty="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Auth 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Web Game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L4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Switch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Game Server or Relay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CDN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lang="en-US" sz="28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13485" lvl="2" indent="-286385"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CDN Server</a:t>
            </a:r>
            <a:r>
              <a:rPr lang="ko-KR" altLang="en-US" sz="2800" spc="-5" dirty="0">
                <a:solidFill>
                  <a:srgbClr val="FFFFFF"/>
                </a:solidFill>
                <a:latin typeface="Arial"/>
                <a:cs typeface="Arial"/>
              </a:rPr>
              <a:t>는 직접 구현 </a:t>
            </a:r>
            <a:r>
              <a:rPr lang="en-US" altLang="ko-KR" sz="2800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2462"/>
            <a:ext cx="7900034" cy="39700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발전</a:t>
            </a:r>
            <a:r>
              <a:rPr sz="3200" spc="-20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추세</a:t>
            </a:r>
            <a:endParaRPr sz="32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실시간 온라인 플레이의</a:t>
            </a:r>
            <a:r>
              <a:rPr sz="2800" spc="-434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추가</a:t>
            </a:r>
            <a:endParaRPr sz="2800">
              <a:latin typeface="굴림"/>
              <a:cs typeface="굴림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실시간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PvP,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실시간 길드전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 FPS,</a:t>
            </a:r>
            <a:r>
              <a:rPr sz="28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는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와</a:t>
            </a:r>
            <a:r>
              <a:rPr sz="2800" spc="-26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동일</a:t>
            </a:r>
            <a:endParaRPr sz="2800">
              <a:latin typeface="굴림"/>
              <a:cs typeface="굴림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MMORPG</a:t>
            </a:r>
            <a:r>
              <a:rPr sz="2800" spc="-10" dirty="0">
                <a:solidFill>
                  <a:srgbClr val="FFFFFF"/>
                </a:solidFill>
                <a:latin typeface="굴림"/>
                <a:cs typeface="굴림"/>
              </a:rPr>
              <a:t>이외는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인던 형식의 플레이</a:t>
            </a:r>
            <a:r>
              <a:rPr sz="2800" spc="-59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스타의  배틀넷과</a:t>
            </a:r>
            <a:r>
              <a:rPr sz="28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굴림"/>
                <a:cs typeface="굴림"/>
              </a:rPr>
              <a:t>비슷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HotSpot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이</a:t>
            </a:r>
            <a:r>
              <a:rPr sz="2400" spc="-13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없는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시야의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개념이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없는</a:t>
            </a:r>
            <a:r>
              <a:rPr sz="2400" spc="-150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2400">
              <a:latin typeface="굴림"/>
              <a:cs typeface="굴림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구현난이도가</a:t>
            </a:r>
            <a:r>
              <a:rPr sz="2400" spc="-14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2400" dirty="0">
                <a:solidFill>
                  <a:srgbClr val="FFFFFF"/>
                </a:solidFill>
                <a:latin typeface="굴림"/>
                <a:cs typeface="굴림"/>
              </a:rPr>
              <a:t>낮음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2" y="3194304"/>
            <a:ext cx="8636508" cy="2887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605957"/>
            <a:ext cx="5019675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년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월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일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매출</a:t>
            </a:r>
            <a:r>
              <a:rPr sz="3200" spc="-7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굴림"/>
                <a:cs typeface="굴림"/>
              </a:rPr>
              <a:t>랭킹</a:t>
            </a:r>
            <a:endParaRPr sz="32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구글</a:t>
            </a:r>
            <a:r>
              <a:rPr sz="2800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플레이스토어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594" y="4144136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594" y="4701666"/>
            <a:ext cx="521970" cy="843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2628" y="4067936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361" y="14485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2101" y="441706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모바일 게임</a:t>
            </a:r>
            <a:r>
              <a:rPr sz="4400" b="0" spc="-57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4400" b="0" dirty="0">
                <a:solidFill>
                  <a:srgbClr val="FFFFFF"/>
                </a:solidFill>
                <a:latin typeface="굴림"/>
                <a:cs typeface="굴림"/>
              </a:rPr>
              <a:t>서버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605957"/>
            <a:ext cx="5244465" cy="11195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년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월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3200" spc="-5" dirty="0">
                <a:solidFill>
                  <a:srgbClr val="FFFFFF"/>
                </a:solidFill>
                <a:latin typeface="굴림"/>
                <a:cs typeface="굴림"/>
              </a:rPr>
              <a:t>일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매출</a:t>
            </a:r>
            <a:r>
              <a:rPr sz="3200" spc="-795" dirty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sz="3200" dirty="0">
                <a:solidFill>
                  <a:srgbClr val="FFFFFF"/>
                </a:solidFill>
                <a:latin typeface="굴림"/>
                <a:cs typeface="굴림"/>
              </a:rPr>
              <a:t>랭킹</a:t>
            </a:r>
            <a:endParaRPr sz="32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500" spc="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구글</a:t>
            </a:r>
            <a:r>
              <a:rPr sz="2800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맑은 고딕"/>
                <a:cs typeface="맑은 고딕"/>
              </a:rPr>
              <a:t>플레이스토어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895600"/>
            <a:ext cx="8372856" cy="2115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444" y="4701666"/>
            <a:ext cx="141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043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	MMO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6222" y="4701666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9409" y="4701666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MMO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670</Words>
  <Application>Microsoft Office PowerPoint</Application>
  <PresentationFormat>화면 슬라이드 쇼(4:3)</PresentationFormat>
  <Paragraphs>190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Arial</vt:lpstr>
      <vt:lpstr>Calibri</vt:lpstr>
      <vt:lpstr>Times New Roman</vt:lpstr>
      <vt:lpstr>Office Theme</vt:lpstr>
      <vt:lpstr>모바일 게임 서버</vt:lpstr>
      <vt:lpstr>모바일 게임</vt:lpstr>
      <vt:lpstr>모바일 게임</vt:lpstr>
      <vt:lpstr>모바일 게임</vt:lpstr>
      <vt:lpstr>모바일 게임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  <vt:lpstr>모바일 게임 서버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김강휘(2019180046)</cp:lastModifiedBy>
  <cp:revision>5</cp:revision>
  <dcterms:created xsi:type="dcterms:W3CDTF">2023-05-30T03:40:23Z</dcterms:created>
  <dcterms:modified xsi:type="dcterms:W3CDTF">2023-05-30T04:16:08Z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2023-05-30T00:00:00Z</vt:filetime>
  </property>
</Properties>
</file>