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88" autoAdjust="0"/>
  </p:normalViewPr>
  <p:slideViewPr>
    <p:cSldViewPr>
      <p:cViewPr varScale="1">
        <p:scale>
          <a:sx n="96" d="100"/>
          <a:sy n="96" d="100"/>
        </p:scale>
        <p:origin x="203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3721C-F4C5-4560-A22E-FF908DEE5738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5649B-C506-4A0C-8D61-789E35D8F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7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Hyper-V -&gt; </a:t>
            </a:r>
            <a:r>
              <a:rPr lang="ko-KR" altLang="en-US" dirty="0"/>
              <a:t>비싸서 </a:t>
            </a:r>
            <a:r>
              <a:rPr lang="ko-KR" altLang="en-US" dirty="0" err="1"/>
              <a:t>잘안씀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5649B-C506-4A0C-8D61-789E35D8F42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76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5649B-C506-4A0C-8D61-789E35D8F42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029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pc="-5" dirty="0" err="1">
                <a:solidFill>
                  <a:srgbClr val="FFFFFF"/>
                </a:solidFill>
                <a:latin typeface="Arial"/>
                <a:cs typeface="Arial"/>
              </a:rPr>
              <a:t>RIOCompletionQueue</a:t>
            </a:r>
            <a:r>
              <a:rPr lang="en-US" altLang="ko-KR"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ko-KR" altLang="en-US" sz="1200" spc="0" dirty="0" err="1">
                <a:solidFill>
                  <a:srgbClr val="FFFFFF"/>
                </a:solidFill>
                <a:latin typeface="굴림"/>
                <a:cs typeface="굴림"/>
              </a:rPr>
              <a:t>폴링</a:t>
            </a:r>
            <a:endParaRPr lang="ko-KR" altLang="en-US" sz="1200" dirty="0">
              <a:latin typeface="굴림"/>
              <a:cs typeface="굴림"/>
            </a:endParaRPr>
          </a:p>
          <a:p>
            <a:r>
              <a:rPr lang="en-US" altLang="ko-KR" dirty="0"/>
              <a:t>	- </a:t>
            </a:r>
            <a:r>
              <a:rPr lang="ko-KR" altLang="en-US" dirty="0"/>
              <a:t>문제는 없음 </a:t>
            </a:r>
            <a:r>
              <a:rPr lang="en-US" altLang="ko-KR" dirty="0"/>
              <a:t>CPU</a:t>
            </a:r>
            <a:r>
              <a:rPr lang="ko-KR" altLang="en-US" dirty="0"/>
              <a:t>가 어차피 </a:t>
            </a:r>
            <a:r>
              <a:rPr lang="ko-KR" altLang="en-US" dirty="0" err="1"/>
              <a:t>놀때</a:t>
            </a:r>
            <a:r>
              <a:rPr lang="ko-KR" altLang="en-US" dirty="0"/>
              <a:t> 일하게 </a:t>
            </a:r>
            <a:r>
              <a:rPr lang="ko-KR" altLang="en-US" dirty="0" err="1"/>
              <a:t>시키느거라</a:t>
            </a:r>
            <a:endParaRPr lang="en-US" altLang="ko-KR" dirty="0"/>
          </a:p>
          <a:p>
            <a:r>
              <a:rPr lang="en-US" altLang="ko-KR" dirty="0"/>
              <a:t>Windows Event </a:t>
            </a:r>
            <a:r>
              <a:rPr lang="ko-KR" altLang="en-US" dirty="0"/>
              <a:t>할거면 </a:t>
            </a:r>
            <a:r>
              <a:rPr lang="en-US" altLang="ko-KR" dirty="0"/>
              <a:t>RIO </a:t>
            </a:r>
            <a:r>
              <a:rPr lang="ko-KR" altLang="en-US" dirty="0" err="1"/>
              <a:t>때려치라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5649B-C506-4A0C-8D61-789E35D8F4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5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29361" y="11818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9361" y="11818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EAEAEA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EAEAEA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81000" y="1371600"/>
            <a:ext cx="8001000" cy="533400"/>
          </a:xfrm>
          <a:custGeom>
            <a:avLst/>
            <a:gdLst/>
            <a:ahLst/>
            <a:cxnLst/>
            <a:rect l="l" t="t" r="r" b="b"/>
            <a:pathLst>
              <a:path w="8001000" h="533400">
                <a:moveTo>
                  <a:pt x="0" y="533400"/>
                </a:moveTo>
                <a:lnTo>
                  <a:pt x="8001000" y="533400"/>
                </a:lnTo>
                <a:lnTo>
                  <a:pt x="8001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81000" y="1371600"/>
            <a:ext cx="8001000" cy="533400"/>
          </a:xfrm>
          <a:custGeom>
            <a:avLst/>
            <a:gdLst/>
            <a:ahLst/>
            <a:cxnLst/>
            <a:rect l="l" t="t" r="r" b="b"/>
            <a:pathLst>
              <a:path w="8001000" h="533400">
                <a:moveTo>
                  <a:pt x="0" y="533400"/>
                </a:moveTo>
                <a:lnTo>
                  <a:pt x="8001000" y="533400"/>
                </a:lnTo>
                <a:lnTo>
                  <a:pt x="8001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525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EAEAEA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29361" y="11818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9361" y="11818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1777" y="3090138"/>
            <a:ext cx="5541645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EAEAEA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377357"/>
            <a:ext cx="8529319" cy="4338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enceon.kisti.re.kr/commons/util/originalView.do?cn=JAKO202007650437076&amp;amp;oCn=JAKO202007650437076&amp;amp;dbt=JAKO&amp;amp;journal=NJOU0029457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8153" y="2067890"/>
            <a:ext cx="151638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dirty="0">
                <a:solidFill>
                  <a:srgbClr val="EAEAEA"/>
                </a:solidFill>
                <a:latin typeface="Arial"/>
                <a:cs typeface="Arial"/>
              </a:rPr>
              <a:t>RIO</a:t>
            </a:r>
            <a:endParaRPr sz="6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65"/>
              </a:spcBef>
              <a:tabLst>
                <a:tab pos="1802764" algn="l"/>
              </a:tabLst>
            </a:pPr>
            <a:r>
              <a:rPr spc="-5" dirty="0">
                <a:latin typeface="Arial"/>
                <a:cs typeface="Arial"/>
              </a:rPr>
              <a:t>MM4220	</a:t>
            </a:r>
            <a:r>
              <a:rPr spc="15" dirty="0"/>
              <a:t>게임서버</a:t>
            </a:r>
            <a:r>
              <a:rPr spc="-355" dirty="0"/>
              <a:t> </a:t>
            </a:r>
            <a:r>
              <a:rPr spc="10" dirty="0"/>
              <a:t>프로그래밍</a:t>
            </a:r>
          </a:p>
          <a:p>
            <a:pPr marR="5715" algn="r">
              <a:lnSpc>
                <a:spcPct val="100000"/>
              </a:lnSpc>
              <a:spcBef>
                <a:spcPts val="770"/>
              </a:spcBef>
            </a:pPr>
            <a:r>
              <a:rPr spc="15" dirty="0"/>
              <a:t>정</a:t>
            </a:r>
            <a:r>
              <a:rPr dirty="0"/>
              <a:t>내</a:t>
            </a:r>
            <a:r>
              <a:rPr spc="55" dirty="0"/>
              <a:t>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129" y="327406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완료방식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473149"/>
            <a:ext cx="22891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IOCP</a:t>
            </a:r>
            <a:r>
              <a:rPr sz="32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연동</a:t>
            </a:r>
            <a:endParaRPr sz="32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2286000"/>
            <a:ext cx="8534400" cy="4139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208" y="327406"/>
            <a:ext cx="48088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 프로그램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구성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473149"/>
            <a:ext cx="25146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Polling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방식</a:t>
            </a:r>
            <a:endParaRPr sz="32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4620" y="2667000"/>
            <a:ext cx="4014470" cy="3046730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469265" indent="-37782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469900" algn="l"/>
              </a:tabLst>
            </a:pP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RIO함수</a:t>
            </a:r>
            <a:r>
              <a:rPr sz="2400" spc="-10" dirty="0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table설정</a:t>
            </a:r>
            <a:endParaRPr sz="2400">
              <a:latin typeface="굴림"/>
              <a:cs typeface="굴림"/>
            </a:endParaRPr>
          </a:p>
          <a:p>
            <a:pPr marL="469265" indent="-37782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spc="-10" dirty="0">
                <a:solidFill>
                  <a:srgbClr val="EAEAEA"/>
                </a:solidFill>
                <a:latin typeface="굴림"/>
                <a:cs typeface="굴림"/>
              </a:rPr>
              <a:t>Buffer </a:t>
            </a: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할당 </a:t>
            </a: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및</a:t>
            </a:r>
            <a:r>
              <a:rPr sz="2400" spc="25" dirty="0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등록</a:t>
            </a:r>
            <a:endParaRPr sz="2400">
              <a:latin typeface="굴림"/>
              <a:cs typeface="굴림"/>
            </a:endParaRPr>
          </a:p>
          <a:p>
            <a:pPr marL="469265" indent="-3778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CompletionQueue</a:t>
            </a:r>
            <a:r>
              <a:rPr sz="2400" spc="-40" dirty="0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작성</a:t>
            </a:r>
            <a:endParaRPr sz="2400">
              <a:latin typeface="굴림"/>
              <a:cs typeface="굴림"/>
            </a:endParaRPr>
          </a:p>
          <a:p>
            <a:pPr marL="469265" indent="-37782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spc="-10" dirty="0">
                <a:solidFill>
                  <a:srgbClr val="EAEAEA"/>
                </a:solidFill>
                <a:latin typeface="굴림"/>
                <a:cs typeface="굴림"/>
              </a:rPr>
              <a:t>Accept</a:t>
            </a:r>
            <a:endParaRPr sz="2400">
              <a:latin typeface="굴림"/>
              <a:cs typeface="굴림"/>
            </a:endParaRPr>
          </a:p>
          <a:p>
            <a:pPr marL="469265" indent="-37782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RequestQueue</a:t>
            </a:r>
            <a:r>
              <a:rPr sz="2400" spc="40" dirty="0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작성</a:t>
            </a:r>
            <a:endParaRPr sz="2400">
              <a:latin typeface="굴림"/>
              <a:cs typeface="굴림"/>
            </a:endParaRPr>
          </a:p>
          <a:p>
            <a:pPr marL="469265" indent="-37782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RIORecv</a:t>
            </a:r>
            <a:endParaRPr sz="2400">
              <a:latin typeface="굴림"/>
              <a:cs typeface="굴림"/>
            </a:endParaRPr>
          </a:p>
          <a:p>
            <a:pPr marL="469265" indent="-37782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spc="-10" dirty="0">
                <a:solidFill>
                  <a:srgbClr val="EAEAEA"/>
                </a:solidFill>
                <a:latin typeface="굴림"/>
                <a:cs typeface="굴림"/>
              </a:rPr>
              <a:t>RIODequeueCompletion</a:t>
            </a:r>
            <a:endParaRPr sz="2400">
              <a:latin typeface="굴림"/>
              <a:cs typeface="굴림"/>
            </a:endParaRPr>
          </a:p>
          <a:p>
            <a:pPr marL="469265" indent="-37782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goto</a:t>
            </a:r>
            <a:r>
              <a:rPr sz="2400" spc="-10" dirty="0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7</a:t>
            </a:r>
            <a:endParaRPr sz="2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208" y="327406"/>
            <a:ext cx="48088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 프로그램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구성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406690"/>
            <a:ext cx="8095615" cy="14954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1155" indent="-338455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5179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함수</a:t>
            </a:r>
            <a:r>
              <a:rPr sz="2400" spc="-16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설정</a:t>
            </a:r>
            <a:endParaRPr sz="2400">
              <a:latin typeface="굴림"/>
              <a:cs typeface="굴림"/>
            </a:endParaRPr>
          </a:p>
          <a:p>
            <a:pPr marL="756285" marR="136525" lvl="1" indent="-286385">
              <a:lnSpc>
                <a:spcPct val="100000"/>
              </a:lnSpc>
              <a:spcBef>
                <a:spcPts val="459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2000" spc="-5" dirty="0">
                <a:solidFill>
                  <a:srgbClr val="FFFFFF"/>
                </a:solidFill>
                <a:latin typeface="맑은 고딕"/>
                <a:cs typeface="맑은 고딕"/>
              </a:rPr>
              <a:t>는</a:t>
            </a:r>
            <a:r>
              <a:rPr sz="2000" spc="-15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일반</a:t>
            </a:r>
            <a:r>
              <a:rPr sz="2000" spc="-1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함수가</a:t>
            </a:r>
            <a:r>
              <a:rPr sz="2000" spc="-1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아니라</a:t>
            </a:r>
            <a:r>
              <a:rPr sz="2000" spc="-1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런타임에</a:t>
            </a:r>
            <a:r>
              <a:rPr sz="2000" spc="-1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함수포인터를</a:t>
            </a:r>
            <a:r>
              <a:rPr sz="2000" spc="-1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가져와서  사용해야</a:t>
            </a:r>
            <a:r>
              <a:rPr sz="20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WSAIoctl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함수를</a:t>
            </a:r>
            <a:r>
              <a:rPr sz="20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사용한다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gRIOFuncTable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에</a:t>
            </a:r>
            <a:r>
              <a:rPr sz="20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함수들이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등록된다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" y="3404614"/>
            <a:ext cx="9067800" cy="3445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208" y="327406"/>
            <a:ext cx="48088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 프로그램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구성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86121"/>
            <a:ext cx="7887970" cy="2823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2. Buffer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할당 및</a:t>
            </a:r>
            <a:r>
              <a:rPr sz="2800" spc="-35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굴림"/>
                <a:cs typeface="굴림"/>
              </a:rPr>
              <a:t>등록</a:t>
            </a:r>
            <a:endParaRPr sz="2800">
              <a:latin typeface="굴림"/>
              <a:cs typeface="굴림"/>
            </a:endParaRPr>
          </a:p>
          <a:p>
            <a:pPr marL="12700" marR="45720" indent="139700">
              <a:lnSpc>
                <a:spcPct val="100000"/>
              </a:lnSpc>
              <a:spcBef>
                <a:spcPts val="500"/>
              </a:spcBef>
              <a:buChar char="−"/>
              <a:tabLst>
                <a:tab pos="36957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에</a:t>
            </a:r>
            <a:r>
              <a:rPr sz="2000" spc="-1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사용되는</a:t>
            </a:r>
            <a:r>
              <a:rPr sz="2000" spc="-14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버퍼는</a:t>
            </a:r>
            <a:r>
              <a:rPr sz="2000" spc="-12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단위로</a:t>
            </a:r>
            <a:r>
              <a:rPr sz="2000" spc="-1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등록되어야</a:t>
            </a:r>
            <a:r>
              <a:rPr sz="2000" spc="-15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하므로</a:t>
            </a:r>
            <a:r>
              <a:rPr sz="2000" spc="-12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할당  함수를</a:t>
            </a:r>
            <a:r>
              <a:rPr sz="2000" spc="-1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통해</a:t>
            </a:r>
            <a:r>
              <a:rPr sz="2000" spc="-1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할당</a:t>
            </a:r>
            <a:r>
              <a:rPr sz="2000" spc="-1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받아야</a:t>
            </a:r>
            <a:r>
              <a:rPr sz="2000" spc="-1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한다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68935" indent="-216535">
              <a:lnSpc>
                <a:spcPct val="100000"/>
              </a:lnSpc>
              <a:spcBef>
                <a:spcPts val="480"/>
              </a:spcBef>
              <a:buChar char="−"/>
              <a:tabLst>
                <a:tab pos="36957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를</a:t>
            </a:r>
            <a:r>
              <a:rPr sz="2000" spc="-1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어떻게</a:t>
            </a:r>
            <a:r>
              <a:rPr sz="2000" spc="-1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분할하고</a:t>
            </a:r>
            <a:r>
              <a:rPr sz="2000" spc="-12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어떻게</a:t>
            </a:r>
            <a:r>
              <a:rPr sz="2000" spc="-1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재사용할</a:t>
            </a:r>
            <a:r>
              <a:rPr sz="2000" spc="-14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지는</a:t>
            </a:r>
            <a:r>
              <a:rPr sz="2000" spc="-1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다</a:t>
            </a:r>
            <a:r>
              <a:rPr sz="2000" spc="-114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프로그래머의</a:t>
            </a:r>
            <a:r>
              <a:rPr sz="2000" spc="-14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몫</a:t>
            </a:r>
            <a:endParaRPr sz="2000">
              <a:latin typeface="굴림"/>
              <a:cs typeface="굴림"/>
            </a:endParaRPr>
          </a:p>
          <a:p>
            <a:pPr marL="483234" lvl="1" indent="-127635">
              <a:lnSpc>
                <a:spcPct val="100000"/>
              </a:lnSpc>
              <a:spcBef>
                <a:spcPts val="390"/>
              </a:spcBef>
              <a:buChar char="•"/>
              <a:tabLst>
                <a:tab pos="48387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는 크기때문에 쪼개서 사용해야</a:t>
            </a:r>
            <a:r>
              <a:rPr sz="1600" spc="-2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한다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483234" lvl="1" indent="-127635">
              <a:lnSpc>
                <a:spcPct val="100000"/>
              </a:lnSpc>
              <a:spcBef>
                <a:spcPts val="385"/>
              </a:spcBef>
              <a:buChar char="•"/>
              <a:tabLst>
                <a:tab pos="483870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buffer</a:t>
            </a:r>
            <a:r>
              <a:rPr sz="1600" spc="-10" dirty="0">
                <a:solidFill>
                  <a:srgbClr val="FFFFFF"/>
                </a:solidFill>
                <a:latin typeface="굴림"/>
                <a:cs typeface="굴림"/>
              </a:rPr>
              <a:t>의</a:t>
            </a:r>
            <a:r>
              <a:rPr sz="1600" spc="-6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크기는</a:t>
            </a:r>
            <a:r>
              <a:rPr sz="1600" spc="-8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프로그램</a:t>
            </a:r>
            <a:r>
              <a:rPr sz="1600" spc="-7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전체에서</a:t>
            </a:r>
            <a:r>
              <a:rPr sz="1600" spc="-7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사용할</a:t>
            </a:r>
            <a:r>
              <a:rPr sz="1600" spc="-7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수</a:t>
            </a:r>
            <a:r>
              <a:rPr sz="1600" spc="-9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있을</a:t>
            </a:r>
            <a:r>
              <a:rPr sz="1600" spc="-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만큼</a:t>
            </a:r>
            <a:r>
              <a:rPr sz="1600" spc="-8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크게</a:t>
            </a:r>
            <a:r>
              <a:rPr sz="1600" spc="-8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잡는다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483234" lvl="1" indent="-1276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483870" algn="l"/>
              </a:tabLst>
            </a:pP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멀티쓰레드</a:t>
            </a:r>
            <a:r>
              <a:rPr sz="1600" spc="-7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프로그램의</a:t>
            </a:r>
            <a:r>
              <a:rPr sz="1600" spc="-7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경우</a:t>
            </a:r>
            <a:r>
              <a:rPr sz="1600" spc="-8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쓰레드마다</a:t>
            </a:r>
            <a:r>
              <a:rPr sz="1600" spc="-7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따로</a:t>
            </a:r>
            <a:r>
              <a:rPr sz="1600" spc="-8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잡는</a:t>
            </a:r>
            <a:r>
              <a:rPr sz="1600" spc="-8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것이</a:t>
            </a:r>
            <a:r>
              <a:rPr sz="1600" spc="-7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굴림"/>
                <a:cs typeface="굴림"/>
              </a:rPr>
              <a:t>좋다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−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RIORegisterBuffer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로</a:t>
            </a:r>
            <a:r>
              <a:rPr sz="2000" spc="-16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등록한</a:t>
            </a:r>
            <a:r>
              <a:rPr sz="2000" spc="-1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후</a:t>
            </a:r>
            <a:r>
              <a:rPr sz="2000" spc="-12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반환된</a:t>
            </a:r>
            <a:r>
              <a:rPr sz="2000" spc="-1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를</a:t>
            </a:r>
            <a:r>
              <a:rPr sz="2000" spc="-1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사용한다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5420867"/>
            <a:ext cx="8253983" cy="1098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208" y="327406"/>
            <a:ext cx="48088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 프로그램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구성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77357"/>
            <a:ext cx="8299450" cy="380492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463550" indent="-450850">
              <a:lnSpc>
                <a:spcPct val="100000"/>
              </a:lnSpc>
              <a:spcBef>
                <a:spcPts val="860"/>
              </a:spcBef>
              <a:buAutoNum type="arabicPeriod" startAt="3"/>
              <a:tabLst>
                <a:tab pos="464184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CompletionQueue</a:t>
            </a:r>
            <a:r>
              <a:rPr sz="3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작성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완료된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들의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정보를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받아올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Queue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만든다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56285" marR="1033780" lvl="1" indent="-286385">
              <a:lnSpc>
                <a:spcPct val="100000"/>
              </a:lnSpc>
              <a:spcBef>
                <a:spcPts val="67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Recv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용과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Send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용을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따로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만들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수도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있고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하나를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두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곳에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같이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사용할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수도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있다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56285" marR="43180" lvl="1" indent="-286385">
              <a:lnSpc>
                <a:spcPct val="100000"/>
              </a:lnSpc>
              <a:spcBef>
                <a:spcPts val="67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여러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개의</a:t>
            </a:r>
            <a:r>
              <a:rPr sz="28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socket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이</a:t>
            </a:r>
            <a:r>
              <a:rPr sz="2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하나의</a:t>
            </a:r>
            <a:r>
              <a:rPr sz="28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CompletionQueue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를  공유한다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따라서</a:t>
            </a:r>
            <a:r>
              <a:rPr sz="24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queue_size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는</a:t>
            </a:r>
            <a:r>
              <a:rPr sz="2400" spc="-14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충분히</a:t>
            </a:r>
            <a:r>
              <a:rPr sz="2400" spc="-1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커야</a:t>
            </a:r>
            <a:r>
              <a:rPr sz="24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대응되는</a:t>
            </a:r>
            <a:endParaRPr sz="2400">
              <a:latin typeface="맑은 고딕"/>
              <a:cs typeface="맑은 고딕"/>
            </a:endParaRPr>
          </a:p>
          <a:p>
            <a:pPr marL="1155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모든</a:t>
            </a:r>
            <a:r>
              <a:rPr sz="24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RequestQueue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의</a:t>
            </a:r>
            <a:r>
              <a:rPr sz="2400" spc="-1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크기를</a:t>
            </a:r>
            <a:r>
              <a:rPr sz="24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합한</a:t>
            </a:r>
            <a:r>
              <a:rPr sz="24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값과</a:t>
            </a:r>
            <a:r>
              <a:rPr sz="24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같아야</a:t>
            </a:r>
            <a:r>
              <a:rPr sz="24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988" y="5486400"/>
            <a:ext cx="8574024" cy="91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208" y="327406"/>
            <a:ext cx="48088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 프로그램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구성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67543"/>
            <a:ext cx="7761605" cy="466598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464184" indent="-451484">
              <a:lnSpc>
                <a:spcPct val="100000"/>
              </a:lnSpc>
              <a:spcBef>
                <a:spcPts val="900"/>
              </a:spcBef>
              <a:buAutoNum type="arabicPeriod" startAt="4"/>
              <a:tabLst>
                <a:tab pos="46482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Accept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일반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TCP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서버와 거의</a:t>
            </a:r>
            <a:r>
              <a:rPr sz="2800" spc="-6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같다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listenSocket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을 만들 때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WSA_FLAG_REGISTERED_IO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값을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주어야  한다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155700" marR="212090" lvl="2" indent="-228600">
              <a:lnSpc>
                <a:spcPct val="100000"/>
              </a:lnSpc>
              <a:spcBef>
                <a:spcPts val="590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WSA_FLAG_OVERLAPPED_IO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를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넣을</a:t>
            </a:r>
            <a:r>
              <a:rPr sz="2400" spc="-36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필요는  없다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marR="490855" lvl="1" indent="-286385">
              <a:lnSpc>
                <a:spcPct val="100000"/>
              </a:lnSpc>
              <a:spcBef>
                <a:spcPts val="66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Non-Blocking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Accept</a:t>
            </a:r>
            <a:r>
              <a:rPr sz="2800" dirty="0">
                <a:solidFill>
                  <a:srgbClr val="FFFFFF"/>
                </a:solidFill>
                <a:latin typeface="맑은 고딕"/>
                <a:cs typeface="맑은 고딕"/>
              </a:rPr>
              <a:t>는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불가능하다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8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Non-  blocking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을 원하면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AcceptEx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를 사용해서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overlapped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I/O</a:t>
            </a:r>
            <a:r>
              <a:rPr sz="2800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해야한다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208" y="327406"/>
            <a:ext cx="48088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 프로그램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구성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406690"/>
            <a:ext cx="8265795" cy="283908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650"/>
              </a:spcBef>
              <a:buAutoNum type="arabicPeriod" startAt="5"/>
              <a:tabLst>
                <a:tab pos="35115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RequestQueue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작성</a:t>
            </a:r>
            <a:endParaRPr sz="24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459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socket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마다</a:t>
            </a:r>
            <a:r>
              <a:rPr sz="20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하나씩</a:t>
            </a:r>
            <a:r>
              <a:rPr sz="2000" spc="-1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존재해야</a:t>
            </a:r>
            <a:r>
              <a:rPr sz="2000" spc="-1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하며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모든</a:t>
            </a:r>
            <a:r>
              <a:rPr sz="2000" spc="-1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데이터</a:t>
            </a:r>
            <a:r>
              <a:rPr sz="2000" spc="-1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전송은</a:t>
            </a:r>
            <a:endParaRPr sz="2000">
              <a:latin typeface="맑은 고딕"/>
              <a:cs typeface="맑은 고딕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socket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이</a:t>
            </a:r>
            <a:r>
              <a:rPr sz="20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아닌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이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queue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20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통해</a:t>
            </a:r>
            <a:r>
              <a:rPr sz="2000" spc="-16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이루어</a:t>
            </a:r>
            <a:r>
              <a:rPr sz="2000" spc="-1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진다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socket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과</a:t>
            </a:r>
            <a:r>
              <a:rPr sz="20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completion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queue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들을</a:t>
            </a:r>
            <a:r>
              <a:rPr sz="2000" spc="-1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모아</a:t>
            </a:r>
            <a:r>
              <a:rPr sz="2000" spc="-1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구조를</a:t>
            </a:r>
            <a:r>
              <a:rPr sz="2000" spc="-1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완성한다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0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queue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크기는 최대 저장가능한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수이고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, max_bufs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는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gather_scatter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용</a:t>
            </a:r>
            <a:r>
              <a:rPr sz="1600" spc="-4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버퍼</a:t>
            </a:r>
            <a:endParaRPr sz="1600">
              <a:latin typeface="맑은 고딕"/>
              <a:cs typeface="맑은 고딕"/>
            </a:endParaRPr>
          </a:p>
          <a:p>
            <a:pPr marL="115570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맑은 고딕"/>
                <a:cs typeface="맑은 고딕"/>
              </a:rPr>
              <a:t>개수이다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info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는</a:t>
            </a:r>
            <a:r>
              <a:rPr sz="1600" spc="-1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사용자가</a:t>
            </a:r>
            <a:r>
              <a:rPr sz="1600" spc="-1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완료</a:t>
            </a:r>
            <a:r>
              <a:rPr sz="1600" spc="-11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쪽에</a:t>
            </a:r>
            <a:r>
              <a:rPr sz="1600" spc="-1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넘겨주는</a:t>
            </a:r>
            <a:r>
              <a:rPr sz="1600" spc="-11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정보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보통</a:t>
            </a:r>
            <a:r>
              <a:rPr sz="1600" spc="-1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socket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값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rq_size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보다</a:t>
            </a:r>
            <a:r>
              <a:rPr sz="1600" spc="-1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compQueue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의</a:t>
            </a:r>
            <a:r>
              <a:rPr sz="1600" spc="-1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크기가</a:t>
            </a:r>
            <a:r>
              <a:rPr sz="1600" spc="-1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더</a:t>
            </a:r>
            <a:r>
              <a:rPr sz="1600" spc="-11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커야</a:t>
            </a:r>
            <a:r>
              <a:rPr sz="1600" spc="-11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295"/>
              </a:spcBef>
              <a:tabLst>
                <a:tab pos="161290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–	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보통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compQueue_size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rq_size *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max_sockets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280" y="4495800"/>
            <a:ext cx="8107680" cy="1876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208" y="327406"/>
            <a:ext cx="48088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 프로그램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구성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99991"/>
            <a:ext cx="7989570" cy="27895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675"/>
              </a:spcBef>
              <a:buAutoNum type="arabicPeriod" startAt="6"/>
              <a:tabLst>
                <a:tab pos="35115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RIORecv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9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용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Overlapped Recv</a:t>
            </a:r>
            <a:r>
              <a:rPr sz="2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함수</a:t>
            </a:r>
            <a:endParaRPr sz="20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44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rioBuffers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1800" spc="-13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등록하고</a:t>
            </a:r>
            <a:r>
              <a:rPr sz="1800" spc="-14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나중에</a:t>
            </a:r>
            <a:r>
              <a:rPr sz="1800" spc="-13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완료를</a:t>
            </a:r>
            <a:r>
              <a:rPr sz="1800" spc="-14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받는다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buf_count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는</a:t>
            </a:r>
            <a:r>
              <a:rPr sz="1800" spc="-1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rioBuffers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에</a:t>
            </a:r>
            <a:r>
              <a:rPr sz="1800" spc="-13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들어있는</a:t>
            </a:r>
            <a:r>
              <a:rPr sz="1800" spc="-13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버퍼들의</a:t>
            </a:r>
            <a:r>
              <a:rPr sz="1800" spc="-13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개수</a:t>
            </a:r>
            <a:endParaRPr sz="1800">
              <a:latin typeface="맑은 고딕"/>
              <a:cs typeface="맑은 고딕"/>
            </a:endParaRPr>
          </a:p>
          <a:p>
            <a:pPr marL="826769" lvl="1" indent="-356870">
              <a:lnSpc>
                <a:spcPct val="100000"/>
              </a:lnSpc>
              <a:spcBef>
                <a:spcPts val="475"/>
              </a:spcBef>
              <a:buSzPct val="90000"/>
              <a:buChar char="–"/>
              <a:tabLst>
                <a:tab pos="826135" algn="l"/>
                <a:tab pos="82740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rioBuffer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는</a:t>
            </a:r>
            <a:r>
              <a:rPr sz="20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등록된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버퍼</a:t>
            </a:r>
            <a:r>
              <a:rPr sz="2000" spc="-16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2000" spc="-5" dirty="0">
                <a:solidFill>
                  <a:srgbClr val="FFFFFF"/>
                </a:solidFill>
                <a:latin typeface="맑은 고딕"/>
                <a:cs typeface="맑은 고딕"/>
              </a:rPr>
              <a:t>와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버퍼의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offset,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크기를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등록한다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하나의</a:t>
            </a:r>
            <a:r>
              <a:rPr sz="1800" spc="-14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buffer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1800" spc="-14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여러</a:t>
            </a:r>
            <a:r>
              <a:rPr sz="1800" spc="-15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클라이언트와</a:t>
            </a:r>
            <a:r>
              <a:rPr sz="1800" spc="-14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여러</a:t>
            </a:r>
            <a:r>
              <a:rPr sz="1800" spc="-14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에서</a:t>
            </a:r>
            <a:r>
              <a:rPr sz="1800" spc="-15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나누어</a:t>
            </a:r>
            <a:r>
              <a:rPr sz="1800" spc="-15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써야</a:t>
            </a:r>
            <a:r>
              <a:rPr sz="1800" spc="-14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하므로  서로</a:t>
            </a:r>
            <a:r>
              <a:rPr sz="1800" spc="-13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겹치지</a:t>
            </a:r>
            <a:r>
              <a:rPr sz="1800" spc="-15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않도록</a:t>
            </a:r>
            <a:r>
              <a:rPr sz="1800" spc="-14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offset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이</a:t>
            </a:r>
            <a:r>
              <a:rPr sz="1800" spc="-15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필요하다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op_info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는</a:t>
            </a:r>
            <a:r>
              <a:rPr sz="1800" spc="-1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사용자가</a:t>
            </a:r>
            <a:r>
              <a:rPr sz="1800" spc="-13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완료에게</a:t>
            </a:r>
            <a:r>
              <a:rPr sz="1800" spc="-13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전달하는</a:t>
            </a:r>
            <a:r>
              <a:rPr sz="1800" spc="-14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정보이다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4419600"/>
            <a:ext cx="7467600" cy="2051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208" y="327406"/>
            <a:ext cx="48088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 프로그램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구성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83468"/>
            <a:ext cx="7747634" cy="303022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407034" indent="-394335">
              <a:lnSpc>
                <a:spcPct val="100000"/>
              </a:lnSpc>
              <a:spcBef>
                <a:spcPts val="790"/>
              </a:spcBef>
              <a:buAutoNum type="arabicPeriod" startAt="6"/>
              <a:tabLst>
                <a:tab pos="40767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RIODequeueCompletion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SzPct val="89583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의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main loop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를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구성하는</a:t>
            </a:r>
            <a:r>
              <a:rPr sz="2400" spc="-5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함수</a:t>
            </a:r>
            <a:endParaRPr sz="24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SzPct val="89583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완료된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들을 수집하여</a:t>
            </a:r>
            <a:r>
              <a:rPr sz="2400" spc="-5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처리한다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SzPct val="89583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compQueue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마다</a:t>
            </a:r>
            <a:r>
              <a:rPr sz="2400" spc="-1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따로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다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해야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75"/>
              </a:spcBef>
              <a:buSzPct val="89583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RequestContext,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BytesTransferrd,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SocketContext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가 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전부니까 이것들을 가지고 무엇이 완료되었는지  판단해야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4597908"/>
            <a:ext cx="7467600" cy="2049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22833"/>
            <a:ext cx="4660900" cy="1659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4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4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74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E-CLASS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921" y="322833"/>
            <a:ext cx="102044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66682"/>
            <a:ext cx="8110220" cy="520319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Registered</a:t>
            </a:r>
            <a:r>
              <a:rPr sz="3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Input/Output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에서 제공하는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3200" spc="-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32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5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Windows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8.1</a:t>
            </a:r>
            <a:r>
              <a:rPr sz="2800" dirty="0">
                <a:solidFill>
                  <a:srgbClr val="FFFFFF"/>
                </a:solidFill>
                <a:latin typeface="맑은 고딕"/>
                <a:cs typeface="맑은 고딕"/>
              </a:rPr>
              <a:t>과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Windows Server 2012 R2</a:t>
            </a:r>
            <a:r>
              <a:rPr sz="2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부터 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지원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Windows Sockets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목적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Network Latency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감소</a:t>
            </a:r>
            <a:endParaRPr sz="2800">
              <a:latin typeface="맑은 고딕"/>
              <a:cs typeface="맑은 고딕"/>
            </a:endParaRPr>
          </a:p>
          <a:p>
            <a:pPr marL="756285" marR="942340" lvl="1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다량의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메시지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처리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성능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향상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반응시간  안정화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처리 속도</a:t>
            </a:r>
            <a:r>
              <a:rPr sz="2800" spc="-4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향상</a:t>
            </a:r>
            <a:endParaRPr sz="2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Hyper-V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가상머신에서의 높은</a:t>
            </a:r>
            <a:r>
              <a:rPr sz="2800" spc="-3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성능</a:t>
            </a:r>
            <a:endParaRPr sz="2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0890" y="327406"/>
            <a:ext cx="22942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r>
              <a:rPr sz="4400" b="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실습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77357"/>
            <a:ext cx="7188834" cy="433895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최적화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멀티 쓰레드에서는</a:t>
            </a:r>
            <a:r>
              <a:rPr sz="2800" spc="-3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어떻게</a:t>
            </a:r>
            <a:endParaRPr sz="28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90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Balancing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버퍼</a:t>
            </a:r>
            <a:r>
              <a:rPr sz="24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관리</a:t>
            </a:r>
            <a:endParaRPr sz="2400">
              <a:latin typeface="맑은 고딕"/>
              <a:cs typeface="맑은 고딕"/>
            </a:endParaRPr>
          </a:p>
          <a:p>
            <a:pPr marL="1384300">
              <a:lnSpc>
                <a:spcPct val="100000"/>
              </a:lnSpc>
              <a:spcBef>
                <a:spcPts val="489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BroadCasting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시</a:t>
            </a:r>
            <a:r>
              <a:rPr sz="20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Locking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을</a:t>
            </a:r>
            <a:r>
              <a:rPr sz="20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어떻게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없애야</a:t>
            </a:r>
            <a:r>
              <a:rPr sz="2000" spc="-1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하는가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5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Polling vs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IOCP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90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GQCS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도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시스템</a:t>
            </a:r>
            <a:r>
              <a:rPr sz="2400" spc="-3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호출</a:t>
            </a:r>
            <a:endParaRPr sz="24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66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Deffered API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를 통한</a:t>
            </a:r>
            <a:r>
              <a:rPr sz="2800" spc="-3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최적화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FFFFFF"/>
              </a:buClr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u="heavy" spc="-705" dirty="0">
                <a:solidFill>
                  <a:srgbClr val="DEB54E"/>
                </a:solidFill>
                <a:uFill>
                  <a:solidFill>
                    <a:srgbClr val="DEB54E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800" u="heavy" spc="-5" dirty="0">
                <a:solidFill>
                  <a:srgbClr val="DEB54E"/>
                </a:solidFill>
                <a:uFill>
                  <a:solidFill>
                    <a:srgbClr val="DEB54E"/>
                  </a:solidFill>
                </a:uFill>
                <a:latin typeface="맑은 고딕"/>
                <a:cs typeface="맑은 고딕"/>
                <a:hlinkClick r:id="rId2"/>
              </a:rPr>
              <a:t>원문보기 </a:t>
            </a:r>
            <a:r>
              <a:rPr sz="2800" u="heavy" spc="-5" dirty="0">
                <a:solidFill>
                  <a:srgbClr val="DEB54E"/>
                </a:solidFill>
                <a:uFill>
                  <a:solidFill>
                    <a:srgbClr val="DEB54E"/>
                  </a:solidFill>
                </a:uFill>
                <a:latin typeface="Arial"/>
                <a:cs typeface="Arial"/>
                <a:hlinkClick r:id="rId2"/>
              </a:rPr>
              <a:t>- ScienceON</a:t>
            </a:r>
            <a:r>
              <a:rPr sz="2800" u="heavy" spc="-180" dirty="0">
                <a:solidFill>
                  <a:srgbClr val="DEB54E"/>
                </a:solidFill>
                <a:uFill>
                  <a:solidFill>
                    <a:srgbClr val="DEB54E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800" u="heavy" spc="-5" dirty="0">
                <a:solidFill>
                  <a:srgbClr val="DEB54E"/>
                </a:solidFill>
                <a:uFill>
                  <a:solidFill>
                    <a:srgbClr val="DEB54E"/>
                  </a:solidFill>
                </a:uFill>
                <a:latin typeface="Arial"/>
                <a:cs typeface="Arial"/>
                <a:hlinkClick r:id="rId2"/>
              </a:rPr>
              <a:t>(kisti.re.kr)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4541" y="322833"/>
            <a:ext cx="17659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History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406690"/>
            <a:ext cx="7990205" cy="470281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0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태초에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Socket API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가</a:t>
            </a:r>
            <a:r>
              <a:rPr sz="2400" spc="-2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존재</a:t>
            </a:r>
            <a:endParaRPr sz="24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459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Bill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Joy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가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UNIX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BSD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버전에 구현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1983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send, receive, accept,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select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95"/>
              </a:spcBef>
              <a:buSzPct val="8958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에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Overlapped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I/O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라는 이름으로</a:t>
            </a:r>
            <a:r>
              <a:rPr sz="2400" spc="-37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Asynchronous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I/O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구현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(Windows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NT)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65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Boost/ASIO</a:t>
            </a:r>
            <a:r>
              <a:rPr sz="2000" spc="-5" dirty="0">
                <a:solidFill>
                  <a:srgbClr val="FFFFFF"/>
                </a:solidFill>
                <a:latin typeface="맑은 고딕"/>
                <a:cs typeface="맑은 고딕"/>
              </a:rPr>
              <a:t>에도</a:t>
            </a:r>
            <a:r>
              <a:rPr sz="20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있음</a:t>
            </a:r>
            <a:endParaRPr sz="20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IOCP(Input Output Completion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Port)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구현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SzPct val="8958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Windows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NT 3.5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부터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r>
              <a:rPr sz="2400" spc="-10" dirty="0">
                <a:solidFill>
                  <a:srgbClr val="FFFFFF"/>
                </a:solidFill>
                <a:latin typeface="굴림"/>
                <a:cs typeface="굴림"/>
              </a:rPr>
              <a:t>는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2.5.44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부터</a:t>
            </a:r>
            <a:r>
              <a:rPr sz="2400" spc="-2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epoll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59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에서</a:t>
            </a:r>
            <a:r>
              <a:rPr sz="20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Thread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와</a:t>
            </a:r>
            <a:r>
              <a:rPr sz="20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I/O</a:t>
            </a:r>
            <a:r>
              <a:rPr sz="2000" spc="-5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20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직접</a:t>
            </a:r>
            <a:r>
              <a:rPr sz="2000" spc="-16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SzPct val="89583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8.1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는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5.1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부터</a:t>
            </a:r>
            <a:r>
              <a:rPr sz="2000" spc="-33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io_uring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921" y="322833"/>
            <a:ext cx="102044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77357"/>
            <a:ext cx="7449820" cy="251206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특징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운영체제 호출</a:t>
            </a:r>
            <a:r>
              <a:rPr sz="2800" spc="-4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감소</a:t>
            </a:r>
            <a:endParaRPr sz="28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90"/>
              </a:spcBef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Call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없이</a:t>
            </a:r>
            <a:r>
              <a:rPr sz="2400" spc="-1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I/O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동작의</a:t>
            </a:r>
            <a:r>
              <a:rPr sz="24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종료를</a:t>
            </a:r>
            <a:r>
              <a:rPr sz="24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알</a:t>
            </a:r>
            <a:r>
              <a:rPr sz="24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수</a:t>
            </a:r>
            <a:r>
              <a:rPr sz="24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있다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NUMA node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에서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affinity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설정</a:t>
            </a:r>
            <a:r>
              <a:rPr sz="2800" spc="-3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가능</a:t>
            </a:r>
            <a:endParaRPr sz="28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thread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뿐만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아니라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buffer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에도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적용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가능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921" y="322833"/>
            <a:ext cx="102044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77357"/>
            <a:ext cx="8040370" cy="3424554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추천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(by</a:t>
            </a:r>
            <a:r>
              <a:rPr sz="32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Microsoft)</a:t>
            </a:r>
            <a:endParaRPr sz="3200">
              <a:latin typeface="Arial"/>
              <a:cs typeface="Arial"/>
            </a:endParaRPr>
          </a:p>
          <a:p>
            <a:pPr marL="756285" marR="44132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메세지당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사용량을</a:t>
            </a:r>
            <a:r>
              <a:rPr sz="28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줄여서</a:t>
            </a:r>
            <a:r>
              <a:rPr sz="2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서버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용량을  늘리고 싶을</a:t>
            </a:r>
            <a:r>
              <a:rPr sz="2800" spc="-4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때</a:t>
            </a:r>
            <a:endParaRPr sz="2800">
              <a:latin typeface="맑은 고딕"/>
              <a:cs typeface="맑은 고딕"/>
            </a:endParaRPr>
          </a:p>
          <a:p>
            <a:pPr marL="756285" marR="713105" lvl="1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네트워크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스택의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latency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2800" spc="-6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줄이고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jitter</a:t>
            </a:r>
            <a:r>
              <a:rPr sz="2800" dirty="0">
                <a:solidFill>
                  <a:srgbClr val="FFFFFF"/>
                </a:solidFill>
                <a:latin typeface="맑은 고딕"/>
                <a:cs typeface="맑은 고딕"/>
              </a:rPr>
              <a:t>를 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감소시키고 싶을</a:t>
            </a:r>
            <a:r>
              <a:rPr sz="2800" spc="-3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때</a:t>
            </a:r>
            <a:endParaRPr sz="2800">
              <a:latin typeface="맑은 고딕"/>
              <a:cs typeface="맑은 고딕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많은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개수의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multicast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나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UDP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트래픽이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필요할  때</a:t>
            </a:r>
            <a:endParaRPr sz="2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921" y="322833"/>
            <a:ext cx="102044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90071"/>
            <a:ext cx="8064500" cy="480377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SzPct val="89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이득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(by</a:t>
            </a:r>
            <a:r>
              <a:rPr sz="2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Microsoft)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SzPct val="89583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모든 버전의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Windows Server 2012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에서</a:t>
            </a:r>
            <a:r>
              <a:rPr sz="2400" spc="-5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동작</a:t>
            </a:r>
            <a:endParaRPr sz="2400">
              <a:latin typeface="맑은 고딕"/>
              <a:cs typeface="맑은 고딕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75"/>
              </a:spcBef>
              <a:buSzPct val="89583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특별한</a:t>
            </a:r>
            <a:r>
              <a:rPr sz="24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네트워크</a:t>
            </a:r>
            <a:r>
              <a:rPr sz="24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카드가</a:t>
            </a:r>
            <a:r>
              <a:rPr sz="24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필요하지</a:t>
            </a:r>
            <a:r>
              <a:rPr sz="24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않고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일반</a:t>
            </a:r>
            <a:r>
              <a:rPr sz="24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네트워크  카드에서도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동작</a:t>
            </a:r>
            <a:endParaRPr sz="24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SzPct val="89583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기존의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네트워크</a:t>
            </a:r>
            <a:r>
              <a:rPr sz="2400" spc="-15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기능들과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완벽히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호환</a:t>
            </a:r>
            <a:endParaRPr sz="2400">
              <a:latin typeface="맑은 고딕"/>
              <a:cs typeface="맑은 고딕"/>
            </a:endParaRPr>
          </a:p>
          <a:p>
            <a:pPr marL="1155700" marR="53340" lvl="2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RSS(Receive Segment Coalescing):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네트워크 카드에서</a:t>
            </a:r>
            <a:r>
              <a:rPr sz="2000" spc="-4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패킷  합체</a:t>
            </a:r>
            <a:endParaRPr sz="20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RCS(Receive Side Scaling):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네트워크 카드레벨에서의</a:t>
            </a:r>
            <a:r>
              <a:rPr sz="2000" spc="-4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멀티</a:t>
            </a:r>
            <a:endParaRPr sz="2000">
              <a:latin typeface="맑은 고딕"/>
              <a:cs typeface="맑은 고딕"/>
            </a:endParaRPr>
          </a:p>
          <a:p>
            <a:pPr marL="1155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CPU,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멀티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Core load balancing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기능</a:t>
            </a:r>
            <a:endParaRPr sz="20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등등</a:t>
            </a:r>
            <a:endParaRPr sz="20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SzPct val="89583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Hyper-V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와의</a:t>
            </a:r>
            <a:r>
              <a:rPr sz="2400" spc="-1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연동</a:t>
            </a:r>
            <a:endParaRPr sz="24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SzPct val="89583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표준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TCP/IP, UDP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와</a:t>
            </a:r>
            <a:r>
              <a:rPr sz="2400" spc="-36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연동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921" y="322833"/>
            <a:ext cx="102044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411775"/>
            <a:ext cx="5162550" cy="474789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SzPct val="90000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39"/>
              </a:spcBef>
              <a:buSzPct val="88888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WSASocket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WSA_FLAG_REGISTERED_IO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플랙이</a:t>
            </a:r>
            <a:r>
              <a:rPr sz="1600" spc="-1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생김</a:t>
            </a:r>
            <a:endParaRPr sz="16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420"/>
              </a:spcBef>
              <a:buSzPct val="88888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RIOCreateCompletionQueue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RIO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완료 신호를 받는 방법을</a:t>
            </a:r>
            <a:r>
              <a:rPr sz="1600" spc="-409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설정</a:t>
            </a:r>
            <a:endParaRPr sz="16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425"/>
              </a:spcBef>
              <a:buSzPct val="88888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RIOCreateRequestQueue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Request Queue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1600" spc="-1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생성</a:t>
            </a:r>
            <a:endParaRPr sz="16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425"/>
              </a:spcBef>
              <a:buSzPct val="88888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RIORegisterBuffer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를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r>
              <a:rPr sz="1600" spc="-10" dirty="0">
                <a:solidFill>
                  <a:srgbClr val="FFFFFF"/>
                </a:solidFill>
                <a:latin typeface="맑은 고딕"/>
                <a:cs typeface="맑은 고딕"/>
              </a:rPr>
              <a:t>용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 buffer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로</a:t>
            </a:r>
            <a:r>
              <a:rPr sz="1600" spc="-2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설정</a:t>
            </a:r>
            <a:endParaRPr sz="16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420"/>
              </a:spcBef>
              <a:buSzPct val="88888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RIOSend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WSASend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1600" spc="-14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맑은 고딕"/>
                <a:cs typeface="맑은 고딕"/>
              </a:rPr>
              <a:t>대체</a:t>
            </a:r>
            <a:endParaRPr sz="16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425"/>
              </a:spcBef>
              <a:buSzPct val="88888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RIOReceive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WSARecv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1600" spc="-14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대체</a:t>
            </a:r>
            <a:endParaRPr sz="16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420"/>
              </a:spcBef>
              <a:buSzPct val="88888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RIODequeueCompletion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RIO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완료 결과 들을</a:t>
            </a:r>
            <a:r>
              <a:rPr sz="1600" spc="-3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가져옴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129" y="327406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완료방식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77357"/>
            <a:ext cx="8116570" cy="374142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RIOCompletionQueue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폴링</a:t>
            </a:r>
            <a:endParaRPr sz="3200" dirty="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최고의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성능과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최저의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대기시간을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가지나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높은</a:t>
            </a:r>
            <a:endParaRPr sz="2800" dirty="0">
              <a:latin typeface="맑은 고딕"/>
              <a:cs typeface="맑은 고딕"/>
            </a:endParaRPr>
          </a:p>
          <a:p>
            <a:pPr marL="756285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CPU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사용률</a:t>
            </a:r>
            <a:endParaRPr sz="2800" dirty="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I/O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CompletionPort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IOCP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기반의 코드에 적용하기가</a:t>
            </a:r>
            <a:r>
              <a:rPr sz="2800" spc="-5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쉬움</a:t>
            </a:r>
            <a:endParaRPr sz="2800" dirty="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Windows Event</a:t>
            </a:r>
            <a:r>
              <a:rPr sz="3200" spc="-5" dirty="0">
                <a:solidFill>
                  <a:srgbClr val="FFFFFF"/>
                </a:solidFill>
                <a:latin typeface="굴림"/>
                <a:cs typeface="굴림"/>
              </a:rPr>
              <a:t>를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통한</a:t>
            </a:r>
            <a:r>
              <a:rPr sz="3200" spc="-38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통지</a:t>
            </a:r>
            <a:endParaRPr sz="3200" dirty="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Windows Event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기반의 코드에 적용하기</a:t>
            </a:r>
            <a:r>
              <a:rPr sz="2800" spc="-6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쉬움</a:t>
            </a:r>
            <a:endParaRPr sz="2800" dirty="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129" y="327406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완료방식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473149"/>
            <a:ext cx="52895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RIOCompletionQueue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폴링</a:t>
            </a:r>
            <a:endParaRPr sz="32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" y="2514600"/>
            <a:ext cx="8764523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EB54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844</Words>
  <Application>Microsoft Office PowerPoint</Application>
  <PresentationFormat>화면 슬라이드 쇼(4:3)</PresentationFormat>
  <Paragraphs>152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굴림</vt:lpstr>
      <vt:lpstr>맑은 고딕</vt:lpstr>
      <vt:lpstr>Arial</vt:lpstr>
      <vt:lpstr>Calibri</vt:lpstr>
      <vt:lpstr>Times New Roman</vt:lpstr>
      <vt:lpstr>Office Theme</vt:lpstr>
      <vt:lpstr>MM4220 게임서버 프로그래밍 정내훈</vt:lpstr>
      <vt:lpstr>RIO</vt:lpstr>
      <vt:lpstr>History</vt:lpstr>
      <vt:lpstr>RIO</vt:lpstr>
      <vt:lpstr>RIO</vt:lpstr>
      <vt:lpstr>RIO</vt:lpstr>
      <vt:lpstr>RIO</vt:lpstr>
      <vt:lpstr>완료방식</vt:lpstr>
      <vt:lpstr>완료방식</vt:lpstr>
      <vt:lpstr>완료방식</vt:lpstr>
      <vt:lpstr>서버 프로그램 구성</vt:lpstr>
      <vt:lpstr>서버 프로그램 구성</vt:lpstr>
      <vt:lpstr>서버 프로그램 구성</vt:lpstr>
      <vt:lpstr>서버 프로그램 구성</vt:lpstr>
      <vt:lpstr>서버 프로그램 구성</vt:lpstr>
      <vt:lpstr>서버 프로그램 구성</vt:lpstr>
      <vt:lpstr>서버 프로그램 구성</vt:lpstr>
      <vt:lpstr>서버 프로그램 구성</vt:lpstr>
      <vt:lpstr>PowerPoint 프레젠테이션</vt:lpstr>
      <vt:lpstr>RIO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McGraw-Hill Higher Education</dc:creator>
  <cp:lastModifiedBy>김강휘(2019180046)</cp:lastModifiedBy>
  <cp:revision>1</cp:revision>
  <dcterms:created xsi:type="dcterms:W3CDTF">2023-06-06T02:30:54Z</dcterms:created>
  <dcterms:modified xsi:type="dcterms:W3CDTF">2023-06-06T04:22:49Z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2023-06-06T00:00:00Z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2023-06-06T00:00:00Z</vt:filetime>
  </property>
</Properties>
</file>