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81000" y="1371600"/>
            <a:ext cx="8001000" cy="533400"/>
          </a:xfrm>
          <a:custGeom>
            <a:avLst/>
            <a:gdLst/>
            <a:ahLst/>
            <a:cxnLst/>
            <a:rect l="l" t="t" r="r" b="b"/>
            <a:pathLst>
              <a:path w="8001000" h="533400">
                <a:moveTo>
                  <a:pt x="0" y="533400"/>
                </a:moveTo>
                <a:lnTo>
                  <a:pt x="8001000" y="533400"/>
                </a:lnTo>
                <a:lnTo>
                  <a:pt x="8001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5C57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29361" y="1181861"/>
            <a:ext cx="8458200" cy="228600"/>
          </a:xfrm>
          <a:custGeom>
            <a:avLst/>
            <a:gdLst/>
            <a:ahLst/>
            <a:cxnLst/>
            <a:rect l="l" t="t" r="r" b="b"/>
            <a:pathLst>
              <a:path w="8458200" h="228600">
                <a:moveTo>
                  <a:pt x="0" y="228600"/>
                </a:moveTo>
                <a:lnTo>
                  <a:pt x="8458200" y="228600"/>
                </a:lnTo>
                <a:lnTo>
                  <a:pt x="8458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38100">
            <a:solidFill>
              <a:srgbClr val="433E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777" y="3090138"/>
            <a:ext cx="5541645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AEAEA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77357"/>
            <a:ext cx="8529319" cy="433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ienceon.kisti.re.kr/commons/util/originalView.do?cn=JAKO202007650437076&amp;amp;oCn=JAKO202007650437076&amp;amp;dbt=JAKO&amp;amp;journal=NJOU00294576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8153" y="2067890"/>
            <a:ext cx="151638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solidFill>
                  <a:srgbClr val="EAEAEA"/>
                </a:solidFill>
                <a:latin typeface="Arial"/>
                <a:cs typeface="Arial"/>
              </a:rPr>
              <a:t>RIO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  <a:tabLst>
                <a:tab pos="1802764" algn="l"/>
              </a:tabLst>
            </a:pPr>
            <a:r>
              <a:rPr dirty="0" spc="-5">
                <a:latin typeface="Arial"/>
                <a:cs typeface="Arial"/>
              </a:rPr>
              <a:t>MM4220	</a:t>
            </a:r>
            <a:r>
              <a:rPr dirty="0" spc="15"/>
              <a:t>게임서버</a:t>
            </a:r>
            <a:r>
              <a:rPr dirty="0" spc="-355"/>
              <a:t> </a:t>
            </a:r>
            <a:r>
              <a:rPr dirty="0" spc="10"/>
              <a:t>프로그래밍</a:t>
            </a:r>
          </a:p>
          <a:p>
            <a:pPr algn="r" marR="5715">
              <a:lnSpc>
                <a:spcPct val="100000"/>
              </a:lnSpc>
              <a:spcBef>
                <a:spcPts val="770"/>
              </a:spcBef>
            </a:pPr>
            <a:r>
              <a:rPr dirty="0" spc="15"/>
              <a:t>정</a:t>
            </a:r>
            <a:r>
              <a:rPr dirty="0"/>
              <a:t>내</a:t>
            </a:r>
            <a:r>
              <a:rPr dirty="0" spc="55"/>
              <a:t>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289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연동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286000"/>
            <a:ext cx="8534400" cy="4139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25146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Polling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방식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620" y="2667000"/>
            <a:ext cx="4014470" cy="3046730"/>
          </a:xfrm>
          <a:prstGeom prst="rect">
            <a:avLst/>
          </a:prstGeom>
          <a:ln w="9525">
            <a:solidFill>
              <a:srgbClr val="C8C5BA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69265" indent="-3778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RIO함수</a:t>
            </a:r>
            <a:r>
              <a:rPr dirty="0" sz="2400" spc="-1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table설정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10">
                <a:solidFill>
                  <a:srgbClr val="EAEAEA"/>
                </a:solidFill>
                <a:latin typeface="굴림"/>
                <a:cs typeface="굴림"/>
              </a:rPr>
              <a:t>Buffer </a:t>
            </a: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할당 </a:t>
            </a:r>
            <a:r>
              <a:rPr dirty="0" sz="2400">
                <a:solidFill>
                  <a:srgbClr val="EAEAEA"/>
                </a:solidFill>
                <a:latin typeface="굴림"/>
                <a:cs typeface="굴림"/>
              </a:rPr>
              <a:t>및</a:t>
            </a:r>
            <a:r>
              <a:rPr dirty="0" sz="2400" spc="25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등록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2400">
                <a:solidFill>
                  <a:srgbClr val="EAEAEA"/>
                </a:solidFill>
                <a:latin typeface="굴림"/>
                <a:cs typeface="굴림"/>
              </a:rPr>
              <a:t>CompletionQueue</a:t>
            </a:r>
            <a:r>
              <a:rPr dirty="0" sz="2400" spc="-4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240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10">
                <a:solidFill>
                  <a:srgbClr val="EAEAEA"/>
                </a:solidFill>
                <a:latin typeface="굴림"/>
                <a:cs typeface="굴림"/>
              </a:rPr>
              <a:t>Accept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RequestQueue</a:t>
            </a:r>
            <a:r>
              <a:rPr dirty="0" sz="2400" spc="4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2400">
                <a:solidFill>
                  <a:srgbClr val="EAEAEA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RIORecv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10">
                <a:solidFill>
                  <a:srgbClr val="EAEAEA"/>
                </a:solidFill>
                <a:latin typeface="굴림"/>
                <a:cs typeface="굴림"/>
              </a:rPr>
              <a:t>RIODequeueCompletion</a:t>
            </a:r>
            <a:endParaRPr sz="2400">
              <a:latin typeface="굴림"/>
              <a:cs typeface="굴림"/>
            </a:endParaRPr>
          </a:p>
          <a:p>
            <a:pPr marL="469265" indent="-37782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-5">
                <a:solidFill>
                  <a:srgbClr val="EAEAEA"/>
                </a:solidFill>
                <a:latin typeface="굴림"/>
                <a:cs typeface="굴림"/>
              </a:rPr>
              <a:t>goto</a:t>
            </a:r>
            <a:r>
              <a:rPr dirty="0" sz="2400" spc="-10">
                <a:solidFill>
                  <a:srgbClr val="EAEAEA"/>
                </a:solidFill>
                <a:latin typeface="굴림"/>
                <a:cs typeface="굴림"/>
              </a:rPr>
              <a:t> </a:t>
            </a:r>
            <a:r>
              <a:rPr dirty="0" sz="2400">
                <a:solidFill>
                  <a:srgbClr val="EAEAEA"/>
                </a:solidFill>
                <a:latin typeface="굴림"/>
                <a:cs typeface="굴림"/>
              </a:rPr>
              <a:t>7</a:t>
            </a:r>
            <a:endParaRPr sz="24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095615" cy="149542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179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400" spc="-5">
                <a:solidFill>
                  <a:srgbClr val="FFFFFF"/>
                </a:solidFill>
                <a:latin typeface="굴림"/>
                <a:cs typeface="굴림"/>
              </a:rPr>
              <a:t>함수</a:t>
            </a:r>
            <a:r>
              <a:rPr dirty="0" sz="2400" spc="-16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2400" spc="-5">
                <a:solidFill>
                  <a:srgbClr val="FFFFFF"/>
                </a:solidFill>
                <a:latin typeface="굴림"/>
                <a:cs typeface="굴림"/>
              </a:rPr>
              <a:t>설정</a:t>
            </a:r>
            <a:endParaRPr sz="2400">
              <a:latin typeface="굴림"/>
              <a:cs typeface="굴림"/>
            </a:endParaRPr>
          </a:p>
          <a:p>
            <a:pPr lvl="1" marL="756285" marR="136525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dirty="0" sz="2000" spc="-5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2000" spc="-15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함수가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런타임에</a:t>
            </a:r>
            <a:r>
              <a:rPr dirty="0" sz="2000" spc="-17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함수포인터를</a:t>
            </a:r>
            <a:r>
              <a:rPr dirty="0" sz="2000" spc="-17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가져와서  사용해야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WSAIoctl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함수를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사용한다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gRIOFuncTable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dirty="0" sz="20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함수들이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등록된다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3404614"/>
            <a:ext cx="9067800" cy="34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6121"/>
            <a:ext cx="7887970" cy="282384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2. Buffer </a:t>
            </a:r>
            <a:r>
              <a:rPr dirty="0" sz="2800" spc="-5">
                <a:solidFill>
                  <a:srgbClr val="FFFFFF"/>
                </a:solidFill>
                <a:latin typeface="굴림"/>
                <a:cs typeface="굴림"/>
              </a:rPr>
              <a:t>할당 및</a:t>
            </a:r>
            <a:r>
              <a:rPr dirty="0" sz="2800" spc="-3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굴림"/>
                <a:cs typeface="굴림"/>
              </a:rPr>
              <a:t>등록</a:t>
            </a:r>
            <a:endParaRPr sz="2800">
              <a:latin typeface="굴림"/>
              <a:cs typeface="굴림"/>
            </a:endParaRPr>
          </a:p>
          <a:p>
            <a:pPr marL="12700" marR="45720" indent="139700">
              <a:lnSpc>
                <a:spcPct val="100000"/>
              </a:lnSpc>
              <a:spcBef>
                <a:spcPts val="500"/>
              </a:spcBef>
              <a:buChar char="−"/>
              <a:tabLst>
                <a:tab pos="36957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에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사용되는</a:t>
            </a:r>
            <a:r>
              <a:rPr dirty="0" sz="2000" spc="-1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버퍼는</a:t>
            </a:r>
            <a:r>
              <a:rPr dirty="0" sz="2000" spc="-1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단위로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등록되어야</a:t>
            </a:r>
            <a:r>
              <a:rPr dirty="0" sz="2000" spc="-15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하므로</a:t>
            </a:r>
            <a:r>
              <a:rPr dirty="0" sz="2000" spc="-1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할당  함수를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통해</a:t>
            </a:r>
            <a:r>
              <a:rPr dirty="0" sz="2000" spc="-1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할당</a:t>
            </a:r>
            <a:r>
              <a:rPr dirty="0" sz="2000" spc="-1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받아야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68935" indent="-216535">
              <a:lnSpc>
                <a:spcPct val="100000"/>
              </a:lnSpc>
              <a:spcBef>
                <a:spcPts val="480"/>
              </a:spcBef>
              <a:buChar char="−"/>
              <a:tabLst>
                <a:tab pos="36957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분할하고</a:t>
            </a:r>
            <a:r>
              <a:rPr dirty="0" sz="2000" spc="-12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어떻게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재사용할</a:t>
            </a:r>
            <a:r>
              <a:rPr dirty="0" sz="2000" spc="-1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지는</a:t>
            </a:r>
            <a:r>
              <a:rPr dirty="0" sz="2000" spc="-13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다</a:t>
            </a:r>
            <a:r>
              <a:rPr dirty="0" sz="2000" spc="-114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프로그래머의</a:t>
            </a:r>
            <a:r>
              <a:rPr dirty="0" sz="2000" spc="-14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몫</a:t>
            </a:r>
            <a:endParaRPr sz="2000">
              <a:latin typeface="굴림"/>
              <a:cs typeface="굴림"/>
            </a:endParaRPr>
          </a:p>
          <a:p>
            <a:pPr lvl="1" marL="483234" indent="-127635">
              <a:lnSpc>
                <a:spcPct val="100000"/>
              </a:lnSpc>
              <a:spcBef>
                <a:spcPts val="390"/>
              </a:spcBef>
              <a:buChar char="•"/>
              <a:tabLst>
                <a:tab pos="483870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는 크기때문에 쪼개서 사용해야</a:t>
            </a:r>
            <a:r>
              <a:rPr dirty="0" sz="1600" spc="-2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한다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483234" indent="-127635">
              <a:lnSpc>
                <a:spcPct val="100000"/>
              </a:lnSpc>
              <a:spcBef>
                <a:spcPts val="385"/>
              </a:spcBef>
              <a:buChar char="•"/>
              <a:tabLst>
                <a:tab pos="483870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1600" spc="-10">
                <a:solidFill>
                  <a:srgbClr val="FFFFFF"/>
                </a:solidFill>
                <a:latin typeface="굴림"/>
                <a:cs typeface="굴림"/>
              </a:rPr>
              <a:t>의</a:t>
            </a:r>
            <a:r>
              <a:rPr dirty="0" sz="1600" spc="-6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크기는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프로그램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전체에서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사용할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수</a:t>
            </a:r>
            <a:r>
              <a:rPr dirty="0" sz="1600" spc="-9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있을</a:t>
            </a:r>
            <a:r>
              <a:rPr dirty="0" sz="1600" spc="-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만큼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크게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잡는다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1" marL="483234" indent="-1276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83870" algn="l"/>
              </a:tabLst>
            </a:pP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멀티쓰레드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프로그램의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경우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쓰레드마다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따로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잡는</a:t>
            </a:r>
            <a:r>
              <a:rPr dirty="0" sz="1600" spc="-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것이</a:t>
            </a:r>
            <a:r>
              <a:rPr dirty="0" sz="1600" spc="-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굴림"/>
                <a:cs typeface="굴림"/>
              </a:rPr>
              <a:t>좋다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−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로</a:t>
            </a:r>
            <a:r>
              <a:rPr dirty="0" sz="2000" spc="-16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등록한</a:t>
            </a:r>
            <a:r>
              <a:rPr dirty="0" sz="2000" spc="-1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후</a:t>
            </a:r>
            <a:r>
              <a:rPr dirty="0" sz="2000" spc="-12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반환된</a:t>
            </a:r>
            <a:r>
              <a:rPr dirty="0" sz="2000" spc="-1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를</a:t>
            </a:r>
            <a:r>
              <a:rPr dirty="0" sz="2000" spc="-1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000">
                <a:solidFill>
                  <a:srgbClr val="FFFFFF"/>
                </a:solidFill>
                <a:latin typeface="굴림"/>
                <a:cs typeface="굴림"/>
              </a:rPr>
              <a:t>사용한다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5420867"/>
            <a:ext cx="8253983" cy="109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299450" cy="380492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463550" indent="-450850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464184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완료된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들의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정보를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받아올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28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만든다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6285" marR="1033780" indent="-286385">
              <a:lnSpc>
                <a:spcPct val="100000"/>
              </a:lnSpc>
              <a:spcBef>
                <a:spcPts val="67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Recv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용과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용을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만들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있고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하나를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두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곳에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같이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사용할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수도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6285" marR="43180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dirty="0" sz="28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개의</a:t>
            </a:r>
            <a:r>
              <a:rPr dirty="0" sz="28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dirty="0" sz="2800" spc="-2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dirty="0" sz="28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CompletionQueue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를  공유한다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따라서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queue_size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2400" spc="-14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충분히</a:t>
            </a:r>
            <a:r>
              <a:rPr dirty="0" sz="2400" spc="-1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대응되는</a:t>
            </a:r>
            <a:endParaRPr sz="24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dirty="0" sz="24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dirty="0" sz="24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합한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값과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같아야</a:t>
            </a:r>
            <a:r>
              <a:rPr dirty="0" sz="24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988" y="5486400"/>
            <a:ext cx="8574024" cy="91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7543"/>
            <a:ext cx="7761605" cy="466598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464184" indent="-451484">
              <a:lnSpc>
                <a:spcPct val="100000"/>
              </a:lnSpc>
              <a:spcBef>
                <a:spcPts val="900"/>
              </a:spcBef>
              <a:buAutoNum type="arabicPeriod" startAt="4"/>
              <a:tabLst>
                <a:tab pos="46482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endParaRPr sz="3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9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일반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TCP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서버와 거의</a:t>
            </a:r>
            <a:r>
              <a:rPr dirty="0" sz="2800" spc="-6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같다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listenSocket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을 만들 때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값을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주어야  한다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2" marL="1155700" marR="21209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WSA_FLAG_OVERLAPPED_IO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넣을</a:t>
            </a:r>
            <a:r>
              <a:rPr dirty="0" sz="2400" spc="-36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필요는  없다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marR="490855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Non-Blocking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dirty="0" sz="280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dirty="0" sz="2800" spc="-10">
                <a:solidFill>
                  <a:srgbClr val="FFFFFF"/>
                </a:solidFill>
                <a:latin typeface="맑은 고딕"/>
                <a:cs typeface="맑은 고딕"/>
              </a:rPr>
              <a:t>불가능하다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Non-  blocking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을 원하면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AcceptEx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를 사용해서 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280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28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해야한다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8265795" cy="28390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50"/>
              </a:spcBef>
              <a:buAutoNum type="arabicPeriod" startAt="5"/>
              <a:tabLst>
                <a:tab pos="35115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RequestQueue</a:t>
            </a:r>
            <a:r>
              <a:rPr dirty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작성</a:t>
            </a:r>
            <a:endParaRPr sz="24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dirty="0" sz="20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하나씩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존재해야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하며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모든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데이터</a:t>
            </a:r>
            <a:r>
              <a:rPr dirty="0" sz="2000" spc="-1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전송은</a:t>
            </a:r>
            <a:endParaRPr sz="200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dirty="0" sz="20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아닌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통해</a:t>
            </a:r>
            <a:r>
              <a:rPr dirty="0" sz="2000" spc="-16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이루어</a:t>
            </a:r>
            <a:r>
              <a:rPr dirty="0" sz="2000" spc="-1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진다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socket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과</a:t>
            </a:r>
            <a:r>
              <a:rPr dirty="0" sz="20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들을</a:t>
            </a:r>
            <a:r>
              <a:rPr dirty="0" sz="2000" spc="-1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모아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구조를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완성한다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크기는 최대 저장가능한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수이고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, max_bufs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gather_scatter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용</a:t>
            </a:r>
            <a:r>
              <a:rPr dirty="0" sz="1600" spc="-4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endParaRPr sz="16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맑은 고딕"/>
                <a:cs typeface="맑은 고딕"/>
              </a:rPr>
              <a:t>개수이다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1600" spc="-1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완료</a:t>
            </a:r>
            <a:r>
              <a:rPr dirty="0" sz="1600" spc="-11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쪽에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넘겨주는</a:t>
            </a:r>
            <a:r>
              <a:rPr dirty="0" sz="1600" spc="-11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정보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보통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socket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값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rq_size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보다</a:t>
            </a:r>
            <a:r>
              <a:rPr dirty="0" sz="1600" spc="-1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의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크기가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더</a:t>
            </a:r>
            <a:r>
              <a:rPr dirty="0" sz="1600" spc="-11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커야</a:t>
            </a:r>
            <a:r>
              <a:rPr dirty="0" sz="1600" spc="-11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5"/>
              </a:spcBef>
              <a:tabLst>
                <a:tab pos="161290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–	</a:t>
            </a:r>
            <a:r>
              <a:rPr dirty="0" sz="1200">
                <a:solidFill>
                  <a:srgbClr val="FFFFFF"/>
                </a:solidFill>
                <a:latin typeface="맑은 고딕"/>
                <a:cs typeface="맑은 고딕"/>
              </a:rPr>
              <a:t>보통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compQueue_size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rq_size *</a:t>
            </a:r>
            <a:r>
              <a:rPr dirty="0" sz="1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max_sockets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" y="4495800"/>
            <a:ext cx="8107680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9991"/>
            <a:ext cx="7989570" cy="27895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35115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RIORecv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9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Overlapped Recv</a:t>
            </a:r>
            <a:r>
              <a:rPr dirty="0" sz="20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4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등록하고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나중에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완료를</a:t>
            </a:r>
            <a:r>
              <a:rPr dirty="0" sz="1800" spc="-14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받는다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buf_count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1800" spc="-1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rioBuffers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에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들어있는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버퍼들의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개수</a:t>
            </a:r>
            <a:endParaRPr sz="1800">
              <a:latin typeface="맑은 고딕"/>
              <a:cs typeface="맑은 고딕"/>
            </a:endParaRPr>
          </a:p>
          <a:p>
            <a:pPr lvl="1" marL="826769" indent="-356870">
              <a:lnSpc>
                <a:spcPct val="100000"/>
              </a:lnSpc>
              <a:spcBef>
                <a:spcPts val="475"/>
              </a:spcBef>
              <a:buSzPct val="90000"/>
              <a:buChar char="–"/>
              <a:tabLst>
                <a:tab pos="826135" algn="l"/>
                <a:tab pos="82740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rioBuffer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20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등록된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dirty="0" sz="2000" spc="-16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dirty="0" sz="2000" spc="-5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버퍼의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offset,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크기를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등록한다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하나의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dirty="0" sz="1800" spc="-15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클라이언트와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여러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dirty="0" sz="1800" spc="-15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나누어</a:t>
            </a:r>
            <a:r>
              <a:rPr dirty="0" sz="1800" spc="-15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써야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하므로  서로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겹치지</a:t>
            </a:r>
            <a:r>
              <a:rPr dirty="0" sz="1800" spc="-15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않도록</a:t>
            </a:r>
            <a:r>
              <a:rPr dirty="0" sz="18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offset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이</a:t>
            </a:r>
            <a:r>
              <a:rPr dirty="0" sz="1800" spc="-15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필요하다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op_info</a:t>
            </a:r>
            <a:r>
              <a:rPr dirty="0" sz="1800" spc="-5">
                <a:solidFill>
                  <a:srgbClr val="FFFFFF"/>
                </a:solidFill>
                <a:latin typeface="맑은 고딕"/>
                <a:cs typeface="맑은 고딕"/>
              </a:rPr>
              <a:t>는</a:t>
            </a:r>
            <a:r>
              <a:rPr dirty="0" sz="1800" spc="-1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사용자가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완료에게</a:t>
            </a:r>
            <a:r>
              <a:rPr dirty="0" sz="1800" spc="-1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전달하는</a:t>
            </a:r>
            <a:r>
              <a:rPr dirty="0" sz="1800" spc="-14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정보이다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419600"/>
            <a:ext cx="7467600" cy="2051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327406"/>
            <a:ext cx="4808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서버 프로그램</a:t>
            </a:r>
            <a:r>
              <a:rPr dirty="0" sz="4400" spc="-575" b="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구성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83468"/>
            <a:ext cx="7747634" cy="303022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790"/>
              </a:spcBef>
              <a:buAutoNum type="arabicPeriod" startAt="6"/>
              <a:tabLst>
                <a:tab pos="40767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의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main loop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구성하는</a:t>
            </a:r>
            <a:r>
              <a:rPr dirty="0" sz="2400" spc="-5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함수</a:t>
            </a:r>
            <a:endParaRPr sz="24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완료된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들을 수집하여</a:t>
            </a:r>
            <a:r>
              <a:rPr dirty="0" sz="2400" spc="-57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처리한다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compQueue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마다</a:t>
            </a:r>
            <a:r>
              <a:rPr dirty="0" sz="24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따로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다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해야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RequestContext,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BytesTransferrd,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SocketContext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가 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전부니까 이것들을 가지고 무엇이 완료되었는지  판단해야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한다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597908"/>
            <a:ext cx="7467600" cy="2049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2833"/>
            <a:ext cx="4660900" cy="1659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4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4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E-CLASS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66682"/>
            <a:ext cx="8110220" cy="520319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Input/Output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에서 제공하는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dirty="0" sz="32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2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r>
              <a:rPr dirty="0" sz="2800">
                <a:solidFill>
                  <a:srgbClr val="FFFFFF"/>
                </a:solidFill>
                <a:latin typeface="맑은 고딕"/>
                <a:cs typeface="맑은 고딕"/>
              </a:rPr>
              <a:t>과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 Server 2012 R2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부터  </a:t>
            </a:r>
            <a:r>
              <a:rPr dirty="0" sz="2800" spc="-10">
                <a:solidFill>
                  <a:srgbClr val="FFFFFF"/>
                </a:solidFill>
                <a:latin typeface="맑은 고딕"/>
                <a:cs typeface="맑은 고딕"/>
              </a:rPr>
              <a:t>지원</a:t>
            </a:r>
            <a:endParaRPr sz="28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 Sockets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목적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Network Latency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lvl="1" marL="756285" marR="942340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다량의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메시지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처리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반응시간  안정화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처리 속도</a:t>
            </a:r>
            <a:r>
              <a:rPr dirty="0" sz="2800" spc="-4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향상</a:t>
            </a:r>
            <a:endParaRPr sz="28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Hyper-V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가상머신에서의 높은</a:t>
            </a:r>
            <a:r>
              <a:rPr dirty="0" sz="2800" spc="-38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성능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327406"/>
            <a:ext cx="22942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4400" spc="-8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실습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188834" cy="43389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최적화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멀티 쓰레드에서는</a:t>
            </a:r>
            <a:r>
              <a:rPr dirty="0" sz="2800" spc="-3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endParaRPr sz="28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Load</a:t>
            </a:r>
            <a:r>
              <a:rPr dirty="0" sz="2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Balancing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버퍼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관리</a:t>
            </a:r>
            <a:endParaRPr sz="2400">
              <a:latin typeface="맑은 고딕"/>
              <a:cs typeface="맑은 고딕"/>
            </a:endParaRPr>
          </a:p>
          <a:p>
            <a:pPr marL="1384300">
              <a:lnSpc>
                <a:spcPct val="100000"/>
              </a:lnSpc>
              <a:spcBef>
                <a:spcPts val="489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BroadCasting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시</a:t>
            </a:r>
            <a:r>
              <a:rPr dirty="0" sz="20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Locking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을</a:t>
            </a:r>
            <a:r>
              <a:rPr dirty="0" sz="20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어떻게</a:t>
            </a:r>
            <a:r>
              <a:rPr dirty="0" sz="2000" spc="-17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없애야</a:t>
            </a:r>
            <a:r>
              <a:rPr dirty="0" sz="20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하는가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5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Polling vs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IOCP</a:t>
            </a:r>
            <a:endParaRPr sz="2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GQCS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도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시스템</a:t>
            </a:r>
            <a:r>
              <a:rPr dirty="0" sz="2400" spc="-37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호출</a:t>
            </a:r>
            <a:endParaRPr sz="24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66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Deffered API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를 통한</a:t>
            </a:r>
            <a:r>
              <a:rPr dirty="0" sz="2800" spc="-3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최적화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FFFF"/>
              </a:buClr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u="heavy" sz="2800" spc="-705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800" spc="-5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맑은 고딕"/>
                <a:cs typeface="맑은 고딕"/>
                <a:hlinkClick r:id="rId2"/>
              </a:rPr>
              <a:t>원문보기 </a:t>
            </a:r>
            <a:r>
              <a:rPr dirty="0" u="heavy" sz="2800" spc="-5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- ScienceON</a:t>
            </a:r>
            <a:r>
              <a:rPr dirty="0" u="heavy" sz="2800" spc="-180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800" spc="-5">
                <a:solidFill>
                  <a:srgbClr val="DEB54E"/>
                </a:solidFill>
                <a:uFill>
                  <a:solidFill>
                    <a:srgbClr val="DEB54E"/>
                  </a:solidFill>
                </a:uFill>
                <a:latin typeface="Arial"/>
                <a:cs typeface="Arial"/>
                <a:hlinkClick r:id="rId2"/>
              </a:rPr>
              <a:t>(kisti.re.kr)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22833"/>
            <a:ext cx="17659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06690"/>
            <a:ext cx="7990205" cy="47028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8958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태초에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Socket API</a:t>
            </a:r>
            <a:r>
              <a:rPr dirty="0" sz="2400" spc="-5">
                <a:solidFill>
                  <a:srgbClr val="FFFFFF"/>
                </a:solidFill>
                <a:latin typeface="굴림"/>
                <a:cs typeface="굴림"/>
              </a:rPr>
              <a:t>가</a:t>
            </a:r>
            <a:r>
              <a:rPr dirty="0" sz="2400" spc="-27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존재</a:t>
            </a:r>
            <a:endParaRPr sz="24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Bill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Joy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가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UNIX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BSD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버전에 구현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1983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send, receive, accept,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-5">
                <a:solidFill>
                  <a:srgbClr val="FFFFFF"/>
                </a:solidFill>
                <a:latin typeface="굴림"/>
                <a:cs typeface="굴림"/>
              </a:rPr>
              <a:t>에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Overlapped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라는 이름으로</a:t>
            </a:r>
            <a:r>
              <a:rPr dirty="0" sz="2400" spc="-370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Asynchronous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I/O </a:t>
            </a:r>
            <a:r>
              <a:rPr dirty="0" sz="2400" spc="-5">
                <a:solidFill>
                  <a:srgbClr val="FFFFFF"/>
                </a:solidFill>
                <a:latin typeface="굴림"/>
                <a:cs typeface="굴림"/>
              </a:rPr>
              <a:t>구현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(Windows</a:t>
            </a:r>
            <a:r>
              <a:rPr dirty="0" sz="24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NT)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65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Boost/ASIO</a:t>
            </a:r>
            <a:r>
              <a:rPr dirty="0" sz="2000" spc="-5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IOCP(Input Output Completion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Port)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NT 3.5</a:t>
            </a: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400" spc="-10">
                <a:solidFill>
                  <a:srgbClr val="FFFFFF"/>
                </a:solidFill>
                <a:latin typeface="굴림"/>
                <a:cs typeface="굴림"/>
              </a:rPr>
              <a:t>는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2.5.44</a:t>
            </a:r>
            <a:r>
              <a:rPr dirty="0" sz="2400">
                <a:solidFill>
                  <a:srgbClr val="FFFFFF"/>
                </a:solidFill>
                <a:latin typeface="굴림"/>
                <a:cs typeface="굴림"/>
              </a:rPr>
              <a:t>부터</a:t>
            </a:r>
            <a:r>
              <a:rPr dirty="0" sz="2400" spc="-23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epoll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59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20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20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직접</a:t>
            </a:r>
            <a:r>
              <a:rPr dirty="0" sz="2000" spc="-16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8.1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SzPct val="90000"/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는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5.1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부터</a:t>
            </a:r>
            <a:r>
              <a:rPr dirty="0" sz="2000" spc="-33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io_uring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7449820" cy="251206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특징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운영체제 호출</a:t>
            </a:r>
            <a:r>
              <a:rPr dirty="0" sz="2800" spc="-4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감소</a:t>
            </a:r>
            <a:endParaRPr sz="28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없이</a:t>
            </a:r>
            <a:r>
              <a:rPr dirty="0" sz="24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동작의</a:t>
            </a:r>
            <a:r>
              <a:rPr dirty="0" sz="24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종료를</a:t>
            </a:r>
            <a:r>
              <a:rPr dirty="0" sz="24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알</a:t>
            </a:r>
            <a:r>
              <a:rPr dirty="0" sz="24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수</a:t>
            </a:r>
            <a:r>
              <a:rPr dirty="0" sz="24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있다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NUMA node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에서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affinity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r>
              <a:rPr dirty="0" sz="2800" spc="-3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8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thread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뿐만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아니라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에도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적용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가능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040370" cy="3424554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추천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dirty="0" sz="32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3200">
              <a:latin typeface="Arial"/>
              <a:cs typeface="Arial"/>
            </a:endParaRPr>
          </a:p>
          <a:p>
            <a:pPr lvl="1" marL="756285" marR="441325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메세지당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2800" spc="-10">
                <a:solidFill>
                  <a:srgbClr val="FFFFFF"/>
                </a:solidFill>
                <a:latin typeface="맑은 고딕"/>
                <a:cs typeface="맑은 고딕"/>
              </a:rPr>
              <a:t>사용량을</a:t>
            </a:r>
            <a:r>
              <a:rPr dirty="0" sz="2800" spc="-1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줄여서</a:t>
            </a:r>
            <a:r>
              <a:rPr dirty="0" sz="2800" spc="-22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서버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용량을  늘리고 싶을</a:t>
            </a:r>
            <a:r>
              <a:rPr dirty="0" sz="2800" spc="-4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lvl="1" marL="756285" marR="713105" indent="-286385">
              <a:lnSpc>
                <a:spcPct val="100000"/>
              </a:lnSpc>
              <a:spcBef>
                <a:spcPts val="670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solidFill>
                  <a:srgbClr val="FFFFFF"/>
                </a:solidFill>
                <a:latin typeface="맑은 고딕"/>
                <a:cs typeface="맑은 고딕"/>
              </a:rPr>
              <a:t>네트워크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스택의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latency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2800" spc="-6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줄이고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r>
              <a:rPr dirty="0" sz="2800">
                <a:solidFill>
                  <a:srgbClr val="FFFFFF"/>
                </a:solidFill>
                <a:latin typeface="맑은 고딕"/>
                <a:cs typeface="맑은 고딕"/>
              </a:rPr>
              <a:t>를 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감소시키고 싶을</a:t>
            </a:r>
            <a:r>
              <a:rPr dirty="0" sz="2800" spc="-3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때</a:t>
            </a:r>
            <a:endParaRPr sz="2800">
              <a:latin typeface="맑은 고딕"/>
              <a:cs typeface="맑은 고딕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많은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개수의</a:t>
            </a:r>
            <a:r>
              <a:rPr dirty="0" sz="28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나</a:t>
            </a:r>
            <a:r>
              <a:rPr dirty="0" sz="2800" spc="-21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UDP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트래픽이</a:t>
            </a:r>
            <a:r>
              <a:rPr dirty="0" sz="2800" spc="-2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필요할  때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0071"/>
            <a:ext cx="8064500" cy="480377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SzPct val="8928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FFFF"/>
                </a:solidFill>
                <a:latin typeface="굴림"/>
                <a:cs typeface="굴림"/>
              </a:rPr>
              <a:t>이득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Microsoft)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모든 버전의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 Server 2012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에서</a:t>
            </a:r>
            <a:r>
              <a:rPr dirty="0" sz="2400" spc="-5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특별한</a:t>
            </a:r>
            <a:r>
              <a:rPr dirty="0" sz="24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dirty="0" sz="24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카드가</a:t>
            </a:r>
            <a:r>
              <a:rPr dirty="0" sz="2400" spc="-1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필요하지</a:t>
            </a:r>
            <a:r>
              <a:rPr dirty="0" sz="24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않고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일반</a:t>
            </a:r>
            <a:r>
              <a:rPr dirty="0" sz="2400" spc="-204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네트워크  카드에서도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동작</a:t>
            </a:r>
            <a:endParaRPr sz="24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기존의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네트워크</a:t>
            </a:r>
            <a:r>
              <a:rPr dirty="0" sz="2400" spc="-15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기능들과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완벽히</a:t>
            </a:r>
            <a:r>
              <a:rPr dirty="0" sz="2400" spc="-19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FFFFFF"/>
                </a:solidFill>
                <a:latin typeface="맑은 고딕"/>
                <a:cs typeface="맑은 고딕"/>
              </a:rPr>
              <a:t>호환</a:t>
            </a:r>
            <a:endParaRPr sz="2400">
              <a:latin typeface="맑은 고딕"/>
              <a:cs typeface="맑은 고딕"/>
            </a:endParaRPr>
          </a:p>
          <a:p>
            <a:pPr lvl="2" marL="1155700" marR="5334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RSS(Receive Segment Coalescing):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네트워크 카드에서</a:t>
            </a:r>
            <a:r>
              <a:rPr dirty="0" sz="2000" spc="-4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패킷  합체</a:t>
            </a:r>
            <a:endParaRPr sz="20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RCS(Receive Side Scaling):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네트워크 카드레벨에서의</a:t>
            </a:r>
            <a:r>
              <a:rPr dirty="0" sz="2000" spc="-4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멀티</a:t>
            </a:r>
            <a:endParaRPr sz="2000">
              <a:latin typeface="맑은 고딕"/>
              <a:cs typeface="맑은 고딕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CPU,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멀티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Core load balancing</a:t>
            </a:r>
            <a:r>
              <a:rPr dirty="0" sz="2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기능</a:t>
            </a:r>
            <a:endParaRPr sz="2000">
              <a:latin typeface="맑은 고딕"/>
              <a:cs typeface="맑은 고딕"/>
            </a:endParaRPr>
          </a:p>
          <a:p>
            <a:pPr lvl="2" marL="11557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FFFFFF"/>
                </a:solidFill>
                <a:latin typeface="맑은 고딕"/>
                <a:cs typeface="맑은 고딕"/>
              </a:rPr>
              <a:t>등등</a:t>
            </a:r>
            <a:endParaRPr sz="20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57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Hyper-V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와의</a:t>
            </a:r>
            <a:r>
              <a:rPr dirty="0" sz="2400" spc="-16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SzPct val="89583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표준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TCP/IP, UDP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와</a:t>
            </a:r>
            <a:r>
              <a:rPr dirty="0" sz="2400" spc="-36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맑은 고딕"/>
                <a:cs typeface="맑은 고딕"/>
              </a:rPr>
              <a:t>연동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921" y="322833"/>
            <a:ext cx="102044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11775"/>
            <a:ext cx="5162550" cy="47478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SzPct val="90000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9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WSASocket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WSA_FLAG_REGISTERED_IO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플랙이</a:t>
            </a:r>
            <a:r>
              <a:rPr dirty="0" sz="1600" spc="-1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생김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RIOCreateCompletionQueue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완료 신호를 받는 방법을</a:t>
            </a:r>
            <a:r>
              <a:rPr dirty="0" sz="1600" spc="-409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RIOCreateRequestQueue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Request Queue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1600" spc="-1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생성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RIORegisterBuffer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를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z="1600" spc="-10">
                <a:solidFill>
                  <a:srgbClr val="FFFFFF"/>
                </a:solidFill>
                <a:latin typeface="맑은 고딕"/>
                <a:cs typeface="맑은 고딕"/>
              </a:rPr>
              <a:t>용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data buffer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로</a:t>
            </a:r>
            <a:r>
              <a:rPr dirty="0" sz="1600" spc="-28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설정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RIOSend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WSASend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16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5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RIOReceive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WSARecv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를</a:t>
            </a:r>
            <a:r>
              <a:rPr dirty="0" sz="1600" spc="-14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대체</a:t>
            </a:r>
            <a:endParaRPr sz="1600">
              <a:latin typeface="맑은 고딕"/>
              <a:cs typeface="맑은 고딕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SzPct val="88888"/>
              <a:buChar char="–"/>
              <a:tabLst>
                <a:tab pos="756285" algn="l"/>
                <a:tab pos="75692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RIODequeueCompletion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RIO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완료 결과 들을</a:t>
            </a:r>
            <a:r>
              <a:rPr dirty="0" sz="1600" spc="-30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맑은 고딕"/>
                <a:cs typeface="맑은 고딕"/>
              </a:rPr>
              <a:t>가져옴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77357"/>
            <a:ext cx="8116570" cy="374142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최고의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성능과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최저의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대기시간을</a:t>
            </a:r>
            <a:r>
              <a:rPr dirty="0" sz="2800" spc="-2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가지나</a:t>
            </a:r>
            <a:r>
              <a:rPr dirty="0" sz="2800" spc="-22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높은</a:t>
            </a:r>
            <a:endParaRPr sz="2800">
              <a:latin typeface="맑은 고딕"/>
              <a:cs typeface="맑은 고딕"/>
            </a:endParaRPr>
          </a:p>
          <a:p>
            <a:pPr marL="756285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CPU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사용률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CompletionPort</a:t>
            </a:r>
            <a:endParaRPr sz="3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90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IOCP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적용하기가</a:t>
            </a:r>
            <a:r>
              <a:rPr dirty="0" sz="2800" spc="-59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>
              <a:latin typeface="맑은 고딕"/>
              <a:cs typeface="맑은 고딕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dirty="0" sz="3200" spc="-5">
                <a:solidFill>
                  <a:srgbClr val="FFFFFF"/>
                </a:solidFill>
                <a:latin typeface="굴림"/>
                <a:cs typeface="굴림"/>
              </a:rPr>
              <a:t>를 </a:t>
            </a:r>
            <a:r>
              <a:rPr dirty="0" sz="3200">
                <a:solidFill>
                  <a:srgbClr val="FFFFFF"/>
                </a:solidFill>
                <a:latin typeface="굴림"/>
                <a:cs typeface="굴림"/>
              </a:rPr>
              <a:t>통한</a:t>
            </a:r>
            <a:r>
              <a:rPr dirty="0" sz="3200" spc="-385">
                <a:solidFill>
                  <a:srgbClr val="FFFFFF"/>
                </a:solidFill>
                <a:latin typeface="굴림"/>
                <a:cs typeface="굴림"/>
              </a:rPr>
              <a:t> </a:t>
            </a: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통지</a:t>
            </a:r>
            <a:endParaRPr sz="3200">
              <a:latin typeface="굴림"/>
              <a:cs typeface="굴림"/>
            </a:endParaRPr>
          </a:p>
          <a:p>
            <a:pPr lvl="1" marL="756285" indent="-286385">
              <a:lnSpc>
                <a:spcPct val="100000"/>
              </a:lnSpc>
              <a:spcBef>
                <a:spcPts val="655"/>
              </a:spcBef>
              <a:buSzPct val="89285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Windows Event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기반의 코드에 적용하기</a:t>
            </a:r>
            <a:r>
              <a:rPr dirty="0" sz="2800" spc="-605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맑은 고딕"/>
                <a:cs typeface="맑은 고딕"/>
              </a:rPr>
              <a:t>쉬움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327406"/>
            <a:ext cx="22631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굴림"/>
                <a:cs typeface="굴림"/>
              </a:rPr>
              <a:t>완료방식</a:t>
            </a:r>
            <a:endParaRPr sz="4400">
              <a:latin typeface="굴림"/>
              <a:cs typeface="굴림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73149"/>
            <a:ext cx="52895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9062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RIOCompletionQueue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0">
                <a:solidFill>
                  <a:srgbClr val="FFFFFF"/>
                </a:solidFill>
                <a:latin typeface="굴림"/>
                <a:cs typeface="굴림"/>
              </a:rPr>
              <a:t>폴링</a:t>
            </a:r>
            <a:endParaRPr sz="32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2514600"/>
            <a:ext cx="8764523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EB54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McGraw-Hill Higher Education</dc:creator>
  <dc:title>PowerPoint Presentation</dc:title>
  <dcterms:created xsi:type="dcterms:W3CDTF">2023-06-06T02:30:54Z</dcterms:created>
  <dcterms:modified xsi:type="dcterms:W3CDTF">2023-06-06T02:30:54Z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2023-06-06T00:00:00Z</vt:filetime>
  </property>
</Properties>
</file>