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93" r:id="rId2"/>
    <p:sldId id="297" r:id="rId3"/>
    <p:sldId id="295" r:id="rId4"/>
    <p:sldId id="320" r:id="rId5"/>
    <p:sldId id="310" r:id="rId6"/>
    <p:sldId id="298" r:id="rId7"/>
    <p:sldId id="299" r:id="rId8"/>
    <p:sldId id="322" r:id="rId9"/>
    <p:sldId id="323" r:id="rId10"/>
    <p:sldId id="325" r:id="rId11"/>
    <p:sldId id="326" r:id="rId12"/>
    <p:sldId id="327" r:id="rId13"/>
    <p:sldId id="300" r:id="rId14"/>
    <p:sldId id="301" r:id="rId15"/>
    <p:sldId id="331" r:id="rId16"/>
    <p:sldId id="328" r:id="rId17"/>
    <p:sldId id="329" r:id="rId18"/>
    <p:sldId id="330" r:id="rId19"/>
    <p:sldId id="281" r:id="rId20"/>
    <p:sldId id="302" r:id="rId21"/>
    <p:sldId id="303" r:id="rId22"/>
    <p:sldId id="305" r:id="rId23"/>
    <p:sldId id="304" r:id="rId24"/>
    <p:sldId id="306" r:id="rId25"/>
    <p:sldId id="307" r:id="rId26"/>
    <p:sldId id="311" r:id="rId27"/>
    <p:sldId id="309" r:id="rId28"/>
    <p:sldId id="312" r:id="rId29"/>
    <p:sldId id="321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54A3DD4-4055-4763-95F4-3469A8B9F1E8}">
          <p14:sldIdLst>
            <p14:sldId id="293"/>
            <p14:sldId id="297"/>
            <p14:sldId id="295"/>
            <p14:sldId id="320"/>
            <p14:sldId id="310"/>
            <p14:sldId id="298"/>
            <p14:sldId id="299"/>
            <p14:sldId id="322"/>
            <p14:sldId id="323"/>
            <p14:sldId id="325"/>
            <p14:sldId id="326"/>
            <p14:sldId id="327"/>
            <p14:sldId id="300"/>
            <p14:sldId id="301"/>
            <p14:sldId id="331"/>
            <p14:sldId id="328"/>
            <p14:sldId id="329"/>
            <p14:sldId id="330"/>
            <p14:sldId id="281"/>
            <p14:sldId id="302"/>
            <p14:sldId id="303"/>
            <p14:sldId id="305"/>
            <p14:sldId id="304"/>
            <p14:sldId id="306"/>
            <p14:sldId id="307"/>
            <p14:sldId id="311"/>
            <p14:sldId id="309"/>
            <p14:sldId id="312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0B4"/>
    <a:srgbClr val="CCFFCC"/>
    <a:srgbClr val="FFFFFF"/>
    <a:srgbClr val="404040"/>
    <a:srgbClr val="3A3838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6391" autoAdjust="0"/>
  </p:normalViewPr>
  <p:slideViewPr>
    <p:cSldViewPr snapToGrid="0" showGuides="1">
      <p:cViewPr varScale="1">
        <p:scale>
          <a:sx n="85" d="100"/>
          <a:sy n="85" d="100"/>
        </p:scale>
        <p:origin x="97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E61E6-B601-4914-8624-2D4BB4799B2F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CACBC-2FC0-425A-9995-12CB8A47F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1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4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0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8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2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8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5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9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A0BD-DC71-4EBF-92C2-51CFA6C22F5A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C950A-460C-4DA9-B3ED-6B90B81F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8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1.2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075487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일정표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22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Project Schedule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64717" y="2339493"/>
            <a:ext cx="7251175" cy="4267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A42E2A1-7E6C-4087-BDDF-99DD05463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6558"/>
              </p:ext>
            </p:extLst>
          </p:nvPr>
        </p:nvGraphicFramePr>
        <p:xfrm>
          <a:off x="1534830" y="2519082"/>
          <a:ext cx="6883028" cy="3819559"/>
        </p:xfrm>
        <a:graphic>
          <a:graphicData uri="http://schemas.openxmlformats.org/drawingml/2006/table">
            <a:tbl>
              <a:tblPr/>
              <a:tblGrid>
                <a:gridCol w="257983">
                  <a:extLst>
                    <a:ext uri="{9D8B030D-6E8A-4147-A177-3AD203B41FA5}">
                      <a16:colId xmlns:a16="http://schemas.microsoft.com/office/drawing/2014/main" val="2544633354"/>
                    </a:ext>
                  </a:extLst>
                </a:gridCol>
                <a:gridCol w="476455">
                  <a:extLst>
                    <a:ext uri="{9D8B030D-6E8A-4147-A177-3AD203B41FA5}">
                      <a16:colId xmlns:a16="http://schemas.microsoft.com/office/drawing/2014/main" val="1768266066"/>
                    </a:ext>
                  </a:extLst>
                </a:gridCol>
                <a:gridCol w="331193">
                  <a:extLst>
                    <a:ext uri="{9D8B030D-6E8A-4147-A177-3AD203B41FA5}">
                      <a16:colId xmlns:a16="http://schemas.microsoft.com/office/drawing/2014/main" val="4276566079"/>
                    </a:ext>
                  </a:extLst>
                </a:gridCol>
                <a:gridCol w="850951">
                  <a:extLst>
                    <a:ext uri="{9D8B030D-6E8A-4147-A177-3AD203B41FA5}">
                      <a16:colId xmlns:a16="http://schemas.microsoft.com/office/drawing/2014/main" val="3511094134"/>
                    </a:ext>
                  </a:extLst>
                </a:gridCol>
                <a:gridCol w="1066490">
                  <a:extLst>
                    <a:ext uri="{9D8B030D-6E8A-4147-A177-3AD203B41FA5}">
                      <a16:colId xmlns:a16="http://schemas.microsoft.com/office/drawing/2014/main" val="345066024"/>
                    </a:ext>
                  </a:extLst>
                </a:gridCol>
                <a:gridCol w="331193">
                  <a:extLst>
                    <a:ext uri="{9D8B030D-6E8A-4147-A177-3AD203B41FA5}">
                      <a16:colId xmlns:a16="http://schemas.microsoft.com/office/drawing/2014/main" val="2807260834"/>
                    </a:ext>
                  </a:extLst>
                </a:gridCol>
                <a:gridCol w="303305">
                  <a:extLst>
                    <a:ext uri="{9D8B030D-6E8A-4147-A177-3AD203B41FA5}">
                      <a16:colId xmlns:a16="http://schemas.microsoft.com/office/drawing/2014/main" val="510832988"/>
                    </a:ext>
                  </a:extLst>
                </a:gridCol>
                <a:gridCol w="871563">
                  <a:extLst>
                    <a:ext uri="{9D8B030D-6E8A-4147-A177-3AD203B41FA5}">
                      <a16:colId xmlns:a16="http://schemas.microsoft.com/office/drawing/2014/main" val="4199109879"/>
                    </a:ext>
                  </a:extLst>
                </a:gridCol>
                <a:gridCol w="825081">
                  <a:extLst>
                    <a:ext uri="{9D8B030D-6E8A-4147-A177-3AD203B41FA5}">
                      <a16:colId xmlns:a16="http://schemas.microsoft.com/office/drawing/2014/main" val="212382774"/>
                    </a:ext>
                  </a:extLst>
                </a:gridCol>
                <a:gridCol w="842511">
                  <a:extLst>
                    <a:ext uri="{9D8B030D-6E8A-4147-A177-3AD203B41FA5}">
                      <a16:colId xmlns:a16="http://schemas.microsoft.com/office/drawing/2014/main" val="1368383260"/>
                    </a:ext>
                  </a:extLst>
                </a:gridCol>
                <a:gridCol w="726303">
                  <a:extLst>
                    <a:ext uri="{9D8B030D-6E8A-4147-A177-3AD203B41FA5}">
                      <a16:colId xmlns:a16="http://schemas.microsoft.com/office/drawing/2014/main" val="3702713726"/>
                    </a:ext>
                  </a:extLst>
                </a:gridCol>
              </a:tblGrid>
              <a:tr h="12660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73994"/>
                  </a:ext>
                </a:extLst>
              </a:tr>
              <a:tr h="23936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2021-12-23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2021-12-24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2021-12-25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2021-12-26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2021-12-27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2021-12-28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2021-12-29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2021-12-30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213615"/>
                  </a:ext>
                </a:extLst>
              </a:tr>
              <a:tr h="38417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확립화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 데이터 분석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단위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한일 정리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주말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할일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 정보 총합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처리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플라스크 구현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웹에서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머신러닝을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가동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983033"/>
                  </a:ext>
                </a:extLst>
              </a:tr>
              <a:tr h="1309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담당기능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확립화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제품관점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olist_order_items_dataset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olist_order_payments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_dataset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olist_orders_dataset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olist_products_dataset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오더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아이템즈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데이터셋에서 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프라이스 컬럼 이상함을 확인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거리 시간구하는크롤링 코드 작성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이상치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좌표정보로 실제 지형에 맞는 거리 계산 방법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배송시작부터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배송완료까지의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컬럼으로 배송시간 계산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머신러닝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모형 공부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전처리단계의 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원핫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인코딩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코드 다시 작성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파생변수 추가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크롤링한 변수 추가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웹에서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머신러닝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결과값 확인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필요한 자료 정리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시연영상 제작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02778"/>
                  </a:ext>
                </a:extLst>
              </a:tr>
              <a:tr h="6330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김강현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77252"/>
                  </a:ext>
                </a:extLst>
              </a:tr>
              <a:tr h="5893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이힘찬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items_dataset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orders_dataset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products_dataset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조인하여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구매랑확인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제거해야하는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셀러내용 제거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공부해야되는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공유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22625"/>
                  </a:ext>
                </a:extLst>
              </a:tr>
              <a:tr h="3563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윤민우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워드클라우드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olist_order_reviews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_dataset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워드 클라우드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언어번역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워드 클라우드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EDA,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주제에 맞게 필요한 코드 학습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플라스크로 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화면 구현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들어갈 값 추출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31096"/>
                  </a:ext>
                </a:extLst>
              </a:tr>
              <a:tr h="4734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임윤정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내용분석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개인사정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olist_customers_dataset</a:t>
                      </a:r>
                      <a:br>
                        <a:rPr lang="fi-FI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fi-FI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olist_sellers_dataset</a:t>
                      </a:r>
                      <a:br>
                        <a:rPr lang="fi-FI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fi-FI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olist_sellers_dataset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커스터머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셀러 지역 카운트확인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합치는거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지도에 시각화공부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데이터병합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zip_code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평균화작업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구현된 화면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정리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웹에 필요한 값을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75466"/>
                  </a:ext>
                </a:extLst>
              </a:tr>
              <a:tr h="5064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김주성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kaggle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시각화 자료 공부해서 데이터셋에 적용할 방법 모색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요일별배송시간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주문량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초안및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템플릿 결정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77441"/>
                  </a:ext>
                </a:extLst>
              </a:tr>
              <a:tr h="3798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기타메모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★날짜별 데이터가 많지않아서 주제변경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수요예측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배송기간확인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★거리를 구하는 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크롤링완료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★완성</a:t>
                      </a:r>
                    </a:p>
                  </a:txBody>
                  <a:tcPr marL="4148" marR="4148" marT="41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0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49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FC41A-8E5A-4984-8314-D4253FBDBDDC}"/>
              </a:ext>
            </a:extLst>
          </p:cNvPr>
          <p:cNvSpPr txBox="1"/>
          <p:nvPr/>
        </p:nvSpPr>
        <p:spPr>
          <a:xfrm>
            <a:off x="6146228" y="3839390"/>
            <a:ext cx="2280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배송시간이 완료된 경우에만 배송출발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배송도착 데이터가 존재하므로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olist_orders_dataset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order_status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deliverd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값만을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 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889BED-6236-42CD-94C8-1C3A2F8EB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2230733"/>
            <a:ext cx="4411598" cy="362156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A0BC9A-CD9A-4BEF-8893-31747D9D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55423"/>
              </p:ext>
            </p:extLst>
          </p:nvPr>
        </p:nvGraphicFramePr>
        <p:xfrm>
          <a:off x="3012759" y="2064517"/>
          <a:ext cx="5346382" cy="1537576"/>
        </p:xfrm>
        <a:graphic>
          <a:graphicData uri="http://schemas.openxmlformats.org/drawingml/2006/table">
            <a:tbl>
              <a:tblPr/>
              <a:tblGrid>
                <a:gridCol w="825060">
                  <a:extLst>
                    <a:ext uri="{9D8B030D-6E8A-4147-A177-3AD203B41FA5}">
                      <a16:colId xmlns:a16="http://schemas.microsoft.com/office/drawing/2014/main" val="256888481"/>
                    </a:ext>
                  </a:extLst>
                </a:gridCol>
                <a:gridCol w="884463">
                  <a:extLst>
                    <a:ext uri="{9D8B030D-6E8A-4147-A177-3AD203B41FA5}">
                      <a16:colId xmlns:a16="http://schemas.microsoft.com/office/drawing/2014/main" val="1467596146"/>
                    </a:ext>
                  </a:extLst>
                </a:gridCol>
                <a:gridCol w="448832">
                  <a:extLst>
                    <a:ext uri="{9D8B030D-6E8A-4147-A177-3AD203B41FA5}">
                      <a16:colId xmlns:a16="http://schemas.microsoft.com/office/drawing/2014/main" val="4162531687"/>
                    </a:ext>
                  </a:extLst>
                </a:gridCol>
                <a:gridCol w="646846">
                  <a:extLst>
                    <a:ext uri="{9D8B030D-6E8A-4147-A177-3AD203B41FA5}">
                      <a16:colId xmlns:a16="http://schemas.microsoft.com/office/drawing/2014/main" val="1099227727"/>
                    </a:ext>
                  </a:extLst>
                </a:gridCol>
                <a:gridCol w="646846">
                  <a:extLst>
                    <a:ext uri="{9D8B030D-6E8A-4147-A177-3AD203B41FA5}">
                      <a16:colId xmlns:a16="http://schemas.microsoft.com/office/drawing/2014/main" val="3285677853"/>
                    </a:ext>
                  </a:extLst>
                </a:gridCol>
                <a:gridCol w="646846">
                  <a:extLst>
                    <a:ext uri="{9D8B030D-6E8A-4147-A177-3AD203B41FA5}">
                      <a16:colId xmlns:a16="http://schemas.microsoft.com/office/drawing/2014/main" val="3515315872"/>
                    </a:ext>
                  </a:extLst>
                </a:gridCol>
                <a:gridCol w="646846">
                  <a:extLst>
                    <a:ext uri="{9D8B030D-6E8A-4147-A177-3AD203B41FA5}">
                      <a16:colId xmlns:a16="http://schemas.microsoft.com/office/drawing/2014/main" val="3285901795"/>
                    </a:ext>
                  </a:extLst>
                </a:gridCol>
                <a:gridCol w="600643">
                  <a:extLst>
                    <a:ext uri="{9D8B030D-6E8A-4147-A177-3AD203B41FA5}">
                      <a16:colId xmlns:a16="http://schemas.microsoft.com/office/drawing/2014/main" val="3182714338"/>
                    </a:ext>
                  </a:extLst>
                </a:gridCol>
              </a:tblGrid>
              <a:tr h="229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customer_id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order_status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_timestamp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_approved_at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_carrier_date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_customer_date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order_estimated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_delivery_date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71162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a4591c265e18cb1dcee52889e2d8acc3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503740e9ca751ccdda7ba28e9ab8f608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delivered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2017-07-09 21:57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2017-07-09 22:10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2017-07-11 14:58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2017-07-26 10:57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2017-08-01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351232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136cce7faa42fdb2cefd53fdc79a6098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ed0271e0b7da060a393796590e7b737a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invoiced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2017-04-11 12:22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2017-04-13 13:25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2017-05-09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390777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ee64d42b8cf066f35eac1cf57de1aa85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caded193e8e47b8362864762a83db3c5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shipped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2018-06-04 16:44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2018-06-05 4:31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2018-06-05 14:32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2018-06-28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073155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15bed8e2fec7fdbadb186b57c46c92f2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f3f0e613e0bdb9c7cee75504f0f90679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processing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2017-09-03 14:22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2017-09-03 14:30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2017-10-03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47752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6942b8da583c2f9957e990d028607019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52006a9383bf149a4fb24226b173106f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shipped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2018-01-10 11:33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2018-01-11 2:32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2018-01-11 19:39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2018-02-07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691419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8e24261a7e58791d10cb1bf9da94df5c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64a254d30eed42cd0e6c36dddb88adf0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unavailable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2017-11-16 15:09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2017-11-16 15:26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2017-12-05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85922"/>
                  </a:ext>
                </a:extLst>
              </a:tr>
              <a:tr h="1782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1b9ecfe83cdc259250e1a8aca174f0ad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6d6b50b66d79f80827b6d96751528d30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canceled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2018-08-04 14:29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2018-08-07 4:10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2018-08-14 0:00</a:t>
                      </a:r>
                    </a:p>
                  </a:txBody>
                  <a:tcPr marL="3960" marR="3960" marT="39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2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F5D1309-8CAA-4DEB-A71D-D40AB4797A91}"/>
              </a:ext>
            </a:extLst>
          </p:cNvPr>
          <p:cNvSpPr/>
          <p:nvPr/>
        </p:nvSpPr>
        <p:spPr>
          <a:xfrm>
            <a:off x="4663440" y="2423160"/>
            <a:ext cx="3162300" cy="124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46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FC41A-8E5A-4984-8314-D4253FBDBDDC}"/>
              </a:ext>
            </a:extLst>
          </p:cNvPr>
          <p:cNvSpPr txBox="1"/>
          <p:nvPr/>
        </p:nvSpPr>
        <p:spPr>
          <a:xfrm>
            <a:off x="1491240" y="2124053"/>
            <a:ext cx="292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olist_order_items_dataset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048F11-91FA-4E09-9CE7-9B965E8A9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35986"/>
              </p:ext>
            </p:extLst>
          </p:nvPr>
        </p:nvGraphicFramePr>
        <p:xfrm>
          <a:off x="1560830" y="2528301"/>
          <a:ext cx="6810772" cy="746894"/>
        </p:xfrm>
        <a:graphic>
          <a:graphicData uri="http://schemas.openxmlformats.org/drawingml/2006/table">
            <a:tbl>
              <a:tblPr/>
              <a:tblGrid>
                <a:gridCol w="1540510">
                  <a:extLst>
                    <a:ext uri="{9D8B030D-6E8A-4147-A177-3AD203B41FA5}">
                      <a16:colId xmlns:a16="http://schemas.microsoft.com/office/drawing/2014/main" val="2039743789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3460090769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4173818494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137374727"/>
                    </a:ext>
                  </a:extLst>
                </a:gridCol>
                <a:gridCol w="777081">
                  <a:extLst>
                    <a:ext uri="{9D8B030D-6E8A-4147-A177-3AD203B41FA5}">
                      <a16:colId xmlns:a16="http://schemas.microsoft.com/office/drawing/2014/main" val="1452665835"/>
                    </a:ext>
                  </a:extLst>
                </a:gridCol>
                <a:gridCol w="354728">
                  <a:extLst>
                    <a:ext uri="{9D8B030D-6E8A-4147-A177-3AD203B41FA5}">
                      <a16:colId xmlns:a16="http://schemas.microsoft.com/office/drawing/2014/main" val="935497515"/>
                    </a:ext>
                  </a:extLst>
                </a:gridCol>
                <a:gridCol w="503713">
                  <a:extLst>
                    <a:ext uri="{9D8B030D-6E8A-4147-A177-3AD203B41FA5}">
                      <a16:colId xmlns:a16="http://schemas.microsoft.com/office/drawing/2014/main" val="360594383"/>
                    </a:ext>
                  </a:extLst>
                </a:gridCol>
              </a:tblGrid>
              <a:tr h="248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seller_id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Shipping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limit_date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Freight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_value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04781"/>
                  </a:ext>
                </a:extLst>
              </a:tr>
              <a:tr h="248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002f98c0f7efd42638ed6100ca699b42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d41dc2f2979f52d75d78714b378d4068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7299e27ed73d2ad986de7f7c77d919fa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2017-08-10 9:30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8.99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32.57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681870"/>
                  </a:ext>
                </a:extLst>
              </a:tr>
              <a:tr h="248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002f98c0f7efd42638ed6100ca699b42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880be32f4db1d9f6e2bec38fb6ac23ab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fa40cc5b934574b62717c68f3d678b6d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2017-08-10 9:30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44.9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7.16</a:t>
                      </a:r>
                    </a:p>
                  </a:txBody>
                  <a:tcPr marL="5340" marR="5340" marT="53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59950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10D0CE5-4687-4426-864B-BF60A3C04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17719"/>
              </p:ext>
            </p:extLst>
          </p:nvPr>
        </p:nvGraphicFramePr>
        <p:xfrm>
          <a:off x="1491241" y="5045846"/>
          <a:ext cx="6997439" cy="746894"/>
        </p:xfrm>
        <a:graphic>
          <a:graphicData uri="http://schemas.openxmlformats.org/drawingml/2006/table">
            <a:tbl>
              <a:tblPr/>
              <a:tblGrid>
                <a:gridCol w="1556759">
                  <a:extLst>
                    <a:ext uri="{9D8B030D-6E8A-4147-A177-3AD203B41FA5}">
                      <a16:colId xmlns:a16="http://schemas.microsoft.com/office/drawing/2014/main" val="1703140334"/>
                    </a:ext>
                  </a:extLst>
                </a:gridCol>
                <a:gridCol w="1384602">
                  <a:extLst>
                    <a:ext uri="{9D8B030D-6E8A-4147-A177-3AD203B41FA5}">
                      <a16:colId xmlns:a16="http://schemas.microsoft.com/office/drawing/2014/main" val="1497312538"/>
                    </a:ext>
                  </a:extLst>
                </a:gridCol>
                <a:gridCol w="538758">
                  <a:extLst>
                    <a:ext uri="{9D8B030D-6E8A-4147-A177-3AD203B41FA5}">
                      <a16:colId xmlns:a16="http://schemas.microsoft.com/office/drawing/2014/main" val="3328395421"/>
                    </a:ext>
                  </a:extLst>
                </a:gridCol>
                <a:gridCol w="723475">
                  <a:extLst>
                    <a:ext uri="{9D8B030D-6E8A-4147-A177-3AD203B41FA5}">
                      <a16:colId xmlns:a16="http://schemas.microsoft.com/office/drawing/2014/main" val="3514803482"/>
                    </a:ext>
                  </a:extLst>
                </a:gridCol>
                <a:gridCol w="700385">
                  <a:extLst>
                    <a:ext uri="{9D8B030D-6E8A-4147-A177-3AD203B41FA5}">
                      <a16:colId xmlns:a16="http://schemas.microsoft.com/office/drawing/2014/main" val="369448064"/>
                    </a:ext>
                  </a:extLst>
                </a:gridCol>
                <a:gridCol w="700385">
                  <a:extLst>
                    <a:ext uri="{9D8B030D-6E8A-4147-A177-3AD203B41FA5}">
                      <a16:colId xmlns:a16="http://schemas.microsoft.com/office/drawing/2014/main" val="3804914172"/>
                    </a:ext>
                  </a:extLst>
                </a:gridCol>
                <a:gridCol w="677296">
                  <a:extLst>
                    <a:ext uri="{9D8B030D-6E8A-4147-A177-3AD203B41FA5}">
                      <a16:colId xmlns:a16="http://schemas.microsoft.com/office/drawing/2014/main" val="2969539769"/>
                    </a:ext>
                  </a:extLst>
                </a:gridCol>
                <a:gridCol w="715779">
                  <a:extLst>
                    <a:ext uri="{9D8B030D-6E8A-4147-A177-3AD203B41FA5}">
                      <a16:colId xmlns:a16="http://schemas.microsoft.com/office/drawing/2014/main" val="1581426690"/>
                    </a:ext>
                  </a:extLst>
                </a:gridCol>
              </a:tblGrid>
              <a:tr h="477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order_status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_timestamp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</a:p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approved_at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_carrier_date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_customer_date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order_estimated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_delivery_date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76121"/>
                  </a:ext>
                </a:extLst>
              </a:tr>
              <a:tr h="2689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002f98c0f7efd42638ed6100ca699b42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75fd1fb0bb511fc71ac2b2649c02b21b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delivered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2017-08-04 9:19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2017-08-04 9:30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2017-08-04 18:09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2017-08-07 19:07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2017-09-05 0:00</a:t>
                      </a:r>
                    </a:p>
                  </a:txBody>
                  <a:tcPr marL="4845" marR="4845" marT="48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11453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CFD0FE4-C71E-474A-A6AA-6B4AA4BBDD38}"/>
              </a:ext>
            </a:extLst>
          </p:cNvPr>
          <p:cNvSpPr/>
          <p:nvPr/>
        </p:nvSpPr>
        <p:spPr>
          <a:xfrm>
            <a:off x="1491240" y="2493385"/>
            <a:ext cx="1671060" cy="851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170F95-149B-4798-A573-50BFAEF8709C}"/>
              </a:ext>
            </a:extLst>
          </p:cNvPr>
          <p:cNvSpPr/>
          <p:nvPr/>
        </p:nvSpPr>
        <p:spPr>
          <a:xfrm>
            <a:off x="1424953" y="4993395"/>
            <a:ext cx="1671060" cy="851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A0F39D-9499-4B14-B94E-DEAE4C40E7C1}"/>
              </a:ext>
            </a:extLst>
          </p:cNvPr>
          <p:cNvSpPr/>
          <p:nvPr/>
        </p:nvSpPr>
        <p:spPr>
          <a:xfrm>
            <a:off x="5072642" y="2446909"/>
            <a:ext cx="1770118" cy="8517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66F31-C940-4CEF-A5D8-920C44CD669B}"/>
              </a:ext>
            </a:extLst>
          </p:cNvPr>
          <p:cNvSpPr txBox="1"/>
          <p:nvPr/>
        </p:nvSpPr>
        <p:spPr>
          <a:xfrm>
            <a:off x="1491240" y="5857614"/>
            <a:ext cx="292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olist_orders_dataset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AF1FC7-7D3E-4A41-B001-D78E0CA98F29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2260483" y="3345180"/>
            <a:ext cx="66287" cy="16482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975E0F-D380-4CA4-A4AC-2C59543BA210}"/>
              </a:ext>
            </a:extLst>
          </p:cNvPr>
          <p:cNvSpPr txBox="1"/>
          <p:nvPr/>
        </p:nvSpPr>
        <p:spPr>
          <a:xfrm>
            <a:off x="2646999" y="3595348"/>
            <a:ext cx="5587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order_id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배송정보가 기재 되는데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판매자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발송지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다른 경우가 존재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배송시간이 정확하지 않으므로 데이터에서 삭제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삭제건수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:3103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31AF43-C6B2-42CD-984F-10AD191139BD}"/>
              </a:ext>
            </a:extLst>
          </p:cNvPr>
          <p:cNvSpPr txBox="1"/>
          <p:nvPr/>
        </p:nvSpPr>
        <p:spPr>
          <a:xfrm>
            <a:off x="5085603" y="2108064"/>
            <a:ext cx="267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판매자가 일치하지 않음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5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3FC41A-8E5A-4984-8314-D4253FBDBDDC}"/>
              </a:ext>
            </a:extLst>
          </p:cNvPr>
          <p:cNvSpPr txBox="1"/>
          <p:nvPr/>
        </p:nvSpPr>
        <p:spPr>
          <a:xfrm>
            <a:off x="1491240" y="2124053"/>
            <a:ext cx="292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결측치</a:t>
            </a:r>
            <a:r>
              <a:rPr lang="ko-KR" altLang="en-US" dirty="0">
                <a:solidFill>
                  <a:schemeClr val="bg1"/>
                </a:solidFill>
              </a:rPr>
              <a:t> 처리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F0F425C-1707-4AE9-856E-B43141B48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44"/>
          <a:stretch/>
        </p:blipFill>
        <p:spPr>
          <a:xfrm>
            <a:off x="1606550" y="2514601"/>
            <a:ext cx="3248025" cy="3543299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0B10DF2B-7965-4A83-B6FB-81FA06D2F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1"/>
          <a:stretch/>
        </p:blipFill>
        <p:spPr>
          <a:xfrm>
            <a:off x="5127625" y="2973445"/>
            <a:ext cx="3248025" cy="15466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9BFF94-2101-4373-AAA5-96F9C1379144}"/>
              </a:ext>
            </a:extLst>
          </p:cNvPr>
          <p:cNvSpPr/>
          <p:nvPr/>
        </p:nvSpPr>
        <p:spPr>
          <a:xfrm>
            <a:off x="1640652" y="4594859"/>
            <a:ext cx="3134100" cy="6324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D361A-C525-42C2-A583-54F3FB74DF78}"/>
              </a:ext>
            </a:extLst>
          </p:cNvPr>
          <p:cNvSpPr txBox="1"/>
          <p:nvPr/>
        </p:nvSpPr>
        <p:spPr>
          <a:xfrm>
            <a:off x="5129017" y="4715116"/>
            <a:ext cx="318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결측치이므로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값을 삭제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DE47A9-5CD7-4AC0-BF13-FF1A99165D77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4774752" y="4899782"/>
            <a:ext cx="354265" cy="11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B86EC7-D9BB-441B-BD96-5E967499501D}"/>
              </a:ext>
            </a:extLst>
          </p:cNvPr>
          <p:cNvSpPr/>
          <p:nvPr/>
        </p:nvSpPr>
        <p:spPr>
          <a:xfrm>
            <a:off x="5181600" y="3657599"/>
            <a:ext cx="3070860" cy="8153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C58895-B0F4-454F-87CD-A4991EFA9F13}"/>
              </a:ext>
            </a:extLst>
          </p:cNvPr>
          <p:cNvCxnSpPr>
            <a:cxnSpLocks/>
            <a:stCxn id="18" idx="0"/>
            <a:endCxn id="25" idx="2"/>
          </p:cNvCxnSpPr>
          <p:nvPr/>
        </p:nvCxnSpPr>
        <p:spPr>
          <a:xfrm flipH="1" flipV="1">
            <a:off x="6717030" y="4472939"/>
            <a:ext cx="4824" cy="2421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ADE40-BCBD-4E0B-83A7-8335873F9FD6}"/>
              </a:ext>
            </a:extLst>
          </p:cNvPr>
          <p:cNvSpPr/>
          <p:nvPr/>
        </p:nvSpPr>
        <p:spPr>
          <a:xfrm>
            <a:off x="1640652" y="5258715"/>
            <a:ext cx="3134100" cy="787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BC0F4D-5E17-4A95-9020-11920996B750}"/>
              </a:ext>
            </a:extLst>
          </p:cNvPr>
          <p:cNvSpPr/>
          <p:nvPr/>
        </p:nvSpPr>
        <p:spPr>
          <a:xfrm>
            <a:off x="5181600" y="3021174"/>
            <a:ext cx="3070860" cy="1971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898FDE-F333-4C6B-96AA-CB2B1123AB55}"/>
              </a:ext>
            </a:extLst>
          </p:cNvPr>
          <p:cNvSpPr txBox="1"/>
          <p:nvPr/>
        </p:nvSpPr>
        <p:spPr>
          <a:xfrm>
            <a:off x="5159497" y="2471435"/>
            <a:ext cx="318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카테고리로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‘other’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608A0-06A8-407F-A1A4-0CDFAE1E6C42}"/>
              </a:ext>
            </a:extLst>
          </p:cNvPr>
          <p:cNvCxnSpPr>
            <a:cxnSpLocks/>
            <a:stCxn id="43" idx="2"/>
            <a:endCxn id="16" idx="0"/>
          </p:cNvCxnSpPr>
          <p:nvPr/>
        </p:nvCxnSpPr>
        <p:spPr>
          <a:xfrm flipH="1">
            <a:off x="6751638" y="2763134"/>
            <a:ext cx="696" cy="2103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6FA1A4B-95CB-47B3-99FA-0F72037F5C01}"/>
              </a:ext>
            </a:extLst>
          </p:cNvPr>
          <p:cNvSpPr txBox="1"/>
          <p:nvPr/>
        </p:nvSpPr>
        <p:spPr>
          <a:xfrm>
            <a:off x="5129017" y="5168648"/>
            <a:ext cx="3185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 중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건이 같은 판매자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건의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29,39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것을 파악 후 각각 해당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seller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price29,39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제품의 평균으로 치환</a:t>
            </a:r>
            <a:endParaRPr lang="en-US" altLang="ko-KR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BE8DF2B-1444-4B7C-BCC6-3833F24AE3A7}"/>
              </a:ext>
            </a:extLst>
          </p:cNvPr>
          <p:cNvCxnSpPr>
            <a:cxnSpLocks/>
            <a:stCxn id="55" idx="1"/>
            <a:endCxn id="31" idx="3"/>
          </p:cNvCxnSpPr>
          <p:nvPr/>
        </p:nvCxnSpPr>
        <p:spPr>
          <a:xfrm flipH="1">
            <a:off x="4774752" y="5645702"/>
            <a:ext cx="354265" cy="6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56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38" spc="-122" dirty="0">
                <a:solidFill>
                  <a:schemeClr val="accent4"/>
                </a:solidFill>
                <a:latin typeface="+mj-ea"/>
                <a:ea typeface="+mj-ea"/>
              </a:rPr>
              <a:t>EDA 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EDA &amp; Visualization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67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1B3CBA-C61F-4C92-BEB7-E7696EE09C08}"/>
              </a:ext>
            </a:extLst>
          </p:cNvPr>
          <p:cNvSpPr txBox="1"/>
          <p:nvPr/>
        </p:nvSpPr>
        <p:spPr>
          <a:xfrm>
            <a:off x="681037" y="1456843"/>
            <a:ext cx="4960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위치에 따른 </a:t>
            </a:r>
            <a:r>
              <a:rPr lang="ko-KR" altLang="en-US" dirty="0" err="1"/>
              <a:t>실거리</a:t>
            </a:r>
            <a:r>
              <a:rPr lang="ko-KR" altLang="en-US" dirty="0"/>
              <a:t> 취득</a:t>
            </a:r>
            <a:r>
              <a:rPr lang="en-US" altLang="ko-KR" dirty="0"/>
              <a:t>(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53EB60-3D3B-418A-BA9A-4BB69419E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92959"/>
              </p:ext>
            </p:extLst>
          </p:nvPr>
        </p:nvGraphicFramePr>
        <p:xfrm>
          <a:off x="681037" y="1951170"/>
          <a:ext cx="8543925" cy="1350848"/>
        </p:xfrm>
        <a:graphic>
          <a:graphicData uri="http://schemas.openxmlformats.org/drawingml/2006/table">
            <a:tbl>
              <a:tblPr/>
              <a:tblGrid>
                <a:gridCol w="1547976">
                  <a:extLst>
                    <a:ext uri="{9D8B030D-6E8A-4147-A177-3AD203B41FA5}">
                      <a16:colId xmlns:a16="http://schemas.microsoft.com/office/drawing/2014/main" val="3706780313"/>
                    </a:ext>
                  </a:extLst>
                </a:gridCol>
                <a:gridCol w="1517918">
                  <a:extLst>
                    <a:ext uri="{9D8B030D-6E8A-4147-A177-3AD203B41FA5}">
                      <a16:colId xmlns:a16="http://schemas.microsoft.com/office/drawing/2014/main" val="2351779442"/>
                    </a:ext>
                  </a:extLst>
                </a:gridCol>
                <a:gridCol w="1660693">
                  <a:extLst>
                    <a:ext uri="{9D8B030D-6E8A-4147-A177-3AD203B41FA5}">
                      <a16:colId xmlns:a16="http://schemas.microsoft.com/office/drawing/2014/main" val="3621677869"/>
                    </a:ext>
                  </a:extLst>
                </a:gridCol>
                <a:gridCol w="556069">
                  <a:extLst>
                    <a:ext uri="{9D8B030D-6E8A-4147-A177-3AD203B41FA5}">
                      <a16:colId xmlns:a16="http://schemas.microsoft.com/office/drawing/2014/main" val="210246893"/>
                    </a:ext>
                  </a:extLst>
                </a:gridCol>
                <a:gridCol w="526011">
                  <a:extLst>
                    <a:ext uri="{9D8B030D-6E8A-4147-A177-3AD203B41FA5}">
                      <a16:colId xmlns:a16="http://schemas.microsoft.com/office/drawing/2014/main" val="2981714915"/>
                    </a:ext>
                  </a:extLst>
                </a:gridCol>
                <a:gridCol w="668786">
                  <a:extLst>
                    <a:ext uri="{9D8B030D-6E8A-4147-A177-3AD203B41FA5}">
                      <a16:colId xmlns:a16="http://schemas.microsoft.com/office/drawing/2014/main" val="3399026967"/>
                    </a:ext>
                  </a:extLst>
                </a:gridCol>
                <a:gridCol w="698843">
                  <a:extLst>
                    <a:ext uri="{9D8B030D-6E8A-4147-A177-3AD203B41FA5}">
                      <a16:colId xmlns:a16="http://schemas.microsoft.com/office/drawing/2014/main" val="3547761962"/>
                    </a:ext>
                  </a:extLst>
                </a:gridCol>
                <a:gridCol w="668786">
                  <a:extLst>
                    <a:ext uri="{9D8B030D-6E8A-4147-A177-3AD203B41FA5}">
                      <a16:colId xmlns:a16="http://schemas.microsoft.com/office/drawing/2014/main" val="3450223222"/>
                    </a:ext>
                  </a:extLst>
                </a:gridCol>
                <a:gridCol w="698843">
                  <a:extLst>
                    <a:ext uri="{9D8B030D-6E8A-4147-A177-3AD203B41FA5}">
                      <a16:colId xmlns:a16="http://schemas.microsoft.com/office/drawing/2014/main" val="3107409558"/>
                    </a:ext>
                  </a:extLst>
                </a:gridCol>
              </a:tblGrid>
              <a:tr h="2615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customer_zip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code_prefix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seller_zip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_code_prefix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_geolocation_lng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3324"/>
                  </a:ext>
                </a:extLst>
              </a:tr>
              <a:tr h="130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00010242fe8c5a6d1ba2dd792cb16214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48436dade18ac8b2bce089ec2a041202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3ce436f183e68e07877b285a838db11a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28013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27277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-22.49695279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-44.12749201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-21.76277535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-41.3096327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51513"/>
                  </a:ext>
                </a:extLst>
              </a:tr>
              <a:tr h="130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00018f77f2f0320c557190d7a144bdd3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dd7ddc04e1b6c2c614352b383efe2d36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f6dd3ec061db4e3987629fe6b26e5cce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15775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3471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-23.56509562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-46.51856509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-20.22052679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-50.90342437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65457"/>
                  </a:ext>
                </a:extLst>
              </a:tr>
              <a:tr h="130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000229ec398224ef6ca0657da4fc703e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5b51032eddd242adc84c38acab88f23d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6489ae5e4333f3693df5ad4372dab6d3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35661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37564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-22.26258413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-46.17112394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-19.87030466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-44.5933257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427093"/>
                  </a:ext>
                </a:extLst>
              </a:tr>
              <a:tr h="130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00024acbcdf0a6daa1e931b038114c75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9d7a1d34a5052409006425275ba1c2b4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d4eb9395c8c0431ee92fce09860c5a06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12952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14403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-20.55362363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-47.38735912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-23.08992525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-46.61165423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3330"/>
                  </a:ext>
                </a:extLst>
              </a:tr>
              <a:tr h="1307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00042b26cf59d7ce69dfabb4e55b4fd9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df560393f3a51e74553ab94004ba5c87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58dbd0b2d70206bf40e62cd34e84d795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13226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87900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-22.92938379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-53.13587259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-23.24340153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-46.82761413</a:t>
                      </a:r>
                    </a:p>
                  </a:txBody>
                  <a:tcPr marL="4509" marR="4509" marT="45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7958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67B45DF-2012-4675-90AA-C038FAE7B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3555983"/>
            <a:ext cx="6869563" cy="29125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1B9F60-66AD-4EA1-9CD2-0BCA426762F1}"/>
              </a:ext>
            </a:extLst>
          </p:cNvPr>
          <p:cNvSpPr/>
          <p:nvPr/>
        </p:nvSpPr>
        <p:spPr>
          <a:xfrm>
            <a:off x="6481481" y="1850477"/>
            <a:ext cx="1353671" cy="1578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3C1346-E3A8-4B78-AC60-C7A20D502845}"/>
              </a:ext>
            </a:extLst>
          </p:cNvPr>
          <p:cNvSpPr/>
          <p:nvPr/>
        </p:nvSpPr>
        <p:spPr>
          <a:xfrm>
            <a:off x="7844256" y="1846297"/>
            <a:ext cx="1470073" cy="15785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AF6F2D-16E4-422B-B376-C809545E8EA7}"/>
              </a:ext>
            </a:extLst>
          </p:cNvPr>
          <p:cNvSpPr/>
          <p:nvPr/>
        </p:nvSpPr>
        <p:spPr>
          <a:xfrm>
            <a:off x="929714" y="3795873"/>
            <a:ext cx="1571439" cy="274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8C2AC3-03FE-441B-B886-6C0FBC949FEB}"/>
              </a:ext>
            </a:extLst>
          </p:cNvPr>
          <p:cNvSpPr/>
          <p:nvPr/>
        </p:nvSpPr>
        <p:spPr>
          <a:xfrm>
            <a:off x="929714" y="4068872"/>
            <a:ext cx="1571439" cy="274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91C85BA-BD29-4C2A-8F57-D4AF80F9106B}"/>
              </a:ext>
            </a:extLst>
          </p:cNvPr>
          <p:cNvCxnSpPr>
            <a:cxnSpLocks/>
            <a:stCxn id="5" idx="2"/>
            <a:endCxn id="18" idx="3"/>
          </p:cNvCxnSpPr>
          <p:nvPr/>
        </p:nvCxnSpPr>
        <p:spPr>
          <a:xfrm rot="5400000">
            <a:off x="4577773" y="1352380"/>
            <a:ext cx="503925" cy="46571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D5AF321-F709-495C-A66B-798CA35B453E}"/>
              </a:ext>
            </a:extLst>
          </p:cNvPr>
          <p:cNvCxnSpPr>
            <a:cxnSpLocks/>
            <a:stCxn id="17" idx="2"/>
            <a:endCxn id="19" idx="3"/>
          </p:cNvCxnSpPr>
          <p:nvPr/>
        </p:nvCxnSpPr>
        <p:spPr>
          <a:xfrm rot="5400000">
            <a:off x="5149671" y="776302"/>
            <a:ext cx="781104" cy="607814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98D2E4-0D1C-4B6C-9131-ECA7076B1828}"/>
              </a:ext>
            </a:extLst>
          </p:cNvPr>
          <p:cNvSpPr/>
          <p:nvPr/>
        </p:nvSpPr>
        <p:spPr>
          <a:xfrm>
            <a:off x="2274723" y="5472274"/>
            <a:ext cx="468478" cy="175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2582DA-77E9-4295-8340-836D861357E8}"/>
              </a:ext>
            </a:extLst>
          </p:cNvPr>
          <p:cNvSpPr/>
          <p:nvPr/>
        </p:nvSpPr>
        <p:spPr>
          <a:xfrm>
            <a:off x="2812748" y="5315390"/>
            <a:ext cx="1210236" cy="493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값을 취득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F989D9-3295-457D-B65A-A4A8520BBB32}"/>
              </a:ext>
            </a:extLst>
          </p:cNvPr>
          <p:cNvSpPr/>
          <p:nvPr/>
        </p:nvSpPr>
        <p:spPr>
          <a:xfrm>
            <a:off x="6784004" y="4337087"/>
            <a:ext cx="2530325" cy="2087923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크롤링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소요시간</a:t>
            </a:r>
            <a:r>
              <a:rPr lang="en-US" altLang="ko-KR" dirty="0">
                <a:solidFill>
                  <a:schemeClr val="tx1"/>
                </a:solidFill>
              </a:rPr>
              <a:t>:25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사용대수 </a:t>
            </a:r>
            <a:r>
              <a:rPr lang="en-US" altLang="ko-KR" dirty="0">
                <a:solidFill>
                  <a:schemeClr val="tx1"/>
                </a:solidFill>
              </a:rPr>
              <a:t>:5</a:t>
            </a:r>
            <a:r>
              <a:rPr lang="ko-KR" altLang="en-US" dirty="0">
                <a:solidFill>
                  <a:schemeClr val="tx1"/>
                </a:solidFill>
              </a:rPr>
              <a:t>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입력데이터 수</a:t>
            </a:r>
            <a:r>
              <a:rPr lang="en-US" altLang="ko-KR" dirty="0">
                <a:solidFill>
                  <a:schemeClr val="tx1"/>
                </a:solidFill>
              </a:rPr>
              <a:t>:94950</a:t>
            </a:r>
            <a:r>
              <a:rPr lang="ko-KR" altLang="en-US" dirty="0">
                <a:solidFill>
                  <a:schemeClr val="tx1"/>
                </a:solidFill>
              </a:rPr>
              <a:t>건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출력 </a:t>
            </a:r>
            <a:r>
              <a:rPr lang="ko-KR" altLang="en-US" dirty="0" err="1">
                <a:solidFill>
                  <a:schemeClr val="tx1"/>
                </a:solidFill>
              </a:rPr>
              <a:t>데이터수</a:t>
            </a:r>
            <a:r>
              <a:rPr lang="en-US" altLang="ko-KR" dirty="0">
                <a:solidFill>
                  <a:schemeClr val="tx1"/>
                </a:solidFill>
              </a:rPr>
              <a:t>:94562</a:t>
            </a:r>
            <a:r>
              <a:rPr lang="ko-KR" altLang="en-US" dirty="0">
                <a:solidFill>
                  <a:schemeClr val="tx1"/>
                </a:solidFill>
              </a:rPr>
              <a:t>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178FDD-C1FA-4435-A154-9A42E5F34298}"/>
              </a:ext>
            </a:extLst>
          </p:cNvPr>
          <p:cNvSpPr/>
          <p:nvPr/>
        </p:nvSpPr>
        <p:spPr>
          <a:xfrm>
            <a:off x="10080901" y="1826175"/>
            <a:ext cx="3124389" cy="2087923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참고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전체</a:t>
            </a:r>
            <a:r>
              <a:rPr lang="en-US" altLang="ko-KR" dirty="0">
                <a:solidFill>
                  <a:schemeClr val="tx1"/>
                </a:solidFill>
              </a:rPr>
              <a:t>:94950(80000+14664+286)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애러</a:t>
            </a:r>
            <a:r>
              <a:rPr lang="en-US" altLang="ko-KR" dirty="0">
                <a:solidFill>
                  <a:schemeClr val="tx1"/>
                </a:solidFill>
              </a:rPr>
              <a:t>:286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다시구한값</a:t>
            </a:r>
            <a:r>
              <a:rPr lang="en-US" altLang="ko-KR" dirty="0">
                <a:solidFill>
                  <a:schemeClr val="tx1"/>
                </a:solidFill>
              </a:rPr>
              <a:t>:116</a:t>
            </a:r>
          </a:p>
          <a:p>
            <a:r>
              <a:rPr lang="ko-KR" altLang="en-US" dirty="0" err="1">
                <a:solidFill>
                  <a:schemeClr val="tx1"/>
                </a:solidFill>
              </a:rPr>
              <a:t>최종삭제값</a:t>
            </a:r>
            <a:r>
              <a:rPr lang="en-US" altLang="ko-KR" dirty="0">
                <a:solidFill>
                  <a:schemeClr val="tx1"/>
                </a:solidFill>
              </a:rPr>
              <a:t>:170</a:t>
            </a:r>
          </a:p>
        </p:txBody>
      </p:sp>
    </p:spTree>
    <p:extLst>
      <p:ext uri="{BB962C8B-B14F-4D97-AF65-F5344CB8AC3E}">
        <p14:creationId xmlns:p14="http://schemas.microsoft.com/office/powerpoint/2010/main" val="31601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CCD2FB-3843-4543-B965-05395EEED933}"/>
              </a:ext>
            </a:extLst>
          </p:cNvPr>
          <p:cNvGraphicFramePr>
            <a:graphicFrameLocks noGrp="1"/>
          </p:cNvGraphicFramePr>
          <p:nvPr/>
        </p:nvGraphicFramePr>
        <p:xfrm>
          <a:off x="6772459" y="4433644"/>
          <a:ext cx="825500" cy="154686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494782331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volume_cm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87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5939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5023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2300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4252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85106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91A7E329-D669-4EAF-B1B8-D6E96BB20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9"/>
          <a:stretch/>
        </p:blipFill>
        <p:spPr>
          <a:xfrm>
            <a:off x="4235794" y="3239603"/>
            <a:ext cx="4107411" cy="291259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1430EC-1885-4C53-A6F5-A125CAFB7182}"/>
              </a:ext>
            </a:extLst>
          </p:cNvPr>
          <p:cNvCxnSpPr>
            <a:cxnSpLocks/>
          </p:cNvCxnSpPr>
          <p:nvPr/>
        </p:nvCxnSpPr>
        <p:spPr>
          <a:xfrm flipH="1">
            <a:off x="5203982" y="4541083"/>
            <a:ext cx="2608730" cy="879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EC6396-53A4-4063-9E70-8C5EDF699EB7}"/>
              </a:ext>
            </a:extLst>
          </p:cNvPr>
          <p:cNvSpPr/>
          <p:nvPr/>
        </p:nvSpPr>
        <p:spPr>
          <a:xfrm>
            <a:off x="1628590" y="4211405"/>
            <a:ext cx="2284041" cy="11960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sz="18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위도 경도의 값을 </a:t>
            </a:r>
            <a:endParaRPr lang="en-US" altLang="ko-KR" sz="18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ko-KR" altLang="en-US" sz="18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기준으로 직선거리 </a:t>
            </a:r>
            <a:endParaRPr lang="en-US" altLang="ko-KR" sz="18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ko-KR" altLang="en-US" sz="18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취득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8E2CC7C-BE06-45B3-9207-6514902E3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5498"/>
              </p:ext>
            </p:extLst>
          </p:nvPr>
        </p:nvGraphicFramePr>
        <p:xfrm>
          <a:off x="1606549" y="2232560"/>
          <a:ext cx="5780020" cy="1499632"/>
        </p:xfrm>
        <a:graphic>
          <a:graphicData uri="http://schemas.openxmlformats.org/drawingml/2006/table">
            <a:tbl>
              <a:tblPr/>
              <a:tblGrid>
                <a:gridCol w="841971">
                  <a:extLst>
                    <a:ext uri="{9D8B030D-6E8A-4147-A177-3AD203B41FA5}">
                      <a16:colId xmlns:a16="http://schemas.microsoft.com/office/drawing/2014/main" val="210246893"/>
                    </a:ext>
                  </a:extLst>
                </a:gridCol>
                <a:gridCol w="796459">
                  <a:extLst>
                    <a:ext uri="{9D8B030D-6E8A-4147-A177-3AD203B41FA5}">
                      <a16:colId xmlns:a16="http://schemas.microsoft.com/office/drawing/2014/main" val="2981714915"/>
                    </a:ext>
                  </a:extLst>
                </a:gridCol>
                <a:gridCol w="1012642">
                  <a:extLst>
                    <a:ext uri="{9D8B030D-6E8A-4147-A177-3AD203B41FA5}">
                      <a16:colId xmlns:a16="http://schemas.microsoft.com/office/drawing/2014/main" val="3399026967"/>
                    </a:ext>
                  </a:extLst>
                </a:gridCol>
                <a:gridCol w="1058153">
                  <a:extLst>
                    <a:ext uri="{9D8B030D-6E8A-4147-A177-3AD203B41FA5}">
                      <a16:colId xmlns:a16="http://schemas.microsoft.com/office/drawing/2014/main" val="3547761962"/>
                    </a:ext>
                  </a:extLst>
                </a:gridCol>
                <a:gridCol w="1012642">
                  <a:extLst>
                    <a:ext uri="{9D8B030D-6E8A-4147-A177-3AD203B41FA5}">
                      <a16:colId xmlns:a16="http://schemas.microsoft.com/office/drawing/2014/main" val="3450223222"/>
                    </a:ext>
                  </a:extLst>
                </a:gridCol>
                <a:gridCol w="1058153">
                  <a:extLst>
                    <a:ext uri="{9D8B030D-6E8A-4147-A177-3AD203B41FA5}">
                      <a16:colId xmlns:a16="http://schemas.microsoft.com/office/drawing/2014/main" val="3107409558"/>
                    </a:ext>
                  </a:extLst>
                </a:gridCol>
              </a:tblGrid>
              <a:tr h="395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customer_zip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code_prefix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seller_zip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_code_prefix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_geolocation_lng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3324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28013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27277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-22.49695279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-44.12749201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-21.76277535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-41.3096327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51513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15775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3471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-23.56509562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-46.51856509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-20.22052679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-50.90342437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65457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35661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37564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-22.26258413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-46.17112394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-19.87030466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-44.5933257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427093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12952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14403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-20.55362363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-47.38735912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-23.08992525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-46.61165423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3330"/>
                  </a:ext>
                </a:extLst>
              </a:tr>
              <a:tr h="1979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13226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87900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-22.92938379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-53.13587259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-23.24340153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-46.82761413</a:t>
                      </a:r>
                    </a:p>
                  </a:txBody>
                  <a:tcPr marL="6827" marR="6827" marT="68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7958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101162-3ECC-457D-B72B-FAE4EC3DA5B9}"/>
              </a:ext>
            </a:extLst>
          </p:cNvPr>
          <p:cNvSpPr/>
          <p:nvPr/>
        </p:nvSpPr>
        <p:spPr>
          <a:xfrm>
            <a:off x="3145425" y="2149468"/>
            <a:ext cx="4313210" cy="1659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1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1DA96C7-6EBC-4423-A890-DD4DADD3A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22219"/>
              </p:ext>
            </p:extLst>
          </p:nvPr>
        </p:nvGraphicFramePr>
        <p:xfrm>
          <a:off x="1482090" y="2543476"/>
          <a:ext cx="6972300" cy="1546860"/>
        </p:xfrm>
        <a:graphic>
          <a:graphicData uri="http://schemas.openxmlformats.org/drawingml/2006/table">
            <a:tbl>
              <a:tblPr/>
              <a:tblGrid>
                <a:gridCol w="2768600">
                  <a:extLst>
                    <a:ext uri="{9D8B030D-6E8A-4147-A177-3AD203B41FA5}">
                      <a16:colId xmlns:a16="http://schemas.microsoft.com/office/drawing/2014/main" val="224380794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298476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33766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909927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577221469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length_cm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height_cm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width_cm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30652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1e9e8ef04dbcff4541ed26657ea517e5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perfumaria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824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3aa071139cb16b67ca9e5dea641aaa2f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2687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96bd76ec8810374ed1b65e291975717f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esporte_lazer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5421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cef67bcfe19066a932b7673e239eb23d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bebes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3312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9dc1a7de274444849c219cff195d0b71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utilidades_domesticas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1166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CCD2FB-3843-4543-B965-05395EEED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22104"/>
              </p:ext>
            </p:extLst>
          </p:nvPr>
        </p:nvGraphicFramePr>
        <p:xfrm>
          <a:off x="6772459" y="4433644"/>
          <a:ext cx="825500" cy="154686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494782331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volume_cm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87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5939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95023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23000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4252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8510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101162-3ECC-457D-B72B-FAE4EC3DA5B9}"/>
              </a:ext>
            </a:extLst>
          </p:cNvPr>
          <p:cNvSpPr/>
          <p:nvPr/>
        </p:nvSpPr>
        <p:spPr>
          <a:xfrm>
            <a:off x="5961528" y="2443996"/>
            <a:ext cx="2553643" cy="1724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0E733D-96CF-42DB-9B1F-70EAD16FC9E0}"/>
              </a:ext>
            </a:extLst>
          </p:cNvPr>
          <p:cNvSpPr/>
          <p:nvPr/>
        </p:nvSpPr>
        <p:spPr>
          <a:xfrm>
            <a:off x="6485192" y="4367726"/>
            <a:ext cx="1502361" cy="1724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48DD5C1-94B3-46ED-B942-C753004837A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7137793" y="4267169"/>
            <a:ext cx="199138" cy="197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EC6396-53A4-4063-9E70-8C5EDF699EB7}"/>
              </a:ext>
            </a:extLst>
          </p:cNvPr>
          <p:cNvSpPr/>
          <p:nvPr/>
        </p:nvSpPr>
        <p:spPr>
          <a:xfrm>
            <a:off x="1849370" y="4478937"/>
            <a:ext cx="4279686" cy="161277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sz="18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상품의 부피의 값을 계산</a:t>
            </a:r>
            <a:endParaRPr lang="en-US" altLang="ko-KR" sz="18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en-US" altLang="ko-KR" sz="1800" b="0" i="0" u="none" strike="noStrike" dirty="0" err="1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product_length_cm</a:t>
            </a:r>
            <a:endParaRPr lang="en-US" altLang="ko-KR" sz="18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en-US" altLang="ko-KR" sz="18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800" b="0" i="0" u="none" strike="noStrike" dirty="0" err="1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product_height_cm</a:t>
            </a:r>
            <a:endParaRPr lang="en-US" altLang="ko-KR" sz="18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en-US" altLang="ko-KR" sz="18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800" b="0" i="0" u="none" strike="noStrike" dirty="0" err="1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product_width_cm</a:t>
            </a:r>
            <a:endParaRPr lang="en-US" altLang="ko-KR" sz="18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en-US" altLang="ko-KR" sz="1800" b="0" i="0" u="none" strike="noStrike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800" b="0" i="0" u="none" strike="noStrike" dirty="0" err="1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volume_cm</a:t>
            </a:r>
            <a:endParaRPr lang="en-US" altLang="ko-KR" sz="1800" b="0" i="0" u="none" strike="noStrike" dirty="0">
              <a:solidFill>
                <a:srgbClr val="FFFFF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ctr"/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83FB69-940F-4BA0-907F-0996E00376F1}"/>
              </a:ext>
            </a:extLst>
          </p:cNvPr>
          <p:cNvSpPr txBox="1"/>
          <p:nvPr/>
        </p:nvSpPr>
        <p:spPr>
          <a:xfrm>
            <a:off x="1478154" y="2174144"/>
            <a:ext cx="4961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olist_products_dataset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1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101162-3ECC-457D-B72B-FAE4EC3DA5B9}"/>
              </a:ext>
            </a:extLst>
          </p:cNvPr>
          <p:cNvSpPr/>
          <p:nvPr/>
        </p:nvSpPr>
        <p:spPr>
          <a:xfrm>
            <a:off x="5229955" y="2195587"/>
            <a:ext cx="2586373" cy="1837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48DD5C1-94B3-46ED-B942-C753004837A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5574482" y="3396573"/>
            <a:ext cx="312412" cy="158490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EC6396-53A4-4063-9E70-8C5EDF699EB7}"/>
              </a:ext>
            </a:extLst>
          </p:cNvPr>
          <p:cNvSpPr/>
          <p:nvPr/>
        </p:nvSpPr>
        <p:spPr>
          <a:xfrm>
            <a:off x="1860971" y="2592784"/>
            <a:ext cx="2862982" cy="123506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날짜를 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칼럼으로 파생</a:t>
            </a:r>
            <a:endParaRPr lang="en-US" altLang="ko-KR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72050B-4337-4DB9-A9D1-24603C981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43616"/>
              </p:ext>
            </p:extLst>
          </p:nvPr>
        </p:nvGraphicFramePr>
        <p:xfrm>
          <a:off x="1987550" y="4434099"/>
          <a:ext cx="5930900" cy="154686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844670205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6082648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339207105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70482639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33326684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_purchase_year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_purchase_month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_purchase_day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_purchase_dayofweek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_purchase_hour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50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61655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9474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913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4635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63013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118AFE3-76DE-43AD-AECF-68DDE861D508}"/>
              </a:ext>
            </a:extLst>
          </p:cNvPr>
          <p:cNvSpPr txBox="1"/>
          <p:nvPr/>
        </p:nvSpPr>
        <p:spPr>
          <a:xfrm>
            <a:off x="5434494" y="2223452"/>
            <a:ext cx="2381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FFFFFF"/>
                </a:solidFill>
              </a:rPr>
              <a:t>olist_orders_dataset</a:t>
            </a:r>
            <a:endParaRPr lang="ko-KR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F1DAA0D-4AE2-4CA7-82A4-0F2B7903A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74661"/>
              </p:ext>
            </p:extLst>
          </p:nvPr>
        </p:nvGraphicFramePr>
        <p:xfrm>
          <a:off x="5507691" y="2630836"/>
          <a:ext cx="1866900" cy="132588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818261399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order_purchase_timestamp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78220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2017-10-02 10:56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81178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2018-07-24 20:41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93015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2018-08-08 8:38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2230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2017-11-18 19:28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4050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2018-02-13 21:18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6296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0E733D-96CF-42DB-9B1F-70EAD16FC9E0}"/>
              </a:ext>
            </a:extLst>
          </p:cNvPr>
          <p:cNvSpPr/>
          <p:nvPr/>
        </p:nvSpPr>
        <p:spPr>
          <a:xfrm>
            <a:off x="1819835" y="4345233"/>
            <a:ext cx="6236795" cy="1724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2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파생변수 추가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8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Adding Derived Variable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4BA6CE-525D-4FB9-ADFB-7A979DA44F52}"/>
              </a:ext>
            </a:extLst>
          </p:cNvPr>
          <p:cNvSpPr/>
          <p:nvPr/>
        </p:nvSpPr>
        <p:spPr>
          <a:xfrm>
            <a:off x="1354968" y="1459120"/>
            <a:ext cx="2862982" cy="4523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최종데이터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885DD2-A532-4BEE-BEBA-27ADD8291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29957"/>
              </p:ext>
            </p:extLst>
          </p:nvPr>
        </p:nvGraphicFramePr>
        <p:xfrm>
          <a:off x="1496826" y="6991356"/>
          <a:ext cx="8543924" cy="873027"/>
        </p:xfrm>
        <a:graphic>
          <a:graphicData uri="http://schemas.openxmlformats.org/drawingml/2006/table">
            <a:tbl>
              <a:tblPr/>
              <a:tblGrid>
                <a:gridCol w="358386">
                  <a:extLst>
                    <a:ext uri="{9D8B030D-6E8A-4147-A177-3AD203B41FA5}">
                      <a16:colId xmlns:a16="http://schemas.microsoft.com/office/drawing/2014/main" val="2423004402"/>
                    </a:ext>
                  </a:extLst>
                </a:gridCol>
                <a:gridCol w="508908">
                  <a:extLst>
                    <a:ext uri="{9D8B030D-6E8A-4147-A177-3AD203B41FA5}">
                      <a16:colId xmlns:a16="http://schemas.microsoft.com/office/drawing/2014/main" val="18138452"/>
                    </a:ext>
                  </a:extLst>
                </a:gridCol>
                <a:gridCol w="494573">
                  <a:extLst>
                    <a:ext uri="{9D8B030D-6E8A-4147-A177-3AD203B41FA5}">
                      <a16:colId xmlns:a16="http://schemas.microsoft.com/office/drawing/2014/main" val="3813063325"/>
                    </a:ext>
                  </a:extLst>
                </a:gridCol>
                <a:gridCol w="723940">
                  <a:extLst>
                    <a:ext uri="{9D8B030D-6E8A-4147-A177-3AD203B41FA5}">
                      <a16:colId xmlns:a16="http://schemas.microsoft.com/office/drawing/2014/main" val="1495366466"/>
                    </a:ext>
                  </a:extLst>
                </a:gridCol>
                <a:gridCol w="867294">
                  <a:extLst>
                    <a:ext uri="{9D8B030D-6E8A-4147-A177-3AD203B41FA5}">
                      <a16:colId xmlns:a16="http://schemas.microsoft.com/office/drawing/2014/main" val="2591108072"/>
                    </a:ext>
                  </a:extLst>
                </a:gridCol>
                <a:gridCol w="602089">
                  <a:extLst>
                    <a:ext uri="{9D8B030D-6E8A-4147-A177-3AD203B41FA5}">
                      <a16:colId xmlns:a16="http://schemas.microsoft.com/office/drawing/2014/main" val="106533295"/>
                    </a:ext>
                  </a:extLst>
                </a:gridCol>
                <a:gridCol w="444399">
                  <a:extLst>
                    <a:ext uri="{9D8B030D-6E8A-4147-A177-3AD203B41FA5}">
                      <a16:colId xmlns:a16="http://schemas.microsoft.com/office/drawing/2014/main" val="221808463"/>
                    </a:ext>
                  </a:extLst>
                </a:gridCol>
                <a:gridCol w="688101">
                  <a:extLst>
                    <a:ext uri="{9D8B030D-6E8A-4147-A177-3AD203B41FA5}">
                      <a16:colId xmlns:a16="http://schemas.microsoft.com/office/drawing/2014/main" val="3006859871"/>
                    </a:ext>
                  </a:extLst>
                </a:gridCol>
                <a:gridCol w="602089">
                  <a:extLst>
                    <a:ext uri="{9D8B030D-6E8A-4147-A177-3AD203B41FA5}">
                      <a16:colId xmlns:a16="http://schemas.microsoft.com/office/drawing/2014/main" val="2087914812"/>
                    </a:ext>
                  </a:extLst>
                </a:gridCol>
                <a:gridCol w="695269">
                  <a:extLst>
                    <a:ext uri="{9D8B030D-6E8A-4147-A177-3AD203B41FA5}">
                      <a16:colId xmlns:a16="http://schemas.microsoft.com/office/drawing/2014/main" val="3590358741"/>
                    </a:ext>
                  </a:extLst>
                </a:gridCol>
                <a:gridCol w="788449">
                  <a:extLst>
                    <a:ext uri="{9D8B030D-6E8A-4147-A177-3AD203B41FA5}">
                      <a16:colId xmlns:a16="http://schemas.microsoft.com/office/drawing/2014/main" val="4058171390"/>
                    </a:ext>
                  </a:extLst>
                </a:gridCol>
                <a:gridCol w="609256">
                  <a:extLst>
                    <a:ext uri="{9D8B030D-6E8A-4147-A177-3AD203B41FA5}">
                      <a16:colId xmlns:a16="http://schemas.microsoft.com/office/drawing/2014/main" val="3656486666"/>
                    </a:ext>
                  </a:extLst>
                </a:gridCol>
                <a:gridCol w="616424">
                  <a:extLst>
                    <a:ext uri="{9D8B030D-6E8A-4147-A177-3AD203B41FA5}">
                      <a16:colId xmlns:a16="http://schemas.microsoft.com/office/drawing/2014/main" val="4133880920"/>
                    </a:ext>
                  </a:extLst>
                </a:gridCol>
                <a:gridCol w="544747">
                  <a:extLst>
                    <a:ext uri="{9D8B030D-6E8A-4147-A177-3AD203B41FA5}">
                      <a16:colId xmlns:a16="http://schemas.microsoft.com/office/drawing/2014/main" val="1331435746"/>
                    </a:ext>
                  </a:extLst>
                </a:gridCol>
              </a:tblGrid>
              <a:tr h="249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freight_value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_weight_g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_name_english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_customer_date_delay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customer_state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seller_state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distance_crawling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_purchase_year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_purchase_month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order_purchase_day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_dayofweek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_purchase_hour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volume_cm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124701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cool_stuff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7.614421296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RJ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50817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239.9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19.93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pet_shop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16.21618056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12976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17.87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furniture_decor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7.9484375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14157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836451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12.99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12.79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perfumery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6.147268519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366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353479"/>
                  </a:ext>
                </a:extLst>
              </a:tr>
              <a:tr h="12471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199.9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18.14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garden_tools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25.11435185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809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42000</a:t>
                      </a:r>
                    </a:p>
                  </a:txBody>
                  <a:tcPr marL="4301" marR="4301" marT="4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12114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0E2DD3-5ACD-4190-9C08-3ED011B8B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87713"/>
              </p:ext>
            </p:extLst>
          </p:nvPr>
        </p:nvGraphicFramePr>
        <p:xfrm>
          <a:off x="2204197" y="2157951"/>
          <a:ext cx="5497606" cy="4038906"/>
        </p:xfrm>
        <a:graphic>
          <a:graphicData uri="http://schemas.openxmlformats.org/drawingml/2006/table">
            <a:tbl>
              <a:tblPr/>
              <a:tblGrid>
                <a:gridCol w="2480031">
                  <a:extLst>
                    <a:ext uri="{9D8B030D-6E8A-4147-A177-3AD203B41FA5}">
                      <a16:colId xmlns:a16="http://schemas.microsoft.com/office/drawing/2014/main" val="2348620278"/>
                    </a:ext>
                  </a:extLst>
                </a:gridCol>
                <a:gridCol w="928485">
                  <a:extLst>
                    <a:ext uri="{9D8B030D-6E8A-4147-A177-3AD203B41FA5}">
                      <a16:colId xmlns:a16="http://schemas.microsoft.com/office/drawing/2014/main" val="1889756123"/>
                    </a:ext>
                  </a:extLst>
                </a:gridCol>
                <a:gridCol w="1441594">
                  <a:extLst>
                    <a:ext uri="{9D8B030D-6E8A-4147-A177-3AD203B41FA5}">
                      <a16:colId xmlns:a16="http://schemas.microsoft.com/office/drawing/2014/main" val="113024736"/>
                    </a:ext>
                  </a:extLst>
                </a:gridCol>
                <a:gridCol w="647496">
                  <a:extLst>
                    <a:ext uri="{9D8B030D-6E8A-4147-A177-3AD203B41FA5}">
                      <a16:colId xmlns:a16="http://schemas.microsoft.com/office/drawing/2014/main" val="2979114577"/>
                    </a:ext>
                  </a:extLst>
                </a:gridCol>
              </a:tblGrid>
              <a:tr h="2125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샘플데이터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350743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58.9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976809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freight_value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13.29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배송비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682477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product_weight_g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650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상품무게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19826"/>
                  </a:ext>
                </a:extLst>
              </a:tr>
              <a:tr h="4251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product_category_name_english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cool_stuff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상품카테고리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85907"/>
                  </a:ext>
                </a:extLst>
              </a:tr>
              <a:tr h="4251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order_delivered_customer_date_delay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7.614421296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상품배송기간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44613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customer_state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RJ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도시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40699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seller_state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판매자의 도시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54391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distance_crawling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408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고객과 판매자의 거리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48797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order_purchase_year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구매년도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098924"/>
                  </a:ext>
                </a:extLst>
              </a:tr>
              <a:tr h="4251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order_purchase_month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구매한달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02030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order_purchase_day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구매한일자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249438"/>
                  </a:ext>
                </a:extLst>
              </a:tr>
              <a:tr h="4251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order_purchase_dayofweek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구매한요일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53680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order_purchase_hour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구매한시간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481250"/>
                  </a:ext>
                </a:extLst>
              </a:tr>
              <a:tr h="2125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volume_cm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3528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상품의 부피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7330" marR="7330" marT="73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9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브라질 </a:t>
            </a:r>
            <a:r>
              <a:rPr lang="ko-KR" altLang="en-US" dirty="0" err="1"/>
              <a:t>인구맵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489799"/>
            <a:ext cx="3937897" cy="278606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66" y="2489799"/>
            <a:ext cx="2864846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7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1.3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548133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분석 및 개발 환경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2062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Analysis &amp; Development Tools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23757" y="1993900"/>
            <a:ext cx="6480000" cy="43200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6416" y="2074433"/>
            <a:ext cx="7920000" cy="7200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sz="2400" b="1" dirty="0">
                <a:solidFill>
                  <a:schemeClr val="lt1"/>
                </a:solidFill>
              </a:rPr>
              <a:t>개발 도구</a:t>
            </a:r>
            <a:endParaRPr lang="en-US" altLang="ko-KR" sz="2400" b="1" dirty="0">
              <a:solidFill>
                <a:schemeClr val="l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7200" y="2895600"/>
            <a:ext cx="5760000" cy="3416320"/>
          </a:xfrm>
          <a:prstGeom prst="rect">
            <a:avLst/>
          </a:prstGeom>
          <a:noFill/>
        </p:spPr>
        <p:txBody>
          <a:bodyPr wrap="square" lIns="720000" rIns="90000" rtlCol="0" anchor="ctr" anchorCtr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chemeClr val="lt1"/>
                </a:solidFill>
              </a:rPr>
              <a:t>Vscode</a:t>
            </a:r>
            <a:r>
              <a:rPr lang="en-US" altLang="ko-KR" b="1" dirty="0">
                <a:solidFill>
                  <a:schemeClr val="lt1"/>
                </a:solidFill>
              </a:rPr>
              <a:t> 1.63.2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lt1"/>
                </a:solidFill>
              </a:rPr>
              <a:t>Python 3.9.7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chemeClr val="lt1"/>
                </a:solidFill>
              </a:rPr>
              <a:t>Jupyter</a:t>
            </a:r>
            <a:r>
              <a:rPr lang="en-US" altLang="ko-KR" b="1" dirty="0">
                <a:solidFill>
                  <a:schemeClr val="lt1"/>
                </a:solidFill>
              </a:rPr>
              <a:t> notebook 6.4.5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chemeClr val="lt1"/>
                </a:solidFill>
              </a:rPr>
              <a:t>Sqlite</a:t>
            </a:r>
            <a:endParaRPr lang="en-US" altLang="ko-KR" b="1" dirty="0">
              <a:solidFill>
                <a:schemeClr val="lt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solidFill>
                  <a:schemeClr val="lt1"/>
                </a:solidFill>
              </a:rPr>
              <a:t>Github</a:t>
            </a:r>
            <a:endParaRPr lang="en-US" altLang="ko-KR" b="1" dirty="0">
              <a:solidFill>
                <a:schemeClr val="lt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782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1152841" y="3437593"/>
            <a:ext cx="12237081" cy="68580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grpSp>
        <p:nvGrpSpPr>
          <p:cNvPr id="3" name="그룹 2"/>
          <p:cNvGrpSpPr/>
          <p:nvPr/>
        </p:nvGrpSpPr>
        <p:grpSpPr>
          <a:xfrm>
            <a:off x="6595093" y="1060030"/>
            <a:ext cx="2970969" cy="3002787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0714" y="2439588"/>
            <a:ext cx="4214625" cy="1723513"/>
            <a:chOff x="527769" y="1728426"/>
            <a:chExt cx="5187231" cy="2121247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658930" cy="790750"/>
              <a:chOff x="471977" y="2691080"/>
              <a:chExt cx="4658930" cy="79075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898583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Machine Learning</a:t>
                </a:r>
                <a:endParaRPr lang="ko-KR" altLang="en-US" sz="3575" b="1" spc="-122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5" y="2691080"/>
                <a:ext cx="3898582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Machine Learning</a:t>
                </a:r>
                <a:endParaRPr lang="ko-KR" altLang="en-US" sz="3575" b="1" spc="-122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719562" cy="134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122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3.</a:t>
              </a:r>
              <a:endParaRPr lang="ko-KR" altLang="en-US" sz="6500" b="1" spc="-122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7029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3.1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머신러닝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 기법</a:t>
            </a:r>
            <a:endParaRPr lang="en-US" altLang="ko-KR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800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Machine Learning Models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5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3.1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회귀분석 모델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840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Regression</a:t>
            </a:r>
            <a:r>
              <a:rPr lang="ko-KR" altLang="en-US" sz="1200" dirty="0">
                <a:solidFill>
                  <a:schemeClr val="accent4"/>
                </a:solidFill>
              </a:rPr>
              <a:t> </a:t>
            </a:r>
            <a:r>
              <a:rPr lang="en-US" altLang="ko-KR" sz="1200" dirty="0">
                <a:solidFill>
                  <a:schemeClr val="accent4"/>
                </a:solidFill>
              </a:rPr>
              <a:t>Analysis</a:t>
            </a:r>
            <a:r>
              <a:rPr lang="ko-KR" altLang="en-US" sz="1200" dirty="0">
                <a:solidFill>
                  <a:schemeClr val="accent4"/>
                </a:solidFill>
              </a:rPr>
              <a:t> </a:t>
            </a:r>
            <a:r>
              <a:rPr lang="en-US" altLang="ko-KR" sz="1200" dirty="0">
                <a:solidFill>
                  <a:schemeClr val="accent4"/>
                </a:solidFill>
              </a:rPr>
              <a:t>Model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18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3.2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76432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모형 최적화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31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Model Optimization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546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3.3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46738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모형 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273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Model Evaluation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755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3.4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76432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모형별</a:t>
            </a:r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 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5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Evaluation by Model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591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1152841" y="3437593"/>
            <a:ext cx="12237081" cy="68580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grpSp>
        <p:nvGrpSpPr>
          <p:cNvPr id="3" name="그룹 2"/>
          <p:cNvGrpSpPr/>
          <p:nvPr/>
        </p:nvGrpSpPr>
        <p:grpSpPr>
          <a:xfrm>
            <a:off x="6595093" y="1060030"/>
            <a:ext cx="2970969" cy="3002787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0714" y="2439588"/>
            <a:ext cx="4214625" cy="1723513"/>
            <a:chOff x="527769" y="1728426"/>
            <a:chExt cx="5187231" cy="2121247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225716" cy="790750"/>
              <a:chOff x="471977" y="2691080"/>
              <a:chExt cx="3225716" cy="79075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465369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Conclusion</a:t>
                </a:r>
                <a:endParaRPr lang="ko-KR" altLang="en-US" sz="3575" b="1" spc="-122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5" y="2691080"/>
                <a:ext cx="2465368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Conclusion</a:t>
                </a:r>
                <a:endParaRPr lang="ko-KR" altLang="en-US" sz="3575" b="1" spc="-122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719562" cy="134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122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4.</a:t>
              </a:r>
              <a:endParaRPr lang="ko-KR" altLang="en-US" sz="6500" b="1" spc="-122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748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4.1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프로젝트 시현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600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Project Demonstration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773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4.2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778546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결론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Conclusion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612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35638" cy="685800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" name="직사각형 3"/>
          <p:cNvSpPr/>
          <p:nvPr/>
        </p:nvSpPr>
        <p:spPr>
          <a:xfrm>
            <a:off x="-953795" y="0"/>
            <a:ext cx="12237081" cy="6858000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18" name="TextBox 17"/>
          <p:cNvSpPr txBox="1"/>
          <p:nvPr/>
        </p:nvSpPr>
        <p:spPr>
          <a:xfrm>
            <a:off x="3848178" y="2882696"/>
            <a:ext cx="203164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500" b="1" spc="-122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Q &amp; A</a:t>
            </a:r>
            <a:endParaRPr lang="ko-KR" altLang="en-US" sz="6500" b="1" spc="-122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80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1.3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548133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분석 및 개발 환경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2062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Analysis &amp; Development Tools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8507" y="1999258"/>
            <a:ext cx="7200000" cy="43200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8507" y="2779300"/>
            <a:ext cx="7200000" cy="3416320"/>
          </a:xfrm>
          <a:prstGeom prst="rect">
            <a:avLst/>
          </a:prstGeom>
          <a:noFill/>
        </p:spPr>
        <p:txBody>
          <a:bodyPr wrap="square" lIns="540000" numCol="3" spcCol="720000" rtlCol="0" anchor="t" anchorCtr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Pandas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Numpy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Seaborn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sklearn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Cvs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Dataprep.eda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datetime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Matplotlib.pyplot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Geopandas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Plotly.graph_objects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Holoviews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Geoviews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Datashader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Colorcet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Bokeh.io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Wordcloud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Nltk.tokenize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Nltk.corpus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String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Nltk.stem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Nltk.probability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Collections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Heapq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Selenium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Bs4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googletrans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Flask</a:t>
            </a:r>
            <a:endParaRPr lang="ko-KR" altLang="en-US" sz="1200" b="1" dirty="0">
              <a:solidFill>
                <a:schemeClr val="l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6416" y="2072267"/>
            <a:ext cx="7920000" cy="7200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sz="2400" b="1" dirty="0">
                <a:solidFill>
                  <a:schemeClr val="lt1"/>
                </a:solidFill>
              </a:rPr>
              <a:t>라이브러리</a:t>
            </a:r>
            <a:endParaRPr lang="en-US" altLang="ko-KR" sz="2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3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1.4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76432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분석 방법론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2062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Analysis &amp; Development Tools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8507" y="1999258"/>
            <a:ext cx="7200000" cy="4320000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8507" y="2779300"/>
            <a:ext cx="7200000" cy="3416320"/>
          </a:xfrm>
          <a:prstGeom prst="rect">
            <a:avLst/>
          </a:prstGeom>
          <a:noFill/>
        </p:spPr>
        <p:txBody>
          <a:bodyPr wrap="square" lIns="540000" numCol="3" spcCol="720000" rtlCol="0" anchor="t" anchorCtr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Pandas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Numpy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Seaborn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sklearn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Csv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Dataprep.eda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datetime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Matplotlib.pyplot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Geopandas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Plotly.graph_objects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Holoviews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Geoviews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Datashader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Colorcet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Bokeh.io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Wordcloud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Nltk.tokenize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Nltk.corpus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String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Nltk.stem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Nltk.probability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Collections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Heapq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Selenium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Bs4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chemeClr val="lt1"/>
                </a:solidFill>
              </a:rPr>
              <a:t>googletrans</a:t>
            </a:r>
            <a:endParaRPr lang="en-US" altLang="ko-KR" sz="1200" b="1" dirty="0">
              <a:solidFill>
                <a:schemeClr val="lt1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chemeClr val="lt1"/>
                </a:solidFill>
              </a:rPr>
              <a:t>Flask</a:t>
            </a:r>
            <a:endParaRPr lang="ko-KR" altLang="en-US" sz="1200" b="1" dirty="0">
              <a:solidFill>
                <a:schemeClr val="l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6416" y="2072267"/>
            <a:ext cx="7920000" cy="7200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sz="2400" b="1" dirty="0">
                <a:solidFill>
                  <a:schemeClr val="lt1"/>
                </a:solidFill>
              </a:rPr>
              <a:t>라이브러리</a:t>
            </a:r>
            <a:endParaRPr lang="en-US" altLang="ko-KR" sz="2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5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1152841" y="3437593"/>
            <a:ext cx="12237081" cy="68580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grpSp>
        <p:nvGrpSpPr>
          <p:cNvPr id="3" name="그룹 2"/>
          <p:cNvGrpSpPr/>
          <p:nvPr/>
        </p:nvGrpSpPr>
        <p:grpSpPr>
          <a:xfrm>
            <a:off x="6595093" y="1060030"/>
            <a:ext cx="2970969" cy="3002787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90714" y="2439588"/>
            <a:ext cx="4214625" cy="1723513"/>
            <a:chOff x="527769" y="1728426"/>
            <a:chExt cx="5187231" cy="2121247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60448" cy="790750"/>
              <a:chOff x="471977" y="2691080"/>
              <a:chExt cx="3860448" cy="79075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100100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Data Handling</a:t>
                </a:r>
                <a:endParaRPr lang="ko-KR" altLang="en-US" sz="3575" b="1" spc="-122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5" y="2691080"/>
                <a:ext cx="3100100" cy="79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575" b="1" spc="-122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Data Handling</a:t>
                </a:r>
                <a:endParaRPr lang="ko-KR" altLang="en-US" sz="3575" b="1" spc="-122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719562" cy="1344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122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6500" b="1" spc="-122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14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2.1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176432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수집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125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Collecting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3514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BDFC65-D0B8-4A88-8D0D-3E3D29F955F1}"/>
              </a:ext>
            </a:extLst>
          </p:cNvPr>
          <p:cNvGrpSpPr/>
          <p:nvPr/>
        </p:nvGrpSpPr>
        <p:grpSpPr>
          <a:xfrm>
            <a:off x="2698217" y="3116173"/>
            <a:ext cx="4528818" cy="2725307"/>
            <a:chOff x="2698217" y="3116173"/>
            <a:chExt cx="4528818" cy="2725307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17" y="3116173"/>
              <a:ext cx="4528818" cy="272530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185202" y="5335588"/>
              <a:ext cx="545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99441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30816" y="5331342"/>
              <a:ext cx="6896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1000163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73084" y="4281460"/>
              <a:ext cx="6174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112650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41423" y="3231596"/>
              <a:ext cx="6174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103886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07640" y="4287838"/>
              <a:ext cx="545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99224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0192" y="4277242"/>
              <a:ext cx="545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99441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06839" y="3237984"/>
              <a:ext cx="5453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32951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39018" y="4281460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3A3838"/>
                  </a:solidFill>
                </a:rPr>
                <a:t>3095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96416" y="2203601"/>
            <a:ext cx="7920000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sz="2400" b="1" dirty="0">
                <a:solidFill>
                  <a:schemeClr val="lt1"/>
                </a:solidFill>
              </a:rPr>
              <a:t>Brazilian E-Commerce Public Dataset by </a:t>
            </a:r>
            <a:r>
              <a:rPr lang="en-US" altLang="ko-KR" sz="2400" b="1" dirty="0" err="1">
                <a:solidFill>
                  <a:schemeClr val="lt1"/>
                </a:solidFill>
              </a:rPr>
              <a:t>Olist</a:t>
            </a:r>
            <a:endParaRPr lang="en-US" altLang="ko-KR" sz="2400" b="1" dirty="0">
              <a:solidFill>
                <a:schemeClr val="lt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12095" y="5815842"/>
            <a:ext cx="30918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b="1" u="sng" dirty="0">
                <a:solidFill>
                  <a:srgbClr val="FFC000"/>
                </a:solidFill>
              </a:rPr>
              <a:t>https://www.kaggle.com/olistbr/brazilian-ecommerce</a:t>
            </a:r>
            <a:endParaRPr lang="ko-KR" altLang="en-US" sz="900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0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9035BE-AC30-4814-8CCA-6703EB05E9DC}"/>
              </a:ext>
            </a:extLst>
          </p:cNvPr>
          <p:cNvSpPr/>
          <p:nvPr/>
        </p:nvSpPr>
        <p:spPr>
          <a:xfrm>
            <a:off x="1455928" y="2066544"/>
            <a:ext cx="6994144" cy="412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061270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382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68D501-5642-4982-8478-0AB90A642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71368"/>
              </p:ext>
            </p:extLst>
          </p:nvPr>
        </p:nvGraphicFramePr>
        <p:xfrm>
          <a:off x="1606551" y="3428999"/>
          <a:ext cx="1313433" cy="1367512"/>
        </p:xfrm>
        <a:graphic>
          <a:graphicData uri="http://schemas.openxmlformats.org/drawingml/2006/table">
            <a:tbl>
              <a:tblPr/>
              <a:tblGrid>
                <a:gridCol w="1313433">
                  <a:extLst>
                    <a:ext uri="{9D8B030D-6E8A-4147-A177-3AD203B41FA5}">
                      <a16:colId xmlns:a16="http://schemas.microsoft.com/office/drawing/2014/main" val="531989219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olist_order_reviews_dataset</a:t>
                      </a: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977838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31685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755169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review_score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74891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review_comment_title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35089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review_comment_message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424299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review_creation_date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4521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review_answer_timestamp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59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5BCF649-8352-475B-9F8C-8C3DACE36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24868"/>
              </p:ext>
            </p:extLst>
          </p:nvPr>
        </p:nvGraphicFramePr>
        <p:xfrm>
          <a:off x="3208985" y="3380231"/>
          <a:ext cx="1509320" cy="1538451"/>
        </p:xfrm>
        <a:graphic>
          <a:graphicData uri="http://schemas.openxmlformats.org/drawingml/2006/table">
            <a:tbl>
              <a:tblPr/>
              <a:tblGrid>
                <a:gridCol w="1509320">
                  <a:extLst>
                    <a:ext uri="{9D8B030D-6E8A-4147-A177-3AD203B41FA5}">
                      <a16:colId xmlns:a16="http://schemas.microsoft.com/office/drawing/2014/main" val="306771598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olist_orders_dataset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377090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1019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6282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4146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order_purchase_timestamp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911631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order_approved_at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528790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order_delivered_carrier_date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715393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order_delivered_customer_date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51323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order_estimated_delivery_date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74285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D45E53-9E57-403D-BE75-87FA204BE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57273"/>
              </p:ext>
            </p:extLst>
          </p:nvPr>
        </p:nvGraphicFramePr>
        <p:xfrm>
          <a:off x="3208985" y="2281074"/>
          <a:ext cx="1509320" cy="1025634"/>
        </p:xfrm>
        <a:graphic>
          <a:graphicData uri="http://schemas.openxmlformats.org/drawingml/2006/table">
            <a:tbl>
              <a:tblPr/>
              <a:tblGrid>
                <a:gridCol w="1509320">
                  <a:extLst>
                    <a:ext uri="{9D8B030D-6E8A-4147-A177-3AD203B41FA5}">
                      <a16:colId xmlns:a16="http://schemas.microsoft.com/office/drawing/2014/main" val="4036195642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olist_order_payments_dataset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29235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47190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payment_sequential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26583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6453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payment_installments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258473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006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F524718-CEB2-4DB8-AB9A-00DBF2D0D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1742"/>
              </p:ext>
            </p:extLst>
          </p:nvPr>
        </p:nvGraphicFramePr>
        <p:xfrm>
          <a:off x="5063647" y="3903994"/>
          <a:ext cx="1443538" cy="1367512"/>
        </p:xfrm>
        <a:graphic>
          <a:graphicData uri="http://schemas.openxmlformats.org/drawingml/2006/table">
            <a:tbl>
              <a:tblPr/>
              <a:tblGrid>
                <a:gridCol w="1443538">
                  <a:extLst>
                    <a:ext uri="{9D8B030D-6E8A-4147-A177-3AD203B41FA5}">
                      <a16:colId xmlns:a16="http://schemas.microsoft.com/office/drawing/2014/main" val="4074786703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olist_order_items_dataset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16862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52009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order_item_id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18230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product_id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483113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seller_id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372273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shipping_limit_date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170872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65298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freight_value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8835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59D9ED6-2753-47D8-BFDE-C13D9BD52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73831"/>
              </p:ext>
            </p:extLst>
          </p:nvPr>
        </p:nvGraphicFramePr>
        <p:xfrm>
          <a:off x="6759111" y="3846487"/>
          <a:ext cx="1566912" cy="854695"/>
        </p:xfrm>
        <a:graphic>
          <a:graphicData uri="http://schemas.openxmlformats.org/drawingml/2006/table">
            <a:tbl>
              <a:tblPr/>
              <a:tblGrid>
                <a:gridCol w="1566912">
                  <a:extLst>
                    <a:ext uri="{9D8B030D-6E8A-4147-A177-3AD203B41FA5}">
                      <a16:colId xmlns:a16="http://schemas.microsoft.com/office/drawing/2014/main" val="3159607016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olist_sellers_dataset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032961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72878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seller_zip_code_prefix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29097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seller_city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048166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seller_state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857202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E581BBD-920A-4DC3-8B5D-48227B5D5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72964"/>
              </p:ext>
            </p:extLst>
          </p:nvPr>
        </p:nvGraphicFramePr>
        <p:xfrm>
          <a:off x="6795009" y="5034954"/>
          <a:ext cx="1531014" cy="1025634"/>
        </p:xfrm>
        <a:graphic>
          <a:graphicData uri="http://schemas.openxmlformats.org/drawingml/2006/table">
            <a:tbl>
              <a:tblPr/>
              <a:tblGrid>
                <a:gridCol w="1531014">
                  <a:extLst>
                    <a:ext uri="{9D8B030D-6E8A-4147-A177-3AD203B41FA5}">
                      <a16:colId xmlns:a16="http://schemas.microsoft.com/office/drawing/2014/main" val="2630777735"/>
                    </a:ext>
                  </a:extLst>
                </a:gridCol>
              </a:tblGrid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olist_geolocation_dataset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4057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geolocation_zip_code_prefix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10079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06274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geolocation_lng</a:t>
                      </a: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207585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geolocation_city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260822"/>
                  </a:ext>
                </a:extLst>
              </a:tr>
              <a:tr h="1709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geolocation_state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95" marR="5895" marT="5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35636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61E76537-7D59-4F98-A0E1-9BA24362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94618"/>
              </p:ext>
            </p:extLst>
          </p:nvPr>
        </p:nvGraphicFramePr>
        <p:xfrm>
          <a:off x="3208985" y="5003526"/>
          <a:ext cx="1509320" cy="941904"/>
        </p:xfrm>
        <a:graphic>
          <a:graphicData uri="http://schemas.openxmlformats.org/drawingml/2006/table">
            <a:tbl>
              <a:tblPr/>
              <a:tblGrid>
                <a:gridCol w="1509320">
                  <a:extLst>
                    <a:ext uri="{9D8B030D-6E8A-4147-A177-3AD203B41FA5}">
                      <a16:colId xmlns:a16="http://schemas.microsoft.com/office/drawing/2014/main" val="101002893"/>
                    </a:ext>
                  </a:extLst>
                </a:gridCol>
              </a:tblGrid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olist_customers_dataset</a:t>
                      </a:r>
                    </a:p>
                  </a:txBody>
                  <a:tcPr marL="5414" marR="5414" marT="54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270213"/>
                  </a:ext>
                </a:extLst>
              </a:tr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customer_id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211414"/>
                  </a:ext>
                </a:extLst>
              </a:tr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customer_unique_id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739765"/>
                  </a:ext>
                </a:extLst>
              </a:tr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customer_zip_code_prefix</a:t>
                      </a: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204598"/>
                  </a:ext>
                </a:extLst>
              </a:tr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sng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customer_city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435655"/>
                  </a:ext>
                </a:extLst>
              </a:tr>
              <a:tr h="1569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customer_state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14" marR="5414" marT="541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076803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8A19BAC-332B-4FA7-AB2E-FD964C014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0687"/>
              </p:ext>
            </p:extLst>
          </p:nvPr>
        </p:nvGraphicFramePr>
        <p:xfrm>
          <a:off x="5063647" y="2229172"/>
          <a:ext cx="1414667" cy="1538450"/>
        </p:xfrm>
        <a:graphic>
          <a:graphicData uri="http://schemas.openxmlformats.org/drawingml/2006/table">
            <a:tbl>
              <a:tblPr/>
              <a:tblGrid>
                <a:gridCol w="1414667">
                  <a:extLst>
                    <a:ext uri="{9D8B030D-6E8A-4147-A177-3AD203B41FA5}">
                      <a16:colId xmlns:a16="http://schemas.microsoft.com/office/drawing/2014/main" val="2833267197"/>
                    </a:ext>
                  </a:extLst>
                </a:gridCol>
              </a:tblGrid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olist_products_dataset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386026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product_id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488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48199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product_name_lenght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47609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product_description_lenght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33444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sng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product_photos_qty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94092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product_weight_g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548621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product_length_cm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55529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product_height_cm</a:t>
                      </a: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88451"/>
                  </a:ext>
                </a:extLst>
              </a:tr>
              <a:tr h="153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product_width_cm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6" marR="5306" marT="53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46148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9F29958-661E-4A90-BD26-210323072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18761"/>
              </p:ext>
            </p:extLst>
          </p:nvPr>
        </p:nvGraphicFramePr>
        <p:xfrm>
          <a:off x="6759110" y="2239803"/>
          <a:ext cx="1566913" cy="555433"/>
        </p:xfrm>
        <a:graphic>
          <a:graphicData uri="http://schemas.openxmlformats.org/drawingml/2006/table">
            <a:tbl>
              <a:tblPr/>
              <a:tblGrid>
                <a:gridCol w="1566913">
                  <a:extLst>
                    <a:ext uri="{9D8B030D-6E8A-4147-A177-3AD203B41FA5}">
                      <a16:colId xmlns:a16="http://schemas.microsoft.com/office/drawing/2014/main" val="3240326174"/>
                    </a:ext>
                  </a:extLst>
                </a:gridCol>
              </a:tblGrid>
              <a:tr h="23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translation</a:t>
                      </a:r>
                    </a:p>
                  </a:txBody>
                  <a:tcPr marL="5281" marR="5281" marT="5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740888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</a:t>
                      </a: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78167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product_category_name_english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81" marR="5281" marT="52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06683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2B6F5543-1481-476F-9379-FD4B2478318F}"/>
              </a:ext>
            </a:extLst>
          </p:cNvPr>
          <p:cNvSpPr txBox="1"/>
          <p:nvPr/>
        </p:nvSpPr>
        <p:spPr>
          <a:xfrm flipH="1">
            <a:off x="1377416" y="1497656"/>
            <a:ext cx="61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배송과 관련 없다고 생각되는 값을 제외  </a:t>
            </a:r>
          </a:p>
        </p:txBody>
      </p:sp>
    </p:spTree>
    <p:extLst>
      <p:ext uri="{BB962C8B-B14F-4D97-AF65-F5344CB8AC3E}">
        <p14:creationId xmlns:p14="http://schemas.microsoft.com/office/powerpoint/2010/main" val="345993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A6F68-ED35-4698-8827-ABA010ED52BF}"/>
              </a:ext>
            </a:extLst>
          </p:cNvPr>
          <p:cNvSpPr txBox="1"/>
          <p:nvPr/>
        </p:nvSpPr>
        <p:spPr>
          <a:xfrm flipH="1">
            <a:off x="5701152" y="4242759"/>
            <a:ext cx="2705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olist_products_dataset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category_name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포르투갈 언어로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정확한 확인을 위하여 영어명으로 변경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0A55C7A-D3DB-4AC0-BBD3-765DF0CDB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11245"/>
              </p:ext>
            </p:extLst>
          </p:nvPr>
        </p:nvGraphicFramePr>
        <p:xfrm>
          <a:off x="1643888" y="4669568"/>
          <a:ext cx="3728212" cy="811575"/>
        </p:xfrm>
        <a:graphic>
          <a:graphicData uri="http://schemas.openxmlformats.org/drawingml/2006/table">
            <a:tbl>
              <a:tblPr/>
              <a:tblGrid>
                <a:gridCol w="1807972">
                  <a:extLst>
                    <a:ext uri="{9D8B030D-6E8A-4147-A177-3AD203B41FA5}">
                      <a16:colId xmlns:a16="http://schemas.microsoft.com/office/drawing/2014/main" val="2580301261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643504537"/>
                    </a:ext>
                  </a:extLst>
                </a:gridCol>
              </a:tblGrid>
              <a:tr h="16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product_category_name_english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156555"/>
                  </a:ext>
                </a:extLst>
              </a:tr>
              <a:tr h="16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esporte_lazer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sports_leisure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943251"/>
                  </a:ext>
                </a:extLst>
              </a:tr>
              <a:tr h="16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perfumaria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perfumery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281"/>
                  </a:ext>
                </a:extLst>
              </a:tr>
              <a:tr h="16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bebes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baby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02163"/>
                  </a:ext>
                </a:extLst>
              </a:tr>
              <a:tr h="1623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artes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</a:t>
                      </a:r>
                    </a:p>
                  </a:txBody>
                  <a:tcPr marL="5597" marR="5597" marT="55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819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32B25D-E61F-4107-9B9F-AE29E3EEF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29244"/>
              </p:ext>
            </p:extLst>
          </p:nvPr>
        </p:nvGraphicFramePr>
        <p:xfrm>
          <a:off x="1461327" y="2523985"/>
          <a:ext cx="7028744" cy="1211693"/>
        </p:xfrm>
        <a:graphic>
          <a:graphicData uri="http://schemas.openxmlformats.org/drawingml/2006/table">
            <a:tbl>
              <a:tblPr/>
              <a:tblGrid>
                <a:gridCol w="1879394">
                  <a:extLst>
                    <a:ext uri="{9D8B030D-6E8A-4147-A177-3AD203B41FA5}">
                      <a16:colId xmlns:a16="http://schemas.microsoft.com/office/drawing/2014/main" val="440283373"/>
                    </a:ext>
                  </a:extLst>
                </a:gridCol>
                <a:gridCol w="847759">
                  <a:extLst>
                    <a:ext uri="{9D8B030D-6E8A-4147-A177-3AD203B41FA5}">
                      <a16:colId xmlns:a16="http://schemas.microsoft.com/office/drawing/2014/main" val="3739128337"/>
                    </a:ext>
                  </a:extLst>
                </a:gridCol>
                <a:gridCol w="703326">
                  <a:extLst>
                    <a:ext uri="{9D8B030D-6E8A-4147-A177-3AD203B41FA5}">
                      <a16:colId xmlns:a16="http://schemas.microsoft.com/office/drawing/2014/main" val="1272844099"/>
                    </a:ext>
                  </a:extLst>
                </a:gridCol>
                <a:gridCol w="678207">
                  <a:extLst>
                    <a:ext uri="{9D8B030D-6E8A-4147-A177-3AD203B41FA5}">
                      <a16:colId xmlns:a16="http://schemas.microsoft.com/office/drawing/2014/main" val="2147867458"/>
                    </a:ext>
                  </a:extLst>
                </a:gridCol>
                <a:gridCol w="659368">
                  <a:extLst>
                    <a:ext uri="{9D8B030D-6E8A-4147-A177-3AD203B41FA5}">
                      <a16:colId xmlns:a16="http://schemas.microsoft.com/office/drawing/2014/main" val="961419976"/>
                    </a:ext>
                  </a:extLst>
                </a:gridCol>
                <a:gridCol w="577732">
                  <a:extLst>
                    <a:ext uri="{9D8B030D-6E8A-4147-A177-3AD203B41FA5}">
                      <a16:colId xmlns:a16="http://schemas.microsoft.com/office/drawing/2014/main" val="440909759"/>
                    </a:ext>
                  </a:extLst>
                </a:gridCol>
                <a:gridCol w="590291">
                  <a:extLst>
                    <a:ext uri="{9D8B030D-6E8A-4147-A177-3AD203B41FA5}">
                      <a16:colId xmlns:a16="http://schemas.microsoft.com/office/drawing/2014/main" val="164558044"/>
                    </a:ext>
                  </a:extLst>
                </a:gridCol>
                <a:gridCol w="551780">
                  <a:extLst>
                    <a:ext uri="{9D8B030D-6E8A-4147-A177-3AD203B41FA5}">
                      <a16:colId xmlns:a16="http://schemas.microsoft.com/office/drawing/2014/main" val="1098973207"/>
                    </a:ext>
                  </a:extLst>
                </a:gridCol>
                <a:gridCol w="540887">
                  <a:extLst>
                    <a:ext uri="{9D8B030D-6E8A-4147-A177-3AD203B41FA5}">
                      <a16:colId xmlns:a16="http://schemas.microsoft.com/office/drawing/2014/main" val="1661750411"/>
                    </a:ext>
                  </a:extLst>
                </a:gridCol>
              </a:tblGrid>
              <a:tr h="403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category_name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name_lenght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_description</a:t>
                      </a:r>
                    </a:p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lenght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_photos_qty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_weight_g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_length_cm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_height_cm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_width_cm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74409"/>
                  </a:ext>
                </a:extLst>
              </a:tr>
              <a:tr h="201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1e9e8ef04dbcff4541ed26657ea517e5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perfumaria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464220"/>
                  </a:ext>
                </a:extLst>
              </a:tr>
              <a:tr h="201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3aa071139cb16b67ca9e5dea641aaa2f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artes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276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26436"/>
                  </a:ext>
                </a:extLst>
              </a:tr>
              <a:tr h="201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96bd76ec8810374ed1b65e291975717f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esporte_lazer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824596"/>
                  </a:ext>
                </a:extLst>
              </a:tr>
              <a:tr h="201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cef67bcfe19066a932b7673e239eb23d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bebes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932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B38B209-B943-48C5-A1C2-116C8C5FC9A1}"/>
              </a:ext>
            </a:extLst>
          </p:cNvPr>
          <p:cNvSpPr/>
          <p:nvPr/>
        </p:nvSpPr>
        <p:spPr>
          <a:xfrm>
            <a:off x="3255264" y="2462784"/>
            <a:ext cx="999744" cy="1364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D6268C-6012-4500-AA71-51D939E161E4}"/>
              </a:ext>
            </a:extLst>
          </p:cNvPr>
          <p:cNvSpPr/>
          <p:nvPr/>
        </p:nvSpPr>
        <p:spPr>
          <a:xfrm>
            <a:off x="1592580" y="4615290"/>
            <a:ext cx="1719072" cy="962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A11FF72-7957-4663-99EF-7EF58812DD5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2452116" y="3826899"/>
            <a:ext cx="1303020" cy="7883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3FC41A-8E5A-4984-8314-D4253FBDBDDC}"/>
              </a:ext>
            </a:extLst>
          </p:cNvPr>
          <p:cNvSpPr txBox="1"/>
          <p:nvPr/>
        </p:nvSpPr>
        <p:spPr>
          <a:xfrm>
            <a:off x="1491240" y="2124053"/>
            <a:ext cx="257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olist_products_dataset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90542-7FC2-4406-BF83-4B27E45AB164}"/>
              </a:ext>
            </a:extLst>
          </p:cNvPr>
          <p:cNvSpPr txBox="1"/>
          <p:nvPr/>
        </p:nvSpPr>
        <p:spPr>
          <a:xfrm>
            <a:off x="1552448" y="5535421"/>
            <a:ext cx="391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product_category_name_translation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0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-4763"/>
            <a:ext cx="9906000" cy="13311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11" name="직선 연결선 10"/>
          <p:cNvCxnSpPr/>
          <p:nvPr/>
        </p:nvCxnSpPr>
        <p:spPr>
          <a:xfrm>
            <a:off x="-13494" y="330916"/>
            <a:ext cx="162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50" y="47509"/>
            <a:ext cx="104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22" dirty="0">
                <a:solidFill>
                  <a:schemeClr val="accent4"/>
                </a:solidFill>
              </a:rPr>
              <a:t>Machine Learning</a:t>
            </a:r>
            <a:endParaRPr lang="ko-KR" altLang="en-US" sz="1200" spc="-122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74" y="525309"/>
            <a:ext cx="6110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600" b="1" dirty="0">
                <a:solidFill>
                  <a:schemeClr val="accent4"/>
                </a:solidFill>
              </a:rPr>
              <a:t>2.2</a:t>
            </a:r>
            <a:endParaRPr lang="ko-KR" altLang="en-US" sz="2600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9480" y="519358"/>
            <a:ext cx="2101409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38" spc="-122" dirty="0">
                <a:solidFill>
                  <a:schemeClr val="accent4"/>
                </a:solidFill>
                <a:latin typeface="+mj-ea"/>
                <a:ea typeface="+mj-ea"/>
              </a:rPr>
              <a:t>데이터 </a:t>
            </a:r>
            <a:r>
              <a:rPr lang="ko-KR" altLang="en-US" sz="2438" spc="-122" dirty="0" err="1">
                <a:solidFill>
                  <a:schemeClr val="accent4"/>
                </a:solidFill>
                <a:latin typeface="+mj-ea"/>
                <a:ea typeface="+mj-ea"/>
              </a:rPr>
              <a:t>전처리</a:t>
            </a:r>
            <a:endParaRPr lang="ko-KR" altLang="en-US" sz="2438" spc="-122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77417" y="954793"/>
            <a:ext cx="14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Data Preprocessing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4968" y="1993900"/>
            <a:ext cx="7200000" cy="432991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A6F68-ED35-4698-8827-ABA010ED52BF}"/>
              </a:ext>
            </a:extLst>
          </p:cNvPr>
          <p:cNvSpPr txBox="1"/>
          <p:nvPr/>
        </p:nvSpPr>
        <p:spPr>
          <a:xfrm flipH="1">
            <a:off x="5538084" y="5012576"/>
            <a:ext cx="293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고객의 위치가 </a:t>
            </a:r>
            <a:r>
              <a:rPr lang="en-US" altLang="ko-KR" dirty="0" err="1">
                <a:solidFill>
                  <a:schemeClr val="bg1"/>
                </a:solidFill>
              </a:rPr>
              <a:t>zip_code</a:t>
            </a:r>
            <a:r>
              <a:rPr lang="ko-KR" altLang="en-US" dirty="0">
                <a:solidFill>
                  <a:schemeClr val="bg1"/>
                </a:solidFill>
              </a:rPr>
              <a:t>로 주어지는데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정확한 위치는 복수의 값이므로 좌표에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해당하는 값을 평균화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A11FF72-7957-4663-99EF-7EF58812DD5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4030533" y="4981423"/>
            <a:ext cx="368173" cy="1354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3FC41A-8E5A-4984-8314-D4253FBDBDDC}"/>
              </a:ext>
            </a:extLst>
          </p:cNvPr>
          <p:cNvSpPr txBox="1"/>
          <p:nvPr/>
        </p:nvSpPr>
        <p:spPr>
          <a:xfrm>
            <a:off x="1491240" y="2124053"/>
            <a:ext cx="292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olist_geolocation_dataset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490542-7FC2-4406-BF83-4B27E45AB164}"/>
              </a:ext>
            </a:extLst>
          </p:cNvPr>
          <p:cNvSpPr txBox="1"/>
          <p:nvPr/>
        </p:nvSpPr>
        <p:spPr>
          <a:xfrm>
            <a:off x="1560952" y="5639257"/>
            <a:ext cx="391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geolocation_zip_code_prefix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우편번호 값으로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평균화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1044CA-C7B0-480B-8608-F5A54B2CA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27238"/>
              </p:ext>
            </p:extLst>
          </p:nvPr>
        </p:nvGraphicFramePr>
        <p:xfrm>
          <a:off x="1606550" y="2564570"/>
          <a:ext cx="5369561" cy="2335760"/>
        </p:xfrm>
        <a:graphic>
          <a:graphicData uri="http://schemas.openxmlformats.org/drawingml/2006/table">
            <a:tbl>
              <a:tblPr/>
              <a:tblGrid>
                <a:gridCol w="1476629">
                  <a:extLst>
                    <a:ext uri="{9D8B030D-6E8A-4147-A177-3AD203B41FA5}">
                      <a16:colId xmlns:a16="http://schemas.microsoft.com/office/drawing/2014/main" val="4292317696"/>
                    </a:ext>
                  </a:extLst>
                </a:gridCol>
                <a:gridCol w="920496">
                  <a:extLst>
                    <a:ext uri="{9D8B030D-6E8A-4147-A177-3AD203B41FA5}">
                      <a16:colId xmlns:a16="http://schemas.microsoft.com/office/drawing/2014/main" val="2858745764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482820471"/>
                    </a:ext>
                  </a:extLst>
                </a:gridCol>
                <a:gridCol w="968439">
                  <a:extLst>
                    <a:ext uri="{9D8B030D-6E8A-4147-A177-3AD203B41FA5}">
                      <a16:colId xmlns:a16="http://schemas.microsoft.com/office/drawing/2014/main" val="299206625"/>
                    </a:ext>
                  </a:extLst>
                </a:gridCol>
                <a:gridCol w="1045147">
                  <a:extLst>
                    <a:ext uri="{9D8B030D-6E8A-4147-A177-3AD203B41FA5}">
                      <a16:colId xmlns:a16="http://schemas.microsoft.com/office/drawing/2014/main" val="1446135891"/>
                    </a:ext>
                  </a:extLst>
                </a:gridCol>
              </a:tblGrid>
              <a:tr h="166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geolocation_zip_code_prefix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geolocation_lng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geolocation_city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geolocation_state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27861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-23.54831798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-46.6354211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603926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-23.54741686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-46.63636125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243236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106985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-23.54813707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-46.63590489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301865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748454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-23.54831798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-46.6354211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70496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-23.54887845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-46.63400363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89187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979625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-23.54887845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-46.63400363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24799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661976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3282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-23.54464134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-46.63317979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92071"/>
                  </a:ext>
                </a:extLst>
              </a:tr>
              <a:tr h="166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-23.54855107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-46.63507239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sao paulo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</a:p>
                  </a:txBody>
                  <a:tcPr marL="5753" marR="5753" marT="575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8539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0C81390-CCBB-40FE-8ECB-9E4EB4CCC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45604"/>
              </p:ext>
            </p:extLst>
          </p:nvPr>
        </p:nvGraphicFramePr>
        <p:xfrm>
          <a:off x="1606550" y="5250684"/>
          <a:ext cx="3735071" cy="398712"/>
        </p:xfrm>
        <a:graphic>
          <a:graphicData uri="http://schemas.openxmlformats.org/drawingml/2006/table">
            <a:tbl>
              <a:tblPr/>
              <a:tblGrid>
                <a:gridCol w="1764420">
                  <a:extLst>
                    <a:ext uri="{9D8B030D-6E8A-4147-A177-3AD203B41FA5}">
                      <a16:colId xmlns:a16="http://schemas.microsoft.com/office/drawing/2014/main" val="1145258439"/>
                    </a:ext>
                  </a:extLst>
                </a:gridCol>
                <a:gridCol w="962411">
                  <a:extLst>
                    <a:ext uri="{9D8B030D-6E8A-4147-A177-3AD203B41FA5}">
                      <a16:colId xmlns:a16="http://schemas.microsoft.com/office/drawing/2014/main" val="133104760"/>
                    </a:ext>
                  </a:extLst>
                </a:gridCol>
                <a:gridCol w="1008240">
                  <a:extLst>
                    <a:ext uri="{9D8B030D-6E8A-4147-A177-3AD203B41FA5}">
                      <a16:colId xmlns:a16="http://schemas.microsoft.com/office/drawing/2014/main" val="4156983243"/>
                    </a:ext>
                  </a:extLst>
                </a:gridCol>
              </a:tblGrid>
              <a:tr h="199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geolocation_zip_code_prefix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geolocation_lat</a:t>
                      </a: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geolocation_lng</a:t>
                      </a: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240599"/>
                  </a:ext>
                </a:extLst>
              </a:tr>
              <a:tr h="19935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</a:t>
                      </a: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-23.54814573</a:t>
                      </a: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-46.63497921</a:t>
                      </a:r>
                    </a:p>
                  </a:txBody>
                  <a:tcPr marL="6874" marR="6874" marT="68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67518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B38B209-B943-48C5-A1C2-116C8C5FC9A1}"/>
              </a:ext>
            </a:extLst>
          </p:cNvPr>
          <p:cNvSpPr/>
          <p:nvPr/>
        </p:nvSpPr>
        <p:spPr>
          <a:xfrm>
            <a:off x="3016626" y="2493385"/>
            <a:ext cx="2027814" cy="2488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D6268C-6012-4500-AA71-51D939E161E4}"/>
              </a:ext>
            </a:extLst>
          </p:cNvPr>
          <p:cNvSpPr/>
          <p:nvPr/>
        </p:nvSpPr>
        <p:spPr>
          <a:xfrm>
            <a:off x="3325368" y="5116892"/>
            <a:ext cx="2146676" cy="6034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716</TotalTime>
  <Words>2277</Words>
  <Application>Microsoft Office PowerPoint</Application>
  <PresentationFormat>A4 용지(210x297mm)</PresentationFormat>
  <Paragraphs>922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브라질 인구맵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r2com</dc:creator>
  <cp:lastModifiedBy>LIM YOONJUNG</cp:lastModifiedBy>
  <cp:revision>79</cp:revision>
  <dcterms:created xsi:type="dcterms:W3CDTF">2021-12-29T02:29:52Z</dcterms:created>
  <dcterms:modified xsi:type="dcterms:W3CDTF">2021-12-31T00:53:50Z</dcterms:modified>
</cp:coreProperties>
</file>