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02" r:id="rId3"/>
    <p:sldId id="303" r:id="rId4"/>
    <p:sldId id="304" r:id="rId5"/>
    <p:sldId id="305" r:id="rId6"/>
    <p:sldId id="307" r:id="rId7"/>
    <p:sldId id="309" r:id="rId8"/>
    <p:sldId id="308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4A3DD4-4055-4763-95F4-3469A8B9F1E8}">
          <p14:sldIdLst>
            <p14:sldId id="301"/>
            <p14:sldId id="302"/>
            <p14:sldId id="303"/>
            <p14:sldId id="304"/>
            <p14:sldId id="305"/>
            <p14:sldId id="307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3A3838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32ED3-8F77-4BC6-B3D1-1CE43AC63217}" v="321" dt="2021-12-30T12:32:54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6391" autoAdjust="0"/>
  </p:normalViewPr>
  <p:slideViewPr>
    <p:cSldViewPr snapToGrid="0" showGuides="1">
      <p:cViewPr>
        <p:scale>
          <a:sx n="100" d="100"/>
          <a:sy n="100" d="100"/>
        </p:scale>
        <p:origin x="-264" y="-15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61E6-B601-4914-8624-2D4BB4799B2F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ACBC-2FC0-425A-9995-12CB8A47F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8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A0BD-DC71-4EBF-92C2-51CFA6C22F5A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spc="-122" dirty="0">
                <a:solidFill>
                  <a:schemeClr val="accent4"/>
                </a:solidFill>
                <a:latin typeface="+mj-ea"/>
                <a:ea typeface="+mj-ea"/>
              </a:rPr>
              <a:t>EDA 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EDA &amp; Visualization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D3DD1B-9346-4899-97FD-43F703CAB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32" y="2207545"/>
            <a:ext cx="4814818" cy="3902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FDE2C-7829-4059-A1B5-63461E0FEC36}"/>
              </a:ext>
            </a:extLst>
          </p:cNvPr>
          <p:cNvSpPr txBox="1"/>
          <p:nvPr/>
        </p:nvSpPr>
        <p:spPr>
          <a:xfrm>
            <a:off x="6369050" y="3281692"/>
            <a:ext cx="2181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Olist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기업은 </a:t>
            </a:r>
            <a:r>
              <a:rPr lang="en-US" altLang="ko-KR" dirty="0">
                <a:solidFill>
                  <a:schemeClr val="bg1"/>
                </a:solidFill>
              </a:rPr>
              <a:t>2016</a:t>
            </a:r>
            <a:r>
              <a:rPr lang="ko-KR" altLang="en-US" dirty="0">
                <a:solidFill>
                  <a:schemeClr val="bg1"/>
                </a:solidFill>
              </a:rPr>
              <a:t>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09</a:t>
            </a:r>
            <a:r>
              <a:rPr lang="ko-KR" altLang="en-US" dirty="0">
                <a:solidFill>
                  <a:schemeClr val="bg1"/>
                </a:solidFill>
              </a:rPr>
              <a:t>월에 설립되어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마지막 자료 제공일 </a:t>
            </a:r>
            <a:r>
              <a:rPr lang="en-US" altLang="ko-KR" dirty="0">
                <a:solidFill>
                  <a:schemeClr val="bg1"/>
                </a:solidFill>
              </a:rPr>
              <a:t>2018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08</a:t>
            </a:r>
            <a:r>
              <a:rPr lang="ko-KR" altLang="en-US" dirty="0">
                <a:solidFill>
                  <a:schemeClr val="bg1"/>
                </a:solidFill>
              </a:rPr>
              <a:t>월까지 꾸준한 성장폭을 기록했습니다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16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spc="-122" dirty="0">
                <a:solidFill>
                  <a:schemeClr val="accent4"/>
                </a:solidFill>
                <a:latin typeface="+mj-ea"/>
                <a:ea typeface="+mj-ea"/>
              </a:rPr>
              <a:t>EDA 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EDA &amp; Visualization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3" name="그림 2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33058606-E221-4657-AE40-28A72916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56" y="2438973"/>
            <a:ext cx="3203919" cy="2160000"/>
          </a:xfrm>
          <a:prstGeom prst="rect">
            <a:avLst/>
          </a:prstGeom>
        </p:spPr>
      </p:pic>
      <p:pic>
        <p:nvPicPr>
          <p:cNvPr id="5" name="그림 4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4A64E2CC-21DD-4A7C-8190-3D6F64C0A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23" y="2438973"/>
            <a:ext cx="3203921" cy="21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6503D8-F706-4DBE-A780-507F6D94EC2C}"/>
              </a:ext>
            </a:extLst>
          </p:cNvPr>
          <p:cNvSpPr txBox="1"/>
          <p:nvPr/>
        </p:nvSpPr>
        <p:spPr>
          <a:xfrm>
            <a:off x="2730074" y="206964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리뷰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AE7A78-1DB1-4BC3-9C1A-D7449B336877}"/>
              </a:ext>
            </a:extLst>
          </p:cNvPr>
          <p:cNvSpPr txBox="1"/>
          <p:nvPr/>
        </p:nvSpPr>
        <p:spPr>
          <a:xfrm>
            <a:off x="6128846" y="206964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리뷰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E1461-C065-47EC-8535-149961B35E8C}"/>
              </a:ext>
            </a:extLst>
          </p:cNvPr>
          <p:cNvSpPr txBox="1"/>
          <p:nvPr/>
        </p:nvSpPr>
        <p:spPr>
          <a:xfrm>
            <a:off x="1654434" y="4738673"/>
            <a:ext cx="679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점리뷰와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점리뷰에서 공통적으로 찾아볼 수 있는 공통된 단어로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Waitting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deadline,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yet</a:t>
            </a:r>
            <a:r>
              <a:rPr lang="ko-KR" altLang="en-US" dirty="0">
                <a:solidFill>
                  <a:schemeClr val="bg1"/>
                </a:solidFill>
              </a:rPr>
              <a:t>등과같이 배달시간과 관련된 단어들이 많이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사용되었음을 볼 수 있다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2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spc="-122" dirty="0">
                <a:solidFill>
                  <a:schemeClr val="accent4"/>
                </a:solidFill>
                <a:latin typeface="+mj-ea"/>
                <a:ea typeface="+mj-ea"/>
              </a:rPr>
              <a:t>EDA 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EDA &amp; Visualization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3" name="그림 2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782B3D65-0BD0-4F12-A16E-B6F86C083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86" y="2438973"/>
            <a:ext cx="3203920" cy="2160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482674F-9232-4CBC-AE53-2F3BC3D25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796" y="2438973"/>
            <a:ext cx="3203920" cy="216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E91BD2-3D9C-4815-A5F1-99BC8172505B}"/>
              </a:ext>
            </a:extLst>
          </p:cNvPr>
          <p:cNvSpPr txBox="1"/>
          <p:nvPr/>
        </p:nvSpPr>
        <p:spPr>
          <a:xfrm>
            <a:off x="2730074" y="206964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리뷰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93AD5-3BB8-44C6-9D9A-8857BF26FC7A}"/>
              </a:ext>
            </a:extLst>
          </p:cNvPr>
          <p:cNvSpPr txBox="1"/>
          <p:nvPr/>
        </p:nvSpPr>
        <p:spPr>
          <a:xfrm>
            <a:off x="6128846" y="206964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리뷰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82A636-A92E-4C88-B52A-8936244ED6F8}"/>
              </a:ext>
            </a:extLst>
          </p:cNvPr>
          <p:cNvSpPr txBox="1"/>
          <p:nvPr/>
        </p:nvSpPr>
        <p:spPr>
          <a:xfrm>
            <a:off x="1654434" y="4738673"/>
            <a:ext cx="6616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r>
              <a:rPr lang="en-US" altLang="ko-KR" dirty="0">
                <a:solidFill>
                  <a:schemeClr val="bg1"/>
                </a:solidFill>
              </a:rPr>
              <a:t>, 5</a:t>
            </a:r>
            <a:r>
              <a:rPr lang="ko-KR" altLang="en-US" dirty="0">
                <a:solidFill>
                  <a:schemeClr val="bg1"/>
                </a:solidFill>
              </a:rPr>
              <a:t>점리뷰에서도 마찬가지로 </a:t>
            </a:r>
            <a:r>
              <a:rPr lang="en-US" altLang="ko-KR" dirty="0">
                <a:solidFill>
                  <a:schemeClr val="bg1"/>
                </a:solidFill>
              </a:rPr>
              <a:t>arrived, deadline, delivered</a:t>
            </a:r>
            <a:r>
              <a:rPr lang="ko-KR" altLang="en-US" dirty="0">
                <a:solidFill>
                  <a:schemeClr val="bg1"/>
                </a:solidFill>
              </a:rPr>
              <a:t>등과같이 배송시간과 관련된 리뷰내용을 찾아 볼 수 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따라서 이번 프로젝트에서 배송이 언제쯤 완료될 수 있는지를 예측할 수 있는 </a:t>
            </a:r>
            <a:r>
              <a:rPr lang="ko-KR" altLang="en-US" dirty="0" err="1">
                <a:solidFill>
                  <a:schemeClr val="bg1"/>
                </a:solidFill>
              </a:rPr>
              <a:t>머신러닝을</a:t>
            </a:r>
            <a:r>
              <a:rPr lang="ko-KR" altLang="en-US" dirty="0">
                <a:solidFill>
                  <a:schemeClr val="bg1"/>
                </a:solidFill>
              </a:rPr>
              <a:t> 구현하였습니다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89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spc="-122" dirty="0">
                <a:solidFill>
                  <a:schemeClr val="accent4"/>
                </a:solidFill>
                <a:latin typeface="+mj-ea"/>
                <a:ea typeface="+mj-ea"/>
              </a:rPr>
              <a:t>EDA 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EDA &amp; Visualization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7502E1-9F86-47A0-A8E7-51D5B0BB0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141714"/>
            <a:ext cx="4730750" cy="4018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FDF568-4D4D-4BB1-8875-A1DF00503893}"/>
              </a:ext>
            </a:extLst>
          </p:cNvPr>
          <p:cNvSpPr txBox="1"/>
          <p:nvPr/>
        </p:nvSpPr>
        <p:spPr>
          <a:xfrm>
            <a:off x="6385681" y="2589195"/>
            <a:ext cx="20725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구매자들의 </a:t>
            </a:r>
            <a:r>
              <a:rPr lang="ko-KR" altLang="en-US" dirty="0" err="1">
                <a:solidFill>
                  <a:schemeClr val="bg1"/>
                </a:solidFill>
              </a:rPr>
              <a:t>점수별</a:t>
            </a:r>
            <a:r>
              <a:rPr lang="ko-KR" altLang="en-US" dirty="0">
                <a:solidFill>
                  <a:schemeClr val="bg1"/>
                </a:solidFill>
              </a:rPr>
              <a:t> 총 리뷰 작성 수는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r>
              <a:rPr lang="en-US" altLang="ko-KR" dirty="0">
                <a:solidFill>
                  <a:schemeClr val="bg1"/>
                </a:solidFill>
              </a:rPr>
              <a:t>, 5</a:t>
            </a:r>
            <a:r>
              <a:rPr lang="ko-KR" altLang="en-US" dirty="0">
                <a:solidFill>
                  <a:schemeClr val="bg1"/>
                </a:solidFill>
              </a:rPr>
              <a:t>점이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r>
              <a:rPr lang="en-US" altLang="ko-KR" dirty="0">
                <a:solidFill>
                  <a:schemeClr val="bg1"/>
                </a:solidFill>
              </a:rPr>
              <a:t>, 2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r>
              <a:rPr lang="en-US" altLang="ko-KR" dirty="0">
                <a:solidFill>
                  <a:schemeClr val="bg1"/>
                </a:solidFill>
              </a:rPr>
              <a:t>, 3</a:t>
            </a:r>
            <a:r>
              <a:rPr lang="ko-KR" altLang="en-US" dirty="0">
                <a:solidFill>
                  <a:schemeClr val="bg1"/>
                </a:solidFill>
              </a:rPr>
              <a:t>점에 비해 월등히 높음을 확인할 수 있고 </a:t>
            </a:r>
            <a:r>
              <a:rPr lang="ko-KR" altLang="en-US" dirty="0" err="1">
                <a:solidFill>
                  <a:schemeClr val="bg1"/>
                </a:solidFill>
              </a:rPr>
              <a:t>이를통해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대채로</a:t>
            </a:r>
            <a:r>
              <a:rPr lang="ko-KR" altLang="en-US" dirty="0">
                <a:solidFill>
                  <a:schemeClr val="bg1"/>
                </a:solidFill>
              </a:rPr>
              <a:t> 배송이 소비자들이 원하는 기간안에 도착하였음을 예측할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39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spc="-122" dirty="0">
                <a:solidFill>
                  <a:schemeClr val="accent4"/>
                </a:solidFill>
                <a:latin typeface="+mj-ea"/>
                <a:ea typeface="+mj-ea"/>
              </a:rPr>
              <a:t>EDA 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EDA &amp; Visualization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2F2D6-07C5-45E8-93E7-1331259C93B2}"/>
              </a:ext>
            </a:extLst>
          </p:cNvPr>
          <p:cNvSpPr txBox="1"/>
          <p:nvPr/>
        </p:nvSpPr>
        <p:spPr>
          <a:xfrm>
            <a:off x="-13494" y="1392459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카테고리별 평균 리뷰점수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043289-F928-4920-86F8-C4F4666E6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761791"/>
            <a:ext cx="6835635" cy="50487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C0C15E-92F7-4AF0-A9AD-29E364DB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335" y="1939590"/>
            <a:ext cx="3044965" cy="16448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2C03FB-227E-4F2A-A02B-9AB9558EC511}"/>
              </a:ext>
            </a:extLst>
          </p:cNvPr>
          <p:cNvSpPr txBox="1"/>
          <p:nvPr/>
        </p:nvSpPr>
        <p:spPr>
          <a:xfrm>
            <a:off x="6848336" y="3765551"/>
            <a:ext cx="305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평균평점이 높은 상위 </a:t>
            </a:r>
            <a:r>
              <a:rPr lang="en-US" altLang="ko-KR" dirty="0"/>
              <a:t>5</a:t>
            </a:r>
            <a:r>
              <a:rPr lang="ko-KR" altLang="en-US" dirty="0"/>
              <a:t>개의</a:t>
            </a:r>
            <a:endParaRPr lang="en-US" altLang="ko-KR" dirty="0"/>
          </a:p>
          <a:p>
            <a:r>
              <a:rPr lang="ko-KR" altLang="en-US" dirty="0"/>
              <a:t>상품을 보면 비교적 가볍고 부피가 작은 옷</a:t>
            </a:r>
            <a:r>
              <a:rPr lang="en-US" altLang="ko-KR" dirty="0"/>
              <a:t>, CD,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꽃등이 포함되어 있음을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56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spc="-122" dirty="0">
                <a:solidFill>
                  <a:schemeClr val="accent4"/>
                </a:solidFill>
                <a:latin typeface="+mj-ea"/>
                <a:ea typeface="+mj-ea"/>
              </a:rPr>
              <a:t>EDA 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EDA &amp; Visualization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92290-1CCC-4B77-A008-3585510EADA1}"/>
              </a:ext>
            </a:extLst>
          </p:cNvPr>
          <p:cNvSpPr txBox="1"/>
          <p:nvPr/>
        </p:nvSpPr>
        <p:spPr>
          <a:xfrm>
            <a:off x="-13494" y="1392459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카테고리별 평균 배송기간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A6EE52-EA20-4461-A9C3-AF19D0E05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94" y="1761791"/>
            <a:ext cx="6833602" cy="5047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AAD433-CA71-44D2-A26E-7B5F009B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08" y="1925499"/>
            <a:ext cx="3085892" cy="18454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EFB3AA3-C9F6-4D63-AB72-F4A7CA7F1CCD}"/>
              </a:ext>
            </a:extLst>
          </p:cNvPr>
          <p:cNvSpPr txBox="1"/>
          <p:nvPr/>
        </p:nvSpPr>
        <p:spPr>
          <a:xfrm>
            <a:off x="6820108" y="3812621"/>
            <a:ext cx="305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반면에 무게가 높고 부피가 큰 가구</a:t>
            </a:r>
            <a:r>
              <a:rPr lang="en-US" altLang="ko-KR" dirty="0"/>
              <a:t>, </a:t>
            </a:r>
            <a:r>
              <a:rPr lang="ko-KR" altLang="en-US" dirty="0"/>
              <a:t>소품들은 배송이 다른 카테고리들에 비해 오래 걸렸음을 확인할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959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spc="-122" dirty="0">
                <a:solidFill>
                  <a:schemeClr val="accent4"/>
                </a:solidFill>
                <a:latin typeface="+mj-ea"/>
                <a:ea typeface="+mj-ea"/>
              </a:rPr>
              <a:t>EDA 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EDA &amp; Visualization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92290-1CCC-4B77-A008-3585510EADA1}"/>
              </a:ext>
            </a:extLst>
          </p:cNvPr>
          <p:cNvSpPr txBox="1"/>
          <p:nvPr/>
        </p:nvSpPr>
        <p:spPr>
          <a:xfrm>
            <a:off x="-13494" y="139245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카테고리별 평균 부피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B3AA3-C9F6-4D63-AB72-F4A7CA7F1CCD}"/>
              </a:ext>
            </a:extLst>
          </p:cNvPr>
          <p:cNvSpPr txBox="1"/>
          <p:nvPr/>
        </p:nvSpPr>
        <p:spPr>
          <a:xfrm>
            <a:off x="6777285" y="3273123"/>
            <a:ext cx="310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가구들은 평균적으로 부피가 크기때문에 배송기간이 오래 걸렸음을 확인할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77FC2E-610B-4493-990D-549C7AA6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94" y="1763291"/>
            <a:ext cx="6790779" cy="504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7BE8B3-2C1F-4B8C-989D-9B89B75CA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85" y="1941512"/>
            <a:ext cx="3085200" cy="11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8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spc="-122" dirty="0">
                <a:solidFill>
                  <a:schemeClr val="accent4"/>
                </a:solidFill>
                <a:latin typeface="+mj-ea"/>
                <a:ea typeface="+mj-ea"/>
              </a:rPr>
              <a:t>EDA 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EDA &amp; Visualization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A7C2979F-5045-4B9D-AB47-D2224E561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3" y="2143394"/>
            <a:ext cx="5235727" cy="4555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5A1E8D-B592-491C-85CF-4A2191C516B3}"/>
              </a:ext>
            </a:extLst>
          </p:cNvPr>
          <p:cNvSpPr txBox="1"/>
          <p:nvPr/>
        </p:nvSpPr>
        <p:spPr>
          <a:xfrm>
            <a:off x="4026304" y="149900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판매자들의 위치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F619D-7E10-4E5E-9871-70E71C14DBDC}"/>
              </a:ext>
            </a:extLst>
          </p:cNvPr>
          <p:cNvSpPr txBox="1"/>
          <p:nvPr/>
        </p:nvSpPr>
        <p:spPr>
          <a:xfrm>
            <a:off x="5816600" y="2143394"/>
            <a:ext cx="4089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판매자들이 대부분 </a:t>
            </a:r>
            <a:r>
              <a:rPr lang="ko-KR" altLang="en-US" dirty="0" err="1"/>
              <a:t>상파울로</a:t>
            </a:r>
            <a:r>
              <a:rPr lang="en-US" altLang="ko-KR" dirty="0"/>
              <a:t>, </a:t>
            </a:r>
            <a:r>
              <a:rPr lang="ko-KR" altLang="en-US" dirty="0" err="1"/>
              <a:t>리우데</a:t>
            </a:r>
            <a:r>
              <a:rPr lang="ko-KR" altLang="en-US" dirty="0"/>
              <a:t> </a:t>
            </a:r>
            <a:r>
              <a:rPr lang="ko-KR" altLang="en-US" dirty="0" err="1"/>
              <a:t>자네이루와</a:t>
            </a:r>
            <a:r>
              <a:rPr lang="ko-KR" altLang="en-US" dirty="0"/>
              <a:t> 같은 대도시에 위치하고 있음을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소비자가 대도시와 거리가 먼 위치에 </a:t>
            </a:r>
            <a:r>
              <a:rPr lang="ko-KR" altLang="en-US" dirty="0" err="1"/>
              <a:t>거주시</a:t>
            </a:r>
            <a:r>
              <a:rPr lang="ko-KR" altLang="en-US" dirty="0"/>
              <a:t> 비약적으로 배송이 </a:t>
            </a:r>
            <a:r>
              <a:rPr lang="ko-KR" altLang="en-US" dirty="0" err="1"/>
              <a:t>오래걸림을</a:t>
            </a:r>
            <a:r>
              <a:rPr lang="ko-KR" altLang="en-US" dirty="0"/>
              <a:t>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이와같은</a:t>
            </a:r>
            <a:r>
              <a:rPr lang="ko-KR" altLang="en-US" dirty="0"/>
              <a:t> 자료들을 통해 배송기간은 제품의 무게</a:t>
            </a:r>
            <a:r>
              <a:rPr lang="en-US" altLang="ko-KR" dirty="0"/>
              <a:t>, </a:t>
            </a:r>
            <a:r>
              <a:rPr lang="ko-KR" altLang="en-US" dirty="0"/>
              <a:t>거리의 영향을 받음을 알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7C54DE-6597-4462-BE78-3064629D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46" y="2279761"/>
            <a:ext cx="3175081" cy="12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303</Words>
  <Application>Microsoft Office PowerPoint</Application>
  <PresentationFormat>A4 용지(210x297mm)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r2com</dc:creator>
  <cp:lastModifiedBy>r000642</cp:lastModifiedBy>
  <cp:revision>34</cp:revision>
  <dcterms:created xsi:type="dcterms:W3CDTF">2021-12-29T02:29:52Z</dcterms:created>
  <dcterms:modified xsi:type="dcterms:W3CDTF">2021-12-30T12:33:23Z</dcterms:modified>
</cp:coreProperties>
</file>