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sldIdLst>
    <p:sldId id="257" r:id="rId4"/>
    <p:sldId id="259" r:id="rId5"/>
    <p:sldId id="262" r:id="rId6"/>
    <p:sldId id="264" r:id="rId7"/>
    <p:sldId id="265" r:id="rId8"/>
    <p:sldId id="290" r:id="rId9"/>
    <p:sldId id="267" r:id="rId10"/>
    <p:sldId id="268" r:id="rId11"/>
    <p:sldId id="270" r:id="rId12"/>
    <p:sldId id="272" r:id="rId13"/>
    <p:sldId id="275" r:id="rId14"/>
    <p:sldId id="276" r:id="rId15"/>
    <p:sldId id="278" r:id="rId16"/>
    <p:sldId id="279" r:id="rId17"/>
    <p:sldId id="280" r:id="rId18"/>
    <p:sldId id="282" r:id="rId19"/>
    <p:sldId id="281" r:id="rId20"/>
    <p:sldId id="283" r:id="rId21"/>
    <p:sldId id="286" r:id="rId22"/>
    <p:sldId id="296" r:id="rId23"/>
    <p:sldId id="285" r:id="rId24"/>
    <p:sldId id="288" r:id="rId25"/>
    <p:sldId id="289" r:id="rId26"/>
    <p:sldId id="292" r:id="rId27"/>
    <p:sldId id="291" r:id="rId28"/>
    <p:sldId id="293" r:id="rId29"/>
    <p:sldId id="294" r:id="rId30"/>
    <p:sldId id="295" r:id="rId31"/>
    <p:sldId id="273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나눔스퀘어" panose="020B0600000101010101" pitchFamily="50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3E"/>
    <a:srgbClr val="1B3436"/>
    <a:srgbClr val="222222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256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74554" y="1904948"/>
            <a:ext cx="584290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 구별 업종별 </a:t>
            </a:r>
            <a:endParaRPr lang="en-US" altLang="ko-KR" sz="3200" b="1" spc="300" dirty="0" smtClean="0">
              <a:solidFill>
                <a:srgbClr val="F15A3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200" b="1" spc="300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신용카드사용액 예측 </a:t>
            </a:r>
            <a:endParaRPr lang="ko-KR" altLang="en-US" sz="3200" b="1" spc="300" dirty="0">
              <a:solidFill>
                <a:srgbClr val="F15A3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3650" y="5031756"/>
            <a:ext cx="106471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김강현</a:t>
            </a:r>
            <a:endParaRPr lang="en-US" altLang="ko-KR" sz="2400" spc="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599" y="1219653"/>
            <a:ext cx="39370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기타 대형 종합 소매업에서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 여성의 이용금액이 높게 나타남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이상치가 아닌 실제데이터라고   판단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매장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시군구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이용금액의 총액도 살펴볼 필요가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6" name="Picture 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2" y="1205138"/>
            <a:ext cx="6931706" cy="50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599" y="1219653"/>
            <a:ext cx="393700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중구의 택시 운송업이 가장 높은 이용금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액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강서구 정기 항공 운송업은 김포공항의 영향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2" y="1205138"/>
            <a:ext cx="7407048" cy="50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103086"/>
            <a:ext cx="7953828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0857" y="4944935"/>
            <a:ext cx="9303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(3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히스토그램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분위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 데이터는 이용금액 약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100,000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원을 중심으로 분포하고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대부분은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800,000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사이에 분포하고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6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6" y="5098162"/>
            <a:ext cx="93036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구별 이용금액 합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중구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강서구 순으로 높은 카드 이용금액을 보였다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72" y="994230"/>
            <a:ext cx="7892142" cy="406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4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145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고객주소지 시도별 이용금액 합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 서울을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주소지로하는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고객이지만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경기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인천에서 유입되어 소비하는 고객도 적지 않다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91" y="1033336"/>
            <a:ext cx="7851279" cy="406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6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145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신용카드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한식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음식점업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택시 운송업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대형 종합 소매업 순으로 높게 나타났다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90" y="1033336"/>
            <a:ext cx="7851279" cy="406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145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연령대별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신용카드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구간에서 남성이 여성보다 신용카드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이용액이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높게 나타났다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50" y="1204686"/>
            <a:ext cx="9257295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2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1454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연령대별 신용카드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이용건수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이용건수는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가장 높았지만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가장 높았다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대는 소액으로 결제하는 건수가 많았다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6" y="1054782"/>
            <a:ext cx="5350782" cy="360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33" y="1054782"/>
            <a:ext cx="5350781" cy="360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9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145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가구생애주기별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신용카드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성별에 관계없이 비슷한 분포를 보인다</a:t>
            </a:r>
            <a:r>
              <a:rPr lang="en-US" altLang="ko-KR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4" y="972911"/>
            <a:ext cx="10233238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1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3114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월별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이용고객수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건수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금액 확인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확진세가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심했던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이용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고객수와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건수는 줄었지만 금액은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하락하고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3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증가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적은 고객이 한번에 많이 구매함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028699"/>
            <a:ext cx="10620376" cy="406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028699"/>
            <a:ext cx="10620376" cy="406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62754" y="420985"/>
            <a:ext cx="28151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300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b="1" spc="300" dirty="0">
              <a:solidFill>
                <a:srgbClr val="F15A3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4050" y="1741687"/>
            <a:ext cx="27638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배경 및 목표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4059" y="2406221"/>
            <a:ext cx="31983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및 변수 설명 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3213" y="3059212"/>
            <a:ext cx="8834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5256" y="3712203"/>
            <a:ext cx="15760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 적합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5256" y="4365194"/>
            <a:ext cx="15760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 선택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194629" y="2326000"/>
            <a:ext cx="3802742" cy="2556310"/>
            <a:chOff x="5030090" y="2326000"/>
            <a:chExt cx="2131820" cy="255631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030091" y="2326000"/>
              <a:ext cx="2131819" cy="0"/>
            </a:xfrm>
            <a:prstGeom prst="line">
              <a:avLst/>
            </a:prstGeom>
            <a:ln w="12700">
              <a:gradFill flip="none" rotWithShape="1">
                <a:gsLst>
                  <a:gs pos="80000">
                    <a:srgbClr val="BD4B36"/>
                  </a:gs>
                  <a:gs pos="20000">
                    <a:srgbClr val="1B3436"/>
                  </a:gs>
                </a:gsLst>
                <a:lin ang="0" scaled="1"/>
                <a:tileRect/>
              </a:gra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030091" y="2961000"/>
              <a:ext cx="2131819" cy="0"/>
            </a:xfrm>
            <a:prstGeom prst="line">
              <a:avLst/>
            </a:prstGeom>
            <a:ln w="12700">
              <a:gradFill flip="none" rotWithShape="1">
                <a:gsLst>
                  <a:gs pos="80000">
                    <a:srgbClr val="BD4B36"/>
                  </a:gs>
                  <a:gs pos="20000">
                    <a:srgbClr val="1B3436"/>
                  </a:gs>
                </a:gsLst>
                <a:lin ang="0" scaled="1"/>
                <a:tileRect/>
              </a:gra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030091" y="3596000"/>
              <a:ext cx="2131819" cy="0"/>
            </a:xfrm>
            <a:prstGeom prst="line">
              <a:avLst/>
            </a:prstGeom>
            <a:ln w="12700">
              <a:gradFill flip="none" rotWithShape="1">
                <a:gsLst>
                  <a:gs pos="80000">
                    <a:srgbClr val="BD4B36"/>
                  </a:gs>
                  <a:gs pos="20000">
                    <a:srgbClr val="1B3436"/>
                  </a:gs>
                </a:gsLst>
                <a:lin ang="0" scaled="1"/>
                <a:tileRect/>
              </a:gra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030091" y="4231000"/>
              <a:ext cx="2131819" cy="0"/>
            </a:xfrm>
            <a:prstGeom prst="line">
              <a:avLst/>
            </a:prstGeom>
            <a:ln w="12700">
              <a:gradFill flip="none" rotWithShape="1">
                <a:gsLst>
                  <a:gs pos="80000">
                    <a:srgbClr val="BD4B36"/>
                  </a:gs>
                  <a:gs pos="20000">
                    <a:srgbClr val="1B3436"/>
                  </a:gs>
                </a:gsLst>
                <a:lin ang="0" scaled="1"/>
                <a:tileRect/>
              </a:gra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030090" y="4882310"/>
              <a:ext cx="2131819" cy="0"/>
            </a:xfrm>
            <a:prstGeom prst="line">
              <a:avLst/>
            </a:prstGeom>
            <a:ln w="12700">
              <a:gradFill flip="none" rotWithShape="1">
                <a:gsLst>
                  <a:gs pos="80000">
                    <a:srgbClr val="BD4B36"/>
                  </a:gs>
                  <a:gs pos="20000">
                    <a:srgbClr val="1B3436"/>
                  </a:gs>
                </a:gsLst>
                <a:lin ang="0" scaled="1"/>
                <a:tileRect/>
              </a:gra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255256" y="5016504"/>
            <a:ext cx="15760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대안 제시</a:t>
            </a:r>
            <a:endParaRPr lang="ko-KR" altLang="en-US" sz="24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5" y="5098162"/>
            <a:ext cx="103114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월별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연령대별 이용금액 추이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나이별로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나눠지는경우가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많았음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예를들어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기타수상오락 과 기타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외국식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음식 등에서는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대만 독특한 경향을 보임 또한 골프장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운영업과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기타 대형 종합 등에서는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대와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비슷한 경향을 보임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이처럼 젊은 세대와 그렇지 않은 세대간의 격차가 있는 업종이 있음을 알 수 있음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4" y="1042989"/>
            <a:ext cx="10399246" cy="379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모형적합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stats model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회귀모형</a:t>
            </a:r>
            <a:endParaRPr lang="en-US" altLang="ko-KR" sz="32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74" y="1581150"/>
            <a:ext cx="4508179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9632" y="1972954"/>
            <a:ext cx="523751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R-</a:t>
            </a:r>
            <a:r>
              <a:rPr lang="en-US" altLang="ko-KR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Squered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0.77 -&gt;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 모델은 데이터의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77%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설명하고있다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R-Squared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0.77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높지 않다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변수들의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p-value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살펴보면 </a:t>
            </a:r>
            <a:r>
              <a:rPr lang="ko-KR" altLang="en-US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데이터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0.05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크므로 통계적으로 유의  하지 않다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모형적합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400" b="1" dirty="0" err="1">
                <a:solidFill>
                  <a:schemeClr val="bg1"/>
                </a:solidFill>
              </a:rPr>
              <a:t>XGBoost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사용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9632" y="1972954"/>
            <a:ext cx="52375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R-Squared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0.989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크게 개선 되었다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모형이 예측한 값과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실제값을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봤을때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선형의 모형의 띄고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여전히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높게 나온다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5" y="1670635"/>
            <a:ext cx="5449631" cy="32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4" y="5325729"/>
            <a:ext cx="5647947" cy="75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모형적합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XGBoost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9632" y="1972954"/>
            <a:ext cx="5237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모형의 변수 중요도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이용건수가 가장 중요한 변수이고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뒤를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이용고객수와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업종명이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따르고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2" y="1920817"/>
            <a:ext cx="5679873" cy="37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모형적합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9632" y="1972954"/>
            <a:ext cx="52375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R-Squared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set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모두 크게    개선 되었다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모형이 예측한 값과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실제값을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봤을때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선형의 모형의 띄고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 또한 다른 모형에 비해 줄었다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4" y="1712685"/>
            <a:ext cx="5449633" cy="341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4" y="5390697"/>
            <a:ext cx="3948081" cy="5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4" y="6130699"/>
            <a:ext cx="3948081" cy="5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모형적합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Random Forest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9632" y="1972954"/>
            <a:ext cx="5237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모형의 변수 중요도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이용건수가 가장 중요한 변수이고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뒤를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이용고객수와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업종명이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따르고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2" y="1920817"/>
            <a:ext cx="5679873" cy="37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모형선택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Random Forest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R-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squred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가장 높고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가장 낮은 모형으로 선택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서울시 구별 코로나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확진자수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컬럼추가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유입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컬럼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타시도에서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서울시로 유입되어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카드결제한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94" y="1279809"/>
            <a:ext cx="43529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94" y="4185388"/>
            <a:ext cx="4848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597" y="4185388"/>
            <a:ext cx="930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추가 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모형에서의 변수 중요도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3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모형선택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8" y="1047750"/>
            <a:ext cx="9303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Random Forest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데이터셋으로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모형에 적합했을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조금 더 향상된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R-</a:t>
            </a:r>
            <a:r>
              <a:rPr lang="en-US" altLang="ko-KR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squed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얻을 수 있었다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모형이 예측한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구별 업종별 카드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이용액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2176509"/>
            <a:ext cx="2935998" cy="5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42" y="3171408"/>
            <a:ext cx="7110358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6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8325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대안제시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597" y="1425114"/>
            <a:ext cx="11077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판매가 가능한 업종에서는 온라인 판매유도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객 단가는 증가하는 것으로 보아 한 번 방문에 대량 구매하려는 성향을 활용해 신규 고객의 유치 </a:t>
            </a:r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연령대별 특징이 보이는 </a:t>
            </a: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타겟에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해당업종 프로모션 진행</a:t>
            </a: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686" y="2206162"/>
            <a:ext cx="9898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8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3491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b="1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배경 및 목표</a:t>
            </a:r>
            <a:endParaRPr lang="ko-KR" altLang="en-US" sz="3200" b="1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57" y="1524000"/>
            <a:ext cx="930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배경</a:t>
            </a:r>
            <a:r>
              <a:rPr lang="ko-KR" altLang="en-US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사용량을 분석을 통한 ‘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 COVID-19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시대’ 신용카드 사용량 예측 모델 개발을 통해 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spc="300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</a:t>
            </a:r>
            <a:r>
              <a:rPr lang="ko-KR" altLang="en-US" b="1" spc="300" dirty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경제 위축 및 중소상공인 경영난 해소를 위한 대책 </a:t>
            </a:r>
            <a:r>
              <a:rPr lang="ko-KR" altLang="en-US" b="1" spc="300" dirty="0" smtClean="0">
                <a:solidFill>
                  <a:srgbClr val="F15A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마련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하고자 한다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0857" y="3810000"/>
            <a:ext cx="93036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목표</a:t>
            </a:r>
            <a:r>
              <a:rPr lang="ko-KR" altLang="en-US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활용하여 신용카드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내역 데이터를 활용한 구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 월간 카드 사용 총액 예측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40446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및 변수 설명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857" y="1219200"/>
            <a:ext cx="93036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설명</a:t>
            </a:r>
            <a:r>
              <a:rPr lang="ko-KR" altLang="en-US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~2020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전국 카드이용지역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업종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거주지역 등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준식별자로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구성된 카드 사용내역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:BC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카드이용지역 기준 서울시 내 데이터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~20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Train Set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Test Set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0857" y="3224028"/>
            <a:ext cx="93036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설명</a:t>
            </a:r>
            <a:r>
              <a:rPr lang="ko-KR" altLang="en-US" sz="3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40033"/>
              </p:ext>
            </p:extLst>
          </p:nvPr>
        </p:nvGraphicFramePr>
        <p:xfrm>
          <a:off x="638628" y="3793412"/>
          <a:ext cx="10972801" cy="279952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46743"/>
                <a:gridCol w="1212830"/>
                <a:gridCol w="2545836"/>
                <a:gridCol w="261792"/>
                <a:gridCol w="1060086"/>
                <a:gridCol w="5645514"/>
              </a:tblGrid>
              <a:tr h="347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년월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연령대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연령대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  <a:tr h="347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매장</a:t>
                      </a:r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카드이용지역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시도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가맹점 주소 기준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성별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(1: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남성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2: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여성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  <a:tr h="572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매장</a:t>
                      </a:r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시군구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카드이용지역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u="none" strike="noStrike" dirty="0" err="1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시군구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가맹점 주소 기준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가구생애주기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 : 1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인가구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,2 : 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영유아자녀가구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3 : 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중고생자녀가구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4 : 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성인자녀가구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5: </a:t>
                      </a:r>
                      <a:r>
                        <a:rPr lang="ko-KR" altLang="en-US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노년가구</a:t>
                      </a:r>
                      <a:r>
                        <a:rPr lang="en-US" altLang="ko-KR" sz="14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  <a:tr h="572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업종명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업종명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이용고객수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이용고객수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  <a:tr h="347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거주지역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시도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집주소 기준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이용금액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이용금액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  <a:tr h="347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시군구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거주지역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400" u="none" strike="noStrike" dirty="0" err="1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시군구</a:t>
                      </a:r>
                      <a:endParaRPr lang="en-US" altLang="ko-KR" sz="1400" u="none" strike="noStrike" dirty="0" smtClean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집주소 기준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이용건수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이용건수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</a:t>
                      </a:r>
                      <a:r>
                        <a:rPr lang="en-US" altLang="ko-KR" sz="14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85" marR="9185" marT="91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857" y="1524000"/>
            <a:ext cx="10101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전처리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결측치처리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데이콘</a:t>
            </a:r>
            <a:r>
              <a:rPr lang="ko-KR" altLang="en-US" dirty="0" smtClean="0">
                <a:solidFill>
                  <a:schemeClr val="bg1"/>
                </a:solidFill>
              </a:rPr>
              <a:t> 경진대회 데이터 셋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전국데이터</a:t>
            </a:r>
            <a:r>
              <a:rPr lang="en-US" altLang="ko-KR" dirty="0" smtClean="0">
                <a:solidFill>
                  <a:schemeClr val="bg1"/>
                </a:solidFill>
              </a:rPr>
              <a:t>)-&gt; </a:t>
            </a:r>
            <a:r>
              <a:rPr lang="ko-KR" altLang="en-US" dirty="0" smtClean="0">
                <a:solidFill>
                  <a:schemeClr val="bg1"/>
                </a:solidFill>
              </a:rPr>
              <a:t>매장기준 서울시 데이터만 추출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solidFill>
                  <a:schemeClr val="bg1"/>
                </a:solidFill>
              </a:rPr>
              <a:t>매장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ko-KR" altLang="en-US" dirty="0" err="1" smtClean="0">
                <a:solidFill>
                  <a:schemeClr val="bg1"/>
                </a:solidFill>
              </a:rPr>
              <a:t>시군구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고객</a:t>
            </a:r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ko-KR" altLang="en-US" dirty="0" err="1" smtClean="0">
                <a:solidFill>
                  <a:schemeClr val="bg1"/>
                </a:solidFill>
              </a:rPr>
              <a:t>시군구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컬럼에</a:t>
            </a:r>
            <a:r>
              <a:rPr lang="ko-KR" altLang="en-US" dirty="0" smtClean="0">
                <a:solidFill>
                  <a:schemeClr val="bg1"/>
                </a:solidFill>
              </a:rPr>
              <a:t> 세종시가 누락되어있어 </a:t>
            </a:r>
            <a:r>
              <a:rPr lang="ko-KR" altLang="en-US" dirty="0" err="1" smtClean="0">
                <a:solidFill>
                  <a:schemeClr val="bg1"/>
                </a:solidFill>
              </a:rPr>
              <a:t>결측치를</a:t>
            </a:r>
            <a:r>
              <a:rPr lang="ko-KR" altLang="en-US" dirty="0" smtClean="0">
                <a:solidFill>
                  <a:schemeClr val="bg1"/>
                </a:solidFill>
              </a:rPr>
              <a:t>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세종시로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처리함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</a:rPr>
              <a:t>6,259,502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13)</a:t>
            </a:r>
            <a:r>
              <a:rPr lang="ko-KR" altLang="en-US" dirty="0" smtClean="0">
                <a:solidFill>
                  <a:schemeClr val="bg1"/>
                </a:solidFill>
              </a:rPr>
              <a:t>의 데이터 셋으로 진행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5"/>
          <a:stretch/>
        </p:blipFill>
        <p:spPr bwMode="auto">
          <a:xfrm>
            <a:off x="8126865" y="4024086"/>
            <a:ext cx="288426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0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2" descr="data:image/png;base64,iVBORw0KGgoAAAANSUhEUgAAAXYAAAEPCAYAAABWc+9sAAAAOXRFWHRTb2Z0d2FyZQBNYXRwbG90bGliIHZlcnNpb24zLjMuMiwgaHR0cHM6Ly9tYXRwbG90bGliLm9yZy8vihELAAAACXBIWXMAAAsTAAALEwEAmpwYAAAU5UlEQVR4nO3df5RcZX3H8c9ndpNdICs/zIIoaigg4K9TbE5FAUVLLRXUf7C2UcjxV5Rq1XK07bFoRdBakaPSojVFxKMitdr6qx4OGg2hCJUFsaKRFqqEgsBCBJKQBDLz7R/3zuzM7GZ3drM3d54779c5Obszc+fe785JPvnuc5/7XEeEAADVUSu7AADA4iLYAaBiCHYAqBiCHQAqhmAHgIoh2AGgYvom2G2P2/6Q7fPn+b5zbF9j+zrbxxVVHwCkom+CXdJFknZKWtLrG2wfIOmVkk6WtFrSB4soDABS0jfBHhFnSdrQfGz7aNtX2/6B7U/t5m11ZT/DUknLJU0WXykA9Le+CfYZfFLSGyPiJZK22j6pe4OI2KLsP4ONkr4p6eN7t0QA6D/DZRcwi+MkfcG2JC2TdJPtV0o6J3/9b/Lnl0g6QtKBkr5m+2UR8XgJ9QJAX+jnYP+ppDMi4iHbI5J2RURdWWcuSbL9p5Lui4iw/YikMUmjkgh2AAOrn4P9XEnftr1T2dj56yVt79rmckmX2b5G0oikz+TDMwAwsMzqjgBQLf188hQAsAAEOwBUTF+MsS9fvjxWrFhRdhkAkJSbbrrpgYgY736+L4J9xYoVmpiYKLsMAEiK7Ttnep6hGACoGIIdACqGYAeAiiHYAaBiCHYAqBiCHQAqhmAHgIoh2AGgYvriAqU9dcV/bprx+VXPf9pergQAykfHDgAVQ7ADQMUQ7ABQMQQ7AFQMwQ4AFUOwA0DFEOwAUDEEOwBUDMEOABVDsANAxRDsAFAxBDsAVAzBDgAVQ7ADQMUQ7ABQMQQ7AFQMwQ4AFVPYHZRs/1TSg/nDtRFxRVHHAgBMKfLWePdFxCkF7h8AMIMih2IaBe4bALAbhQS77f0kHWF7g+2v2H7qDNussT1he2JycrKIMgBgIBUS7BGxLSKOiIgXSfonSRfNsM3aiFgZESvHx8eLKAMABlJRHftQ20PacQDYi4o6eXqk7cskPZb/Obug4wAAuhQS7BFxm6QTitg3AGB2XKAEABVDsANAxRDsAFAxBDsAVAzBDgAVQ7ADQMUQ7ABQMQQ7AFQMwQ4AFUOwA0DFEOwAUDEEOwBUDMEOABVDsANAxRDsAFAxBDsAVAzBDgAVQ7ADQMUQ7ABQMQQ7AFRM8sG+decurdt4n+qNKLsUAOgLyQf79Xc8qHW/uF/3Pryj7FIAoC8kH+zNTr0RdOwAIFUg2JuBTrADQCb5YJ/q2EsuBAD6RPLB3uzUg44dACRVKNjp2AEgk36wN7KvdOwAkEk+2Ot07ADQodBgt32z7VOLPEYwxg4AHQoLdttnSNq/qP031fOhGDp2AMgUEuy2xySdKelLRey/XZ157ADQoaiO/WJJF0hq7G4D22tsT9iemJycXPCBWkMxC94DAFTLoge77ddK2hQRN862XUSsjYiVEbFyfHx8wcdrXqDEGDsAZIYL2OcqSY/avlLSsyWdbPuXEXFbAcdqja0zxg4AmUUP9og4rfm97Q9IuqGoUJekBh07AHQoomNviYgPFLl/iXnsANAt+QuUWCsGADqlH+ys7ggAHdIP9tbJU5IdAKQKBDvTHQGgU/LBzrK9ANCpMsFOxw4AmeSDnUXAAKBT8sHOsr0A0Cn5YG/dzLrkOgCgXyQf7Ex3BIBOFQj25lBMyYUAQJ9IPthbQzEkOwBIqkCw07EDQKcKBTvJDgBSFYKdeewA0CH5YK/TsQNAh+SDnWV7AaBT+sEezIoBgHbJB3s9z3NyHQAyyQc7HTsAdEo/2BvMYweAdj0Fu+0P2z6s6GIWgitPAaBTrx37OkkX2r7C9ouKLGi+mrNhiHUAyPQU7BGxLiL+RNKfS3qT7Vtsr7btYsubG2PsANCp16GYfW2/XtJnJd0raZWkQyR9ocDaesI9TwGg03CP262T9DlJr46I7flzP7f9L8WU1bt6gytPAaBdr2PsX4mItc1Qt322JEXEqwurrEfNPKdjB4DMrB277SdLeo6k1bZ/lj89Kumdkj5dcG09oWMHgE5zDcWMSjpe0v6SXpA/V5f0hiKLmo86J08BoMOswR4R/yvpPNs3RsR3et2p7aWSviZpTJIlrYqIu/eo0t3XmH8tYu8AkJ65hmJWRcQVkk6yfWL7axHx3lneukvSayLiUduvk7Ra0of3uNoZcIESAHSaayimOa5+1Xx2GhENSY/mD4+SNDHPunrWYBEwAOgw66yYiPhJ/u0dEXGNpA2Slkm6da4d236P7f+RtFLS92d4fY3tCdsTk5OT8688xzx2AOjU83TH/OtbJZ0g6fK53hARF0bEUZL+QdIlM7y+NiJWRsTK8fHxHsuYjlkxANCp12Bvpuax+dj6frNtbHusbbmBTcq6/EI0WvPYCXYAkHq/8vRq2z+W9Hbbo5JG5tj+GEmfsL1T0nZJb9+DGmfVWra3qAMAQGJ6CvaIOE/SeW1PnTDH9jfOtc1iYREwAOjUU7DbfqGylR0PUjZ8ExHx0iIL61WdeewA0KHXoZjPSDpL0kb12ahHg3nsANCh12C/KyJ+XGglCzR18rTcOgCgX/Qa7Lfa/pCyeewhSRFxdWFVzQPTHQGgU6/Bvi3/enz+NST1RbAHFygBQIeeZ8XkC3sdEhF3FVzTvEydPCXZAUDq/dZ4qyV9R9K3bY/aPm+u9+wt9Ub2lY4dADK9Xnn6pog4RdLmiNgh6fkF1jQvQccOAB16XlLA9pCmpjruX1A981ZnjB0AOvQa7BcqO1l6pO1vSfpscSXND/PYAaBTrydPv2V7g6RnSPplRDxQbFm9Yz12AOg0Z7DnywmslvRUSbdL+rikPgp2OnYAaDfrUIztl0u6QNmSAq+T9K+SLrd9+F6orSd1VncEgA5zjbG/S9IfR8TNEbE5ItZLeoOk84surFcNZsUAQIe5gn1JRNzf/kRE3CHpkOJKmh/WigGATnMF++7istfZNIVjrRgA6DTXydPfsf3Drucs6diC6pmX9jCnYweAzKzBHhF9cyHSTJrdes1ZsDciVGvdahUABlPfDKksRPOq06FaFuaMxgBA4sHeDPJmsDOXHQASD/bmUMyQ6dgBoCnpYG90DcXQsQNA6sGer8XOGDsATEk62JsnT5szYejYASDxYGcoBgCmSzvYG0x3BIBuaQc70x0BYJqkg711gRLTHQGgJelg7x6KoWMHgNSDvXtJgTKLAYA+UUiw2z7A9pW219veUNQdl+p07AAwTVEd+76SzomIkyX9naR3F3GQ5snTGmPsANAy582sFyIi7ml7+BtJ24o4DvPYAWC6QsfYbT9FWbf+iRleW2N7wvbE5OTkgvbfDPJh5rEDQEthwW77dEnvl/Tmrg5ekhQRayNiZUSsHB8fX9AxWjfaoGMHgJZChmJsP1fSKyLiLUXsv4lFwABgukKCXdKpkk6yvT5/vCkizlrsgzS6LlCiYweA4k6eflTSR4vYd7vuW+NxQ2sASPwCpZh2z1OSHQCSDvZ61xg7HTsAJB/sdOwA0C3pYI9pJ0/LrAYA+kPSwd66NR4dOwC0JB3srRttuPMxAAyytIO9Ncae/RjMYweA1IOd9dgBYJqkg31qVkz2mI4dABIP9qmOPfsxyHUASD7Ys6/Nk6fMigGAxIN9+q3xyqwGAPpD0sE+fSiGZAeASgR7rXXytMRiAKBPJB3szUXAhlmPHQBakg72BksKAMA0aQc7J08BYJq0g7013ZGOHQCakg52bo0HANMlHezdQzF07ACQerB3d+xlFgMAfSLpYJ9+5SkdOwAkHezNHK+1Tp6WWAwA9Imkg711azxbFh07AEiJB3szyO3sD7kOAKkHe2OqY6/ZdOwAoMSDvblWDB07AExJOthbQzHKunbmsQNABYI969YtmytPAUCShovYqe1xSe+S1IiI9xVxDGU7b60Twxg7AGSK6tgvkrRT0pKC9i8pG2NvzmG3zRg7AKigYI+IsyRtKGLf7RoRrbsn1cw8dgCQShxjt73G9oTticnJyQXto9HoHIoh1wGgxGCPiLURsTIiVo6Pjy9oH/WItqEYOnYAkBKfFRMxdVu8mi1iHQASD/Z6I5TnOmvFAECukOmOkhQR6yWtL2r/UjYUM1Rrn+5Y5NEAIA1Jd+zRNcbOlacAkHiwZ0MxdOwA0C7pYG+E2oZi6NgBQEo92BvZWjFSduUpJ08BIPVgbzt5yrK9AJBJOtjrodaVp6PDQ9rxeL3kigCgfEkHe/tQzLLRYW3ZuavcggCgD6Qd7G1DMWOjw9q6YxcnUAEMvKSDvX2649jIsHY1Qjseb5RcFQCUK+lgb8TUeuzLRrOl37fsfLzMkgCgdIkH+9R67GOj2eoIW3Ywzg5gsCUd7PW29djHRrJg30qwAxhwSQd71rE3T542h2IIdgCDLf1gb85jX1LTcM3auoMxdgCDLe1gb0xdoGQ7m8vOUAyAAZd0sNdj6gIlKRtnZygGwKBLOtgbjakLlKRsyiMnTwEMurSDPTqDfWx0WFsYYwcw4JIO9npkY+tNYyPD2vZYXXXuuAFggCUd7BGhobYx9mX5RUpbGWcHMMCSDvb2tWIk6QnNuewMxwAYYEkHeyPUukBJkp64bKkk6e6HtpdVEgCULu1gb4Tacl3jy0Z00H5L9YtfbymvKAAoWdLBXu+aFWNbxz5pTHdMbtVju1i+F8BgSjrYzz3tWL3xxMM7njvm0CdoVyN0+/107QAG03DZBeyJk48+WJJ0271bW8+teOJ+Gl1S089//UhZZQFAqZLu2GcyVLOe85QDdMtdD+nmTb8puxwA2OsqF+ySdOqznqT991mid3z5x9q87bGyywGAvaqSwb7P0iG9ZuVTdf8jO3X6xddq4lebyy4JAPaawoLd9vm2r7F9ne1nFXWc3XnaE/fTV89+gWo164x/vF5v+vyErrr1Xj28nYuXAFRbISdPbZ8k6ZCIeLHtZ0u6UNLLizjWbG69+xG94YTD9cM7HtR1tz+g7228T5J02IH76NhDn6AjD16m8WUjWj42ovFlIxofW6p9lg5ruGYN1azhmlXLv2aPa6q5c30aAOg3Rc2KeZmkL0tSRNxq+6CCjjOn0SVDeukxB+vFzxjXnZu3adODj+rXD+/QLZse0rqN92kh64VND3xrqFZrPR5qe22oZg0PZa8POTu5a7X9xzDztx3rzLdv3/F8D9u0a/8PaXfHmvF9s7886390c793jg0GwmB/CIP+d+CSVc/T0uHFHTwpKtgPljTZ9niX7VpEtK4asr1G0pr84Vbbt+3B8ZZLemAP3l81fB7T8ZlMx2cy3V7/TC5dvUdvf/pMTxYV7A9LOrDtcaM91CUpItZKWrsYB7M9ERErF2NfVcDnMR2fyXR8JtNV5TMp6uTptZLOkCTbz5T0fwUdBwDQpaiO/d8lvdz2tZK2SHpLQccBAHQpJNjzYZezi9j3bizKkE6F8HlMx2cyHZ/JdJX4TBzBbeQAoEoqeeUpAAwygh0AKibpYC972YJ+Y/sA21faXm97g+3D537X4LB9s+1Ty66jH9j+3fzvyHW2/6LsevqB7XPa8uS4suvZE8mux94vyxb0mX0lnRMR99g+TdK7Jb2t5Jr6gu0zJO1fdh39wPYSSe+X9KqIYG1rZU2RpFdKOlnSEZI+LukVJZa0R1Lu2DuWLZBU2rIF/SIi7omIe/KHv5G0rcx6+oXtMUlnSvpS2bX0iT+UdKekL9teZ/t5ZRfUB+rK8nCpsqtPJ2ffvL8l27Grh2ULBpXtpyjr1t9edi194mJJF0g6rexC+sRRyhqh0yUdpqxBekGpFZUsIrbY3iBpo6Rlkn6v5JL2SMod+5zLFgwi26cr+zX7zW3d+8Cy/VpJmyLixrJr6SO7JF0dEbsi4leSGh7wJUvzocslyoZhjpF0cT5klaSUg51lC7rYfq6kV0TEWyLiwbLr6ROrJD3T9pXK/r78le2jS66pbNcrG46R7UMkPR5c0PJ0Sffln8MjksYkjZZb0sKlPBTDsgXTnSrpJNvr88ebIuKsEuspXUS0hl9sf0DSDRGxJyuJJi8ifmT7NtvXKevezym7pj5wuaTLbF8jaUTSZyJiS7klLRxXngJAxaQ8FAMAmAHBDgAVQ7ADQMWkfPIUmJd8fv+hETGRPz5E2ZW5z8k3uVXSJRFx7yIec2l+zDsXa5/AXOjYUTm297X9xXwtlK/bXp6/dJSymUNNV0jaoGxK5CpJ65Vfzdy1v6/Y/l7Xnzu7tjk1X2dkg+0z8+eukvRkSe9b9B8SlWB73PaHbJ8/x3YX2v5B/mfG+5y2o2NHFb1T0vcj4jLbL1V21elbZ9huRNKPImK7JNm+MX+uQ0T8Ufdztr/a9dRfSvp9ZdMHv2n7G3v2I2BAXCTpdmXrPM0ovz7l0Ih4ie1TlF1V/mez7ZSOHVX0Qkmfl6SI+L6k3a1y+R5Jt9n+Tt5d/7eyfzS9aP3bsT0qaTIiHsuvft4oaVzSb0u6ckE/AQZCfp3JhuZj20fbvjrvzD+VP/2opP1s19TjOjZ07KiiiIh62+P275VfPj8k6b8k3SzpVflL35D0E9vD+XtOkfTXuznGofmFYB+JiKtsL8l/O9gq6bmSfiXpFmW/KZy7CD8TBsMnJb0xIu6y/VHbJ0XEtba3KmsY9pF0/Fw7IdhRRVttHxQRm/P1Prp/Mz1eU1cqT0q6tO37S/LvL42I70r6bo/HXK3sROyopLMioj7gy69gYY6T9IX8784ySTfZfpuk6yPizHx8/XOS/mC2nRDsqKK1kj5m+4PKbqrecUI0Iq6XdL3tQ5WNVTZnxfxM0t9HxN3t29u+RdIDXcc4LCKOadvnI7YfkvQaSS/O/2EeKOmLkv5jcX4sDICfSjojIh6yPaLsnM3fSrohf32zpCfNtROCHZUTEevzYD1bWafz9d1s+s/KTqxekD8+MX/uxK7tHoiIU9qfyMfku4/7aUmf7tpuhRiKQe/OlfRt2zuV/Qb5ekkfk/Q52+9QdnJ/zllWBDsqKSLWK5u+OJt9JF0XEY9KUr4o1ohts9oh9pb2v6sRcYOmNxbbNc97CRDsGGTvlfRvtpshXpP03hlC/WltK2Y2/VaPx6grW30U2GtY3REAKoZ57ABQMQQ7AFQMwQ4AFUOwA0DFEOwAUDEEOwBUDMEOABXz/7sFKoHSngEu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8255" y="1103086"/>
            <a:ext cx="6093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 간 상관계수 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  <a:p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연령대와 가구생애주기는 강한 양의 상관관계를 갖고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이용금액과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이용고객수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이용건수는  양의 상관관계를 갖는다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971049"/>
            <a:ext cx="53625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8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2" descr="data:image/png;base64,iVBORw0KGgoAAAANSUhEUgAAAXYAAAEPCAYAAABWc+9sAAAAOXRFWHRTb2Z0d2FyZQBNYXRwbG90bGliIHZlcnNpb24zLjMuMiwgaHR0cHM6Ly9tYXRwbG90bGliLm9yZy8vihELAAAACXBIWXMAAAsTAAALEwEAmpwYAAAU5UlEQVR4nO3df5RcZX3H8c9ndpNdICs/zIIoaigg4K9TbE5FAUVLLRXUf7C2UcjxV5Rq1XK07bFoRdBakaPSojVFxKMitdr6qx4OGg2hCJUFsaKRFqqEgsBCBJKQBDLz7R/3zuzM7GZ3drM3d54779c5Obszc+fe785JPvnuc5/7XEeEAADVUSu7AADA4iLYAaBiCHYAqBiCHQAqhmAHgIoh2AGgYvom2G2P2/6Q7fPn+b5zbF9j+zrbxxVVHwCkom+CXdJFknZKWtLrG2wfIOmVkk6WtFrSB4soDABS0jfBHhFnSdrQfGz7aNtX2/6B7U/t5m11ZT/DUknLJU0WXykA9Le+CfYZfFLSGyPiJZK22j6pe4OI2KLsP4ONkr4p6eN7t0QA6D/DZRcwi+MkfcG2JC2TdJPtV0o6J3/9b/Lnl0g6QtKBkr5m+2UR8XgJ9QJAX+jnYP+ppDMi4iHbI5J2RURdWWcuSbL9p5Lui4iw/YikMUmjkgh2AAOrn4P9XEnftr1T2dj56yVt79rmckmX2b5G0oikz+TDMwAwsMzqjgBQLf188hQAsAAEOwBUTF+MsS9fvjxWrFhRdhkAkJSbbrrpgYgY736+L4J9xYoVmpiYKLsMAEiK7Ttnep6hGACoGIIdACqGYAeAiiHYAaBiCHYAqBiCHQAqhmAHgIoh2AGgYvriAqU9dcV/bprx+VXPf9pergQAykfHDgAVQ7ADQMUQ7ABQMQQ7AFQMwQ4AFUOwA0DFEOwAUDEEOwBUDMEOABVDsANAxRDsAFAxBDsAVAzBDgAVQ7ADQMUQ7ABQMQQ7AFQMwQ4AFVPYHZRs/1TSg/nDtRFxRVHHAgBMKfLWePdFxCkF7h8AMIMih2IaBe4bALAbhQS77f0kHWF7g+2v2H7qDNussT1he2JycrKIMgBgIBUS7BGxLSKOiIgXSfonSRfNsM3aiFgZESvHx8eLKAMABlJRHftQ20PacQDYi4o6eXqk7cskPZb/Obug4wAAuhQS7BFxm6QTitg3AGB2XKAEABVDsANAxRDsAFAxBDsAVAzBDgAVQ7ADQMUQ7ABQMQQ7AFQMwQ4AFUOwA0DFEOwAUDEEOwBUDMEOABVDsANAxRDsAFAxBDsAVAzBDgAVQ7ADQMUQ7ABQMQQ7AFRM8sG+decurdt4n+qNKLsUAOgLyQf79Xc8qHW/uF/3Pryj7FIAoC8kH+zNTr0RdOwAIFUg2JuBTrADQCb5YJ/q2EsuBAD6RPLB3uzUg44dACRVKNjp2AEgk36wN7KvdOwAkEk+2Ot07ADQodBgt32z7VOLPEYwxg4AHQoLdttnSNq/qP031fOhGDp2AMgUEuy2xySdKelLRey/XZ157ADQoaiO/WJJF0hq7G4D22tsT9iemJycXPCBWkMxC94DAFTLoge77ddK2hQRN862XUSsjYiVEbFyfHx8wcdrXqDEGDsAZIYL2OcqSY/avlLSsyWdbPuXEXFbAcdqja0zxg4AmUUP9og4rfm97Q9IuqGoUJekBh07AHQoomNviYgPFLl/iXnsANAt+QuUWCsGADqlH+ys7ggAHdIP9tbJU5IdAKQKBDvTHQGgU/LBzrK9ANCpMsFOxw4AmeSDnUXAAKBT8sHOsr0A0Cn5YG/dzLrkOgCgXyQf7Ex3BIBOFQj25lBMyYUAQJ9IPthbQzEkOwBIqkCw07EDQKcKBTvJDgBSFYKdeewA0CH5YK/TsQNAh+SDnWV7AaBT+sEezIoBgHbJB3s9z3NyHQAyyQc7HTsAdEo/2BvMYweAdj0Fu+0P2z6s6GIWgitPAaBTrx37OkkX2r7C9ouKLGi+mrNhiHUAyPQU7BGxLiL+RNKfS3qT7Vtsr7btYsubG2PsANCp16GYfW2/XtJnJd0raZWkQyR9ocDaesI9TwGg03CP262T9DlJr46I7flzP7f9L8WU1bt6gytPAaBdr2PsX4mItc1Qt322JEXEqwurrEfNPKdjB4DMrB277SdLeo6k1bZ/lj89Kumdkj5dcG09oWMHgE5zDcWMSjpe0v6SXpA/V5f0hiKLmo86J08BoMOswR4R/yvpPNs3RsR3et2p7aWSviZpTJIlrYqIu/eo0t3XmH8tYu8AkJ65hmJWRcQVkk6yfWL7axHx3lneukvSayLiUduvk7Ra0of3uNoZcIESAHSaayimOa5+1Xx2GhENSY/mD4+SNDHPunrWYBEwAOgw66yYiPhJ/u0dEXGNpA2Slkm6da4d236P7f+RtFLS92d4fY3tCdsTk5OT8688xzx2AOjU83TH/OtbJZ0g6fK53hARF0bEUZL+QdIlM7y+NiJWRsTK8fHxHsuYjlkxANCp12Bvpuax+dj6frNtbHusbbmBTcq6/EI0WvPYCXYAkHq/8vRq2z+W9Hbbo5JG5tj+GEmfsL1T0nZJb9+DGmfVWra3qAMAQGJ6CvaIOE/SeW1PnTDH9jfOtc1iYREwAOjUU7DbfqGylR0PUjZ8ExHx0iIL61WdeewA0KHXoZjPSDpL0kb12ahHg3nsANCh12C/KyJ+XGglCzR18rTcOgCgX/Qa7Lfa/pCyeewhSRFxdWFVzQPTHQGgU6/Bvi3/enz+NST1RbAHFygBQIeeZ8XkC3sdEhF3FVzTvEydPCXZAUDq/dZ4qyV9R9K3bY/aPm+u9+wt9Ub2lY4dADK9Xnn6pog4RdLmiNgh6fkF1jQvQccOAB16XlLA9pCmpjruX1A981ZnjB0AOvQa7BcqO1l6pO1vSfpscSXND/PYAaBTrydPv2V7g6RnSPplRDxQbFm9Yz12AOg0Z7DnywmslvRUSbdL+rikPgp2OnYAaDfrUIztl0u6QNmSAq+T9K+SLrd9+F6orSd1VncEgA5zjbG/S9IfR8TNEbE5ItZLeoOk84surFcNZsUAQIe5gn1JRNzf/kRE3CHpkOJKmh/WigGATnMF++7istfZNIVjrRgA6DTXydPfsf3Drucs6diC6pmX9jCnYweAzKzBHhF9cyHSTJrdes1ZsDciVGvdahUABlPfDKksRPOq06FaFuaMxgBA4sHeDPJmsDOXHQASD/bmUMyQ6dgBoCnpYG90DcXQsQNA6sGer8XOGDsATEk62JsnT5szYejYASDxYGcoBgCmSzvYG0x3BIBuaQc70x0BYJqkg711gRLTHQGgJelg7x6KoWMHgNSDvXtJgTKLAYA+UUiw2z7A9pW219veUNQdl+p07AAwTVEd+76SzomIkyX9naR3F3GQ5snTGmPsANAy582sFyIi7ml7+BtJ24o4DvPYAWC6QsfYbT9FWbf+iRleW2N7wvbE5OTkgvbfDPJh5rEDQEthwW77dEnvl/Tmrg5ekhQRayNiZUSsHB8fX9AxWjfaoGMHgJZChmJsP1fSKyLiLUXsv4lFwABgukKCXdKpkk6yvT5/vCkizlrsgzS6LlCiYweA4k6eflTSR4vYd7vuW+NxQ2sASPwCpZh2z1OSHQCSDvZ61xg7HTsAJB/sdOwA0C3pYI9pJ0/LrAYA+kPSwd66NR4dOwC0JB3srRttuPMxAAyytIO9Ncae/RjMYweA1IOd9dgBYJqkg31qVkz2mI4dABIP9qmOPfsxyHUASD7Ys6/Nk6fMigGAxIN9+q3xyqwGAPpD0sE+fSiGZAeASgR7rXXytMRiAKBPJB3szUXAhlmPHQBakg72BksKAMA0aQc7J08BYJq0g7013ZGOHQCakg52bo0HANMlHezdQzF07ACQerB3d+xlFgMAfSLpYJ9+5SkdOwAkHezNHK+1Tp6WWAwA9Imkg711azxbFh07AEiJB3szyO3sD7kOAKkHe2OqY6/ZdOwAoMSDvblWDB07AExJOthbQzHKunbmsQNABYI969YtmytPAUCShovYqe1xSe+S1IiI9xVxDGU7b60Twxg7AGSK6tgvkrRT0pKC9i8pG2NvzmG3zRg7AKigYI+IsyRtKGLf7RoRrbsn1cw8dgCQShxjt73G9oTticnJyQXto9HoHIoh1wGgxGCPiLURsTIiVo6Pjy9oH/WItqEYOnYAkBKfFRMxdVu8mi1iHQASD/Z6I5TnOmvFAECukOmOkhQR6yWtL2r/UjYUM1Rrn+5Y5NEAIA1Jd+zRNcbOlacAkHiwZ0MxdOwA0C7pYG+E2oZi6NgBQEo92BvZWjFSduUpJ08BIPVgbzt5yrK9AJBJOtjrodaVp6PDQ9rxeL3kigCgfEkHe/tQzLLRYW3ZuavcggCgD6Qd7G1DMWOjw9q6YxcnUAEMvKSDvX2649jIsHY1Qjseb5RcFQCUK+lgb8TUeuzLRrOl37fsfLzMkgCgdIkH+9R67GOj2eoIW3Ywzg5gsCUd7PW29djHRrJg30qwAxhwSQd71rE3T542h2IIdgCDLf1gb85jX1LTcM3auoMxdgCDLe1gb0xdoGQ7m8vOUAyAAZd0sNdj6gIlKRtnZygGwKBLOtgbjakLlKRsyiMnTwEMurSDPTqDfWx0WFsYYwcw4JIO9npkY+tNYyPD2vZYXXXuuAFggCUd7BGhobYx9mX5RUpbGWcHMMCSDvb2tWIk6QnNuewMxwAYYEkHeyPUukBJkp64bKkk6e6HtpdVEgCULu1gb4Tacl3jy0Z00H5L9YtfbymvKAAoWdLBXu+aFWNbxz5pTHdMbtVju1i+F8BgSjrYzz3tWL3xxMM7njvm0CdoVyN0+/107QAG03DZBeyJk48+WJJ0271bW8+teOJ+Gl1S089//UhZZQFAqZLu2GcyVLOe85QDdMtdD+nmTb8puxwA2OsqF+ySdOqznqT991mid3z5x9q87bGyywGAvaqSwb7P0iG9ZuVTdf8jO3X6xddq4lebyy4JAPaawoLd9vm2r7F9ne1nFXWc3XnaE/fTV89+gWo164x/vF5v+vyErrr1Xj28nYuXAFRbISdPbZ8k6ZCIeLHtZ0u6UNLLizjWbG69+xG94YTD9cM7HtR1tz+g7228T5J02IH76NhDn6AjD16m8WUjWj42ovFlIxofW6p9lg5ruGYN1azhmlXLv2aPa6q5c30aAOg3Rc2KeZmkL0tSRNxq+6CCjjOn0SVDeukxB+vFzxjXnZu3adODj+rXD+/QLZse0rqN92kh64VND3xrqFZrPR5qe22oZg0PZa8POTu5a7X9xzDztx3rzLdv3/F8D9u0a/8PaXfHmvF9s7886390c793jg0GwmB/CIP+d+CSVc/T0uHFHTwpKtgPljTZ9niX7VpEtK4asr1G0pr84Vbbt+3B8ZZLemAP3l81fB7T8ZlMx2cy3V7/TC5dvUdvf/pMTxYV7A9LOrDtcaM91CUpItZKWrsYB7M9ERErF2NfVcDnMR2fyXR8JtNV5TMp6uTptZLOkCTbz5T0fwUdBwDQpaiO/d8lvdz2tZK2SHpLQccBAHQpJNjzYZezi9j3bizKkE6F8HlMx2cyHZ/JdJX4TBzBbeQAoEoqeeUpAAwygh0AKibpYC972YJ+Y/sA21faXm97g+3D537X4LB9s+1Ty66jH9j+3fzvyHW2/6LsevqB7XPa8uS4suvZE8mux94vyxb0mX0lnRMR99g+TdK7Jb2t5Jr6gu0zJO1fdh39wPYSSe+X9KqIYG1rZU2RpFdKOlnSEZI+LukVJZa0R1Lu2DuWLZBU2rIF/SIi7omIe/KHv5G0rcx6+oXtMUlnSvpS2bX0iT+UdKekL9teZ/t5ZRfUB+rK8nCpsqtPJ2ffvL8l27Grh2ULBpXtpyjr1t9edi194mJJF0g6rexC+sRRyhqh0yUdpqxBekGpFZUsIrbY3iBpo6Rlkn6v5JL2SMod+5zLFgwi26cr+zX7zW3d+8Cy/VpJmyLixrJr6SO7JF0dEbsi4leSGh7wJUvzocslyoZhjpF0cT5klaSUg51lC7rYfq6kV0TEWyLiwbLr6ROrJD3T9pXK/r78le2jS66pbNcrG46R7UMkPR5c0PJ0Sffln8MjksYkjZZb0sKlPBTDsgXTnSrpJNvr88ebIuKsEuspXUS0hl9sf0DSDRGxJyuJJi8ifmT7NtvXKevezym7pj5wuaTLbF8jaUTSZyJiS7klLRxXngJAxaQ8FAMAmAHBDgAVQ7ADQMWkfPIUmJd8fv+hETGRPz5E2ZW5z8k3uVXSJRFx7yIec2l+zDsXa5/AXOjYUTm297X9xXwtlK/bXp6/dJSymUNNV0jaoGxK5CpJ65Vfzdy1v6/Y/l7Xnzu7tjk1X2dkg+0z8+eukvRkSe9b9B8SlWB73PaHbJ8/x3YX2v5B/mfG+5y2o2NHFb1T0vcj4jLbL1V21elbZ9huRNKPImK7JNm+MX+uQ0T8Ufdztr/a9dRfSvp9ZdMHv2n7G3v2I2BAXCTpdmXrPM0ovz7l0Ih4ie1TlF1V/mez7ZSOHVX0Qkmfl6SI+L6k3a1y+R5Jt9n+Tt5d/7eyfzS9aP3bsT0qaTIiHsuvft4oaVzSb0u6ckE/AQZCfp3JhuZj20fbvjrvzD+VP/2opP1s19TjOjZ07KiiiIh62+P275VfPj8k6b8k3SzpVflL35D0E9vD+XtOkfTXuznGofmFYB+JiKtsL8l/O9gq6bmSfiXpFmW/KZy7CD8TBsMnJb0xIu6y/VHbJ0XEtba3KmsY9pF0/Fw7IdhRRVttHxQRm/P1Prp/Mz1eU1cqT0q6tO37S/LvL42I70r6bo/HXK3sROyopLMioj7gy69gYY6T9IX8784ySTfZfpuk6yPizHx8/XOS/mC2nRDsqKK1kj5m+4PKbqrecUI0Iq6XdL3tQ5WNVTZnxfxM0t9HxN3t29u+RdIDXcc4LCKOadvnI7YfkvQaSS/O/2EeKOmLkv5jcX4sDICfSjojIh6yPaLsnM3fSrohf32zpCfNtROCHZUTEevzYD1bWafz9d1s+s/KTqxekD8+MX/uxK7tHoiIU9qfyMfku4/7aUmf7tpuhRiKQe/OlfRt2zuV/Qb5ekkfk/Q52+9QdnJ/zllWBDsqKSLWK5u+OJt9JF0XEY9KUr4o1ohts9oh9pb2v6sRcYOmNxbbNc97CRDsGGTvlfRvtpshXpP03hlC/WltK2Y2/VaPx6grW30U2GtY3REAKoZ57ABQMQQ7AFQMwQ4AFUOwA0DFEOwAUDEEOwBUDMEOABXz/7sFKoHSngEu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40325" y="1192438"/>
            <a:ext cx="8994096" cy="2973162"/>
            <a:chOff x="1848074" y="1381123"/>
            <a:chExt cx="8994096" cy="2973162"/>
          </a:xfrm>
        </p:grpSpPr>
        <p:pic>
          <p:nvPicPr>
            <p:cNvPr id="5129" name="Picture 9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3"/>
            <a:stretch/>
          </p:blipFill>
          <p:spPr bwMode="auto">
            <a:xfrm>
              <a:off x="2670629" y="1381124"/>
              <a:ext cx="8171541" cy="297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807"/>
            <a:stretch/>
          </p:blipFill>
          <p:spPr bwMode="auto">
            <a:xfrm>
              <a:off x="1848074" y="1381123"/>
              <a:ext cx="849539" cy="297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870857" y="4455886"/>
            <a:ext cx="9303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통계 내용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 이용고객의 평균 연령은 약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37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 전체 이용건수의 평균은 약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159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이용고객수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평균은 약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71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3714" y="3526971"/>
            <a:ext cx="4005943" cy="522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7" name="Picture 1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0"/>
          <a:stretch/>
        </p:blipFill>
        <p:spPr bwMode="auto">
          <a:xfrm>
            <a:off x="2249257" y="1165001"/>
            <a:ext cx="72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0857" y="4601029"/>
            <a:ext cx="9303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 히스토그램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 카드 이용금액은 그래프 좌측에 밀집되어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분위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이상의 데이터를 살펴볼 필요가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7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-667657" y="816514"/>
            <a:ext cx="13033828" cy="0"/>
          </a:xfrm>
          <a:prstGeom prst="line">
            <a:avLst/>
          </a:prstGeom>
          <a:ln w="381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598" y="170647"/>
            <a:ext cx="10790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spc="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3200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857" y="4601029"/>
            <a:ext cx="9303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이용금액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(3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분위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히스토그램</a:t>
            </a:r>
            <a:endParaRPr lang="en-US" altLang="ko-KR" sz="20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분위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이상 데이터도 그래프 좌측에 밀집되어 있다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몇몇 데이터가 이상치 인지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데이터인지 확인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57" y="1104899"/>
            <a:ext cx="720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917</Words>
  <Application>Microsoft Office PowerPoint</Application>
  <PresentationFormat>사용자 지정</PresentationFormat>
  <Paragraphs>231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맑은 고딕</vt:lpstr>
      <vt:lpstr>나눔스퀘어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김도연</cp:lastModifiedBy>
  <cp:revision>45</cp:revision>
  <dcterms:created xsi:type="dcterms:W3CDTF">2018-02-26T14:07:00Z</dcterms:created>
  <dcterms:modified xsi:type="dcterms:W3CDTF">2021-03-25T14:30:19Z</dcterms:modified>
</cp:coreProperties>
</file>