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57" r:id="rId6"/>
    <p:sldId id="258" r:id="rId7"/>
    <p:sldId id="268" r:id="rId8"/>
    <p:sldId id="269" r:id="rId9"/>
    <p:sldId id="259" r:id="rId10"/>
    <p:sldId id="260" r:id="rId11"/>
    <p:sldId id="261" r:id="rId12"/>
    <p:sldId id="262" r:id="rId13"/>
    <p:sldId id="263" r:id="rId14"/>
    <p:sldId id="264" r:id="rId15"/>
    <p:sldId id="265" r:id="rId16"/>
    <p:sldId id="266" r:id="rId17"/>
    <p:sldId id="26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0D5D-5CD0-5B65-9991-15BCFC1EA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13D468-B74D-B282-F9A1-D1DF335CA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CDC768-EC12-4686-F9B8-085F5A092ED5}"/>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5" name="Footer Placeholder 4">
            <a:extLst>
              <a:ext uri="{FF2B5EF4-FFF2-40B4-BE49-F238E27FC236}">
                <a16:creationId xmlns:a16="http://schemas.microsoft.com/office/drawing/2014/main" id="{26F6FF53-42C3-BA90-9572-F24AA8156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2A4D4-F45E-B355-4554-2E942F3A1939}"/>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81433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C6ED-7B25-5CFF-38B9-658BB70F48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A69AFC-0542-50E1-5646-CF35C7A24D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4E04F-33CD-9A9C-4EEC-58B2E574E395}"/>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5" name="Footer Placeholder 4">
            <a:extLst>
              <a:ext uri="{FF2B5EF4-FFF2-40B4-BE49-F238E27FC236}">
                <a16:creationId xmlns:a16="http://schemas.microsoft.com/office/drawing/2014/main" id="{A38836F8-0028-957E-D84B-0D0B842BA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4E931-535C-3D52-7D12-78EE98FB9EFB}"/>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118423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20417-4120-CF84-14CD-3749B1C56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744AF2-3129-85EF-6A0F-17C001FCD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3BA8F-D575-E501-FEE2-447A423F96F6}"/>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5" name="Footer Placeholder 4">
            <a:extLst>
              <a:ext uri="{FF2B5EF4-FFF2-40B4-BE49-F238E27FC236}">
                <a16:creationId xmlns:a16="http://schemas.microsoft.com/office/drawing/2014/main" id="{561CAD1C-AB74-2FC9-E3F7-55B33F948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12D8D-6B50-1EC8-81A7-9C9ADAE9D7AE}"/>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62290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1E4A-5E41-EB9F-C72E-49F83D7FF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422BF-3F68-9BCF-D957-DAD369E90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638C3-994A-28F8-22F7-FBEA1577A7D8}"/>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5" name="Footer Placeholder 4">
            <a:extLst>
              <a:ext uri="{FF2B5EF4-FFF2-40B4-BE49-F238E27FC236}">
                <a16:creationId xmlns:a16="http://schemas.microsoft.com/office/drawing/2014/main" id="{76798687-3F81-EA5F-AD10-A36E6B8DB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6EA93-D522-0393-47BE-FF91893FFA70}"/>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194222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A3BC-B56D-686E-B557-DE934C6D7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DEFE07-98A6-6740-72B8-D9F2D479B5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6EEA1-8B40-549F-68F3-ABF7C069FA69}"/>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5" name="Footer Placeholder 4">
            <a:extLst>
              <a:ext uri="{FF2B5EF4-FFF2-40B4-BE49-F238E27FC236}">
                <a16:creationId xmlns:a16="http://schemas.microsoft.com/office/drawing/2014/main" id="{6B71BD59-6612-05A7-488B-54B24EF79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F6A5D-86EC-49F3-9088-327851EC32B3}"/>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190461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3711-4A7F-2E48-4B94-206EEAB4A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02345-FBB5-EF9A-B9CE-88DB6ACEE6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4BF22-C3AC-375F-1990-F6AF6E5E11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1BC735-3BD2-9AB4-0520-38006D6C887E}"/>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6" name="Footer Placeholder 5">
            <a:extLst>
              <a:ext uri="{FF2B5EF4-FFF2-40B4-BE49-F238E27FC236}">
                <a16:creationId xmlns:a16="http://schemas.microsoft.com/office/drawing/2014/main" id="{43E66CEA-9080-1928-8752-E4C3FB71F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46403-E17E-FEFA-52B4-2BA3E7C100C5}"/>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240328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6F3D-E224-646F-8372-AC2E51C1CC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1661B-BA8E-FEC5-900E-FA55513BB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04F6B-A85A-03DE-E0E5-D8FA69063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B21EF3-22EB-BAAE-B282-F46E3D12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2E16D-1032-1C4E-2543-AEB210475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5D4C70-4A2E-B8CD-2C03-E9EACA104BF9}"/>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8" name="Footer Placeholder 7">
            <a:extLst>
              <a:ext uri="{FF2B5EF4-FFF2-40B4-BE49-F238E27FC236}">
                <a16:creationId xmlns:a16="http://schemas.microsoft.com/office/drawing/2014/main" id="{864EFF43-2E27-B863-CC74-3FC64880CA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12BCD-53EA-DC01-4B36-E4130F439DE8}"/>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83136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DE86-5102-6DEE-17D1-E26CF9087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F7C97B-9E46-F4DA-F9AA-438825C40780}"/>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4" name="Footer Placeholder 3">
            <a:extLst>
              <a:ext uri="{FF2B5EF4-FFF2-40B4-BE49-F238E27FC236}">
                <a16:creationId xmlns:a16="http://schemas.microsoft.com/office/drawing/2014/main" id="{827497DE-DFB7-DABF-9C55-0BD28B238F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7B2E1C-A777-93F3-2F4A-3286893B61AA}"/>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34816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D8C5C-FF53-54AC-7494-53E6047C851A}"/>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3" name="Footer Placeholder 2">
            <a:extLst>
              <a:ext uri="{FF2B5EF4-FFF2-40B4-BE49-F238E27FC236}">
                <a16:creationId xmlns:a16="http://schemas.microsoft.com/office/drawing/2014/main" id="{80CFE6F2-BD24-3CE8-37C9-13CB454A87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1BE47-AC54-588C-A965-E8A48503D857}"/>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91168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821E-2910-8A39-2F07-64C913B55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2FC1BE-69CC-22CC-6A7B-6C9338EA4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FEBD1D-104C-A4E9-1E28-8F8A7F636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34696-94A6-78F1-C08C-F4C7113E6EC6}"/>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6" name="Footer Placeholder 5">
            <a:extLst>
              <a:ext uri="{FF2B5EF4-FFF2-40B4-BE49-F238E27FC236}">
                <a16:creationId xmlns:a16="http://schemas.microsoft.com/office/drawing/2014/main" id="{92CBA4BB-9631-606B-D26A-7C09E252C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62DE0-10C6-73A3-2021-E27E136C5668}"/>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157529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0FC0-80E8-A321-407A-4AC0F5CB8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EEF2F-CE1B-7DCF-5D43-F3791E53F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C0622D-B999-6F22-410C-DBA9E78C4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F2EC6-0F6D-8F00-4A06-20C098EB632F}"/>
              </a:ext>
            </a:extLst>
          </p:cNvPr>
          <p:cNvSpPr>
            <a:spLocks noGrp="1"/>
          </p:cNvSpPr>
          <p:nvPr>
            <p:ph type="dt" sz="half" idx="10"/>
          </p:nvPr>
        </p:nvSpPr>
        <p:spPr/>
        <p:txBody>
          <a:bodyPr/>
          <a:lstStyle/>
          <a:p>
            <a:fld id="{E5CBBA52-592A-4363-B79A-FD068EADC420}" type="datetimeFigureOut">
              <a:rPr lang="en-US" smtClean="0"/>
              <a:t>6/3/2024</a:t>
            </a:fld>
            <a:endParaRPr lang="en-US"/>
          </a:p>
        </p:txBody>
      </p:sp>
      <p:sp>
        <p:nvSpPr>
          <p:cNvPr id="6" name="Footer Placeholder 5">
            <a:extLst>
              <a:ext uri="{FF2B5EF4-FFF2-40B4-BE49-F238E27FC236}">
                <a16:creationId xmlns:a16="http://schemas.microsoft.com/office/drawing/2014/main" id="{969849AE-FD96-090E-08E8-9973709E9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610C9-A0E3-8224-F1DE-0F0703FCC119}"/>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46935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815A5-B8A0-8A89-F3D4-CB57111EA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E4A6F8-A4F4-FF03-99AA-92E02C964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F1E84-454F-A173-72B5-C453FFDAE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CBBA52-592A-4363-B79A-FD068EADC420}" type="datetimeFigureOut">
              <a:rPr lang="en-US" smtClean="0"/>
              <a:t>6/3/2024</a:t>
            </a:fld>
            <a:endParaRPr lang="en-US"/>
          </a:p>
        </p:txBody>
      </p:sp>
      <p:sp>
        <p:nvSpPr>
          <p:cNvPr id="5" name="Footer Placeholder 4">
            <a:extLst>
              <a:ext uri="{FF2B5EF4-FFF2-40B4-BE49-F238E27FC236}">
                <a16:creationId xmlns:a16="http://schemas.microsoft.com/office/drawing/2014/main" id="{CEB82D6C-9AB8-2F63-3CAB-EA16AB857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045C70-2932-7E98-96EC-AB4349D2D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4945F2-0DA2-40CF-AD41-EDE3E3082AA1}" type="slidenum">
              <a:rPr lang="en-US" smtClean="0"/>
              <a:t>‹#›</a:t>
            </a:fld>
            <a:endParaRPr lang="en-US"/>
          </a:p>
        </p:txBody>
      </p:sp>
    </p:spTree>
    <p:extLst>
      <p:ext uri="{BB962C8B-B14F-4D97-AF65-F5344CB8AC3E}">
        <p14:creationId xmlns:p14="http://schemas.microsoft.com/office/powerpoint/2010/main" val="242590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ing.com/currencies/usd-try-historical-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53AB-6161-7B6C-67E1-3EE6C8CA036F}"/>
              </a:ext>
            </a:extLst>
          </p:cNvPr>
          <p:cNvSpPr>
            <a:spLocks noGrp="1"/>
          </p:cNvSpPr>
          <p:nvPr>
            <p:ph type="ctrTitle"/>
          </p:nvPr>
        </p:nvSpPr>
        <p:spPr/>
        <p:txBody>
          <a:bodyPr/>
          <a:lstStyle/>
          <a:p>
            <a:r>
              <a:rPr lang="ar-SY" dirty="0"/>
              <a:t>توقع أسعار العملة التركية</a:t>
            </a:r>
            <a:r>
              <a:rPr lang="ar-SA" dirty="0"/>
              <a:t> مقابل الدولار</a:t>
            </a:r>
            <a:r>
              <a:rPr lang="ar-SY" dirty="0"/>
              <a:t> </a:t>
            </a:r>
            <a:endParaRPr lang="en-US" dirty="0"/>
          </a:p>
        </p:txBody>
      </p:sp>
      <p:sp>
        <p:nvSpPr>
          <p:cNvPr id="3" name="Subtitle 2">
            <a:extLst>
              <a:ext uri="{FF2B5EF4-FFF2-40B4-BE49-F238E27FC236}">
                <a16:creationId xmlns:a16="http://schemas.microsoft.com/office/drawing/2014/main" id="{09E8BCF1-A850-DD63-21D4-0E70050F9536}"/>
              </a:ext>
            </a:extLst>
          </p:cNvPr>
          <p:cNvSpPr>
            <a:spLocks noGrp="1"/>
          </p:cNvSpPr>
          <p:nvPr>
            <p:ph type="subTitle" idx="1"/>
          </p:nvPr>
        </p:nvSpPr>
        <p:spPr/>
        <p:txBody>
          <a:bodyPr/>
          <a:lstStyle/>
          <a:p>
            <a:r>
              <a:rPr lang="ar-SA" dirty="0"/>
              <a:t>الإنحدار الخطي </a:t>
            </a:r>
            <a:r>
              <a:rPr lang="en-US" dirty="0"/>
              <a:t> </a:t>
            </a:r>
          </a:p>
          <a:p>
            <a:r>
              <a:rPr lang="ar-SA" dirty="0"/>
              <a:t>تعلم شجرة القرار</a:t>
            </a:r>
            <a:r>
              <a:rPr lang="en-US" dirty="0"/>
              <a:t> </a:t>
            </a:r>
          </a:p>
          <a:p>
            <a:r>
              <a:rPr lang="ar-SA" dirty="0"/>
              <a:t> كي ان ان </a:t>
            </a:r>
            <a:endParaRPr lang="en-US" dirty="0"/>
          </a:p>
        </p:txBody>
      </p:sp>
      <p:pic>
        <p:nvPicPr>
          <p:cNvPr id="1026" name="Picture 2" descr="‪Currency exchange icon Royalty Free Vector Image‬‏">
            <a:extLst>
              <a:ext uri="{FF2B5EF4-FFF2-40B4-BE49-F238E27FC236}">
                <a16:creationId xmlns:a16="http://schemas.microsoft.com/office/drawing/2014/main" id="{D7D7B8D2-A95A-B1BE-F504-1AF465B37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56061"/>
            <a:ext cx="20574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Turkish Lira Online in Toronto - (TRY) - Azizi Currency Exchange‬‏">
            <a:extLst>
              <a:ext uri="{FF2B5EF4-FFF2-40B4-BE49-F238E27FC236}">
                <a16:creationId xmlns:a16="http://schemas.microsoft.com/office/drawing/2014/main" id="{B7A8F5AF-1573-50BB-3C47-314F7CA64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312" y="4137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T12A01: FUNDAMENTALS OF PYTHON PROGRAMMING (SF) - NTUC LearningHub‬‏">
            <a:extLst>
              <a:ext uri="{FF2B5EF4-FFF2-40B4-BE49-F238E27FC236}">
                <a16:creationId xmlns:a16="http://schemas.microsoft.com/office/drawing/2014/main" id="{78CF34FF-96E0-0175-07AD-A40DBD2A1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60" y="112814"/>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ll you need to know about AI as a career option | TechCabal‬‏">
            <a:extLst>
              <a:ext uri="{FF2B5EF4-FFF2-40B4-BE49-F238E27FC236}">
                <a16:creationId xmlns:a16="http://schemas.microsoft.com/office/drawing/2014/main" id="{55A8C33A-38CB-832A-1675-0BBEB16A052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262763" y="4835524"/>
            <a:ext cx="253365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37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C93B-C5BF-CB2E-2CB6-5685D3AAE0BE}"/>
              </a:ext>
            </a:extLst>
          </p:cNvPr>
          <p:cNvSpPr>
            <a:spLocks noGrp="1"/>
          </p:cNvSpPr>
          <p:nvPr>
            <p:ph type="title"/>
          </p:nvPr>
        </p:nvSpPr>
        <p:spPr/>
        <p:txBody>
          <a:bodyPr/>
          <a:lstStyle/>
          <a:p>
            <a:pPr algn="r" rtl="1"/>
            <a:r>
              <a:rPr lang="ar-SA" dirty="0"/>
              <a:t>مخطط سعر العملة التركية مقابل الدولار منذ عام 2019</a:t>
            </a:r>
            <a:endParaRPr lang="en-US" dirty="0"/>
          </a:p>
        </p:txBody>
      </p:sp>
      <p:pic>
        <p:nvPicPr>
          <p:cNvPr id="5" name="Content Placeholder 4" descr="A graph showing the price of a dollar&#10;&#10;Description automatically generated">
            <a:extLst>
              <a:ext uri="{FF2B5EF4-FFF2-40B4-BE49-F238E27FC236}">
                <a16:creationId xmlns:a16="http://schemas.microsoft.com/office/drawing/2014/main" id="{79143557-D5E7-CA54-EBA2-4AA672075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378068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8D337-3454-4E0A-5238-30F7ED1C3360}"/>
              </a:ext>
            </a:extLst>
          </p:cNvPr>
          <p:cNvSpPr>
            <a:spLocks noGrp="1"/>
          </p:cNvSpPr>
          <p:nvPr>
            <p:ph idx="1"/>
          </p:nvPr>
        </p:nvSpPr>
        <p:spPr>
          <a:xfrm>
            <a:off x="838200" y="648929"/>
            <a:ext cx="10515600" cy="5528034"/>
          </a:xfrm>
        </p:spPr>
        <p:txBody>
          <a:bodyPr/>
          <a:lstStyle/>
          <a:p>
            <a:pPr marL="0" indent="0" algn="just" rtl="1">
              <a:buNone/>
            </a:pPr>
            <a:r>
              <a:rPr lang="ar-SY" dirty="0"/>
              <a:t>برنامج تحليل وتنبؤ </a:t>
            </a:r>
            <a:r>
              <a:rPr lang="ar-SA" dirty="0"/>
              <a:t>ب</a:t>
            </a:r>
            <a:r>
              <a:rPr lang="ar-SY" dirty="0"/>
              <a:t>سعر الليرة التركية مقابل الدولار الأمريكي باستخدام مكتبات بايثون المختلفة مثل</a:t>
            </a:r>
            <a:r>
              <a:rPr lang="ar-SA" dirty="0"/>
              <a:t>:</a:t>
            </a:r>
          </a:p>
          <a:p>
            <a:pPr marL="0" indent="0" algn="just" rtl="1">
              <a:buNone/>
            </a:pPr>
            <a:r>
              <a:rPr lang="en-US" dirty="0">
                <a:solidFill>
                  <a:schemeClr val="tx2">
                    <a:lumMod val="75000"/>
                    <a:lumOff val="25000"/>
                  </a:schemeClr>
                </a:solidFill>
              </a:rPr>
              <a:t>Pandas</a:t>
            </a:r>
            <a:r>
              <a:rPr lang="ar-SA" dirty="0"/>
              <a:t> لمعالجة البيانات.</a:t>
            </a:r>
          </a:p>
          <a:p>
            <a:pPr marL="0" indent="0" algn="just" rtl="1">
              <a:buNone/>
            </a:pPr>
            <a:r>
              <a:rPr lang="en-US" dirty="0" err="1">
                <a:solidFill>
                  <a:schemeClr val="tx2">
                    <a:lumMod val="75000"/>
                    <a:lumOff val="25000"/>
                  </a:schemeClr>
                </a:solidFill>
              </a:rPr>
              <a:t>Numpy</a:t>
            </a:r>
            <a:r>
              <a:rPr lang="ar-SA" dirty="0"/>
              <a:t> للتعامل مع المصفوفات والأعداد.</a:t>
            </a:r>
          </a:p>
          <a:p>
            <a:pPr marL="0" indent="0" algn="just" rtl="1">
              <a:buNone/>
            </a:pPr>
            <a:r>
              <a:rPr lang="en-US" dirty="0">
                <a:solidFill>
                  <a:schemeClr val="tx2">
                    <a:lumMod val="75000"/>
                    <a:lumOff val="25000"/>
                  </a:schemeClr>
                </a:solidFill>
              </a:rPr>
              <a:t>Matplotlib</a:t>
            </a:r>
            <a:r>
              <a:rPr lang="ar-SA" dirty="0"/>
              <a:t> </a:t>
            </a:r>
            <a:r>
              <a:rPr lang="en-US" dirty="0"/>
              <a:t> </a:t>
            </a:r>
            <a:r>
              <a:rPr lang="ar-SA" dirty="0"/>
              <a:t>لرسم المخططات البيانية.</a:t>
            </a:r>
          </a:p>
          <a:p>
            <a:pPr marL="0" indent="0" algn="just" rtl="1">
              <a:buNone/>
            </a:pPr>
            <a:r>
              <a:rPr lang="en-US" dirty="0" err="1">
                <a:solidFill>
                  <a:schemeClr val="tx2">
                    <a:lumMod val="75000"/>
                    <a:lumOff val="25000"/>
                  </a:schemeClr>
                </a:solidFill>
              </a:rPr>
              <a:t>mean_squared_error</a:t>
            </a:r>
            <a:r>
              <a:rPr lang="ar-SA" dirty="0"/>
              <a:t> لحساب خطأ التربيع المتوسط لتقييم النموذج.</a:t>
            </a:r>
          </a:p>
          <a:p>
            <a:pPr marL="0" indent="0" algn="just" rtl="1">
              <a:buNone/>
            </a:pPr>
            <a:r>
              <a:rPr lang="en-US" dirty="0" err="1">
                <a:solidFill>
                  <a:schemeClr val="tx2">
                    <a:lumMod val="75000"/>
                    <a:lumOff val="25000"/>
                  </a:schemeClr>
                </a:solidFill>
              </a:rPr>
              <a:t>Sklearn</a:t>
            </a:r>
            <a:r>
              <a:rPr lang="ar-SA" dirty="0">
                <a:solidFill>
                  <a:schemeClr val="tx2">
                    <a:lumMod val="75000"/>
                    <a:lumOff val="25000"/>
                  </a:schemeClr>
                </a:solidFill>
              </a:rPr>
              <a:t> </a:t>
            </a:r>
            <a:r>
              <a:rPr lang="ar-SA" dirty="0"/>
              <a:t>لإستخدام وتدريب النماذج</a:t>
            </a:r>
            <a:endParaRPr lang="en-US" dirty="0"/>
          </a:p>
          <a:p>
            <a:pPr marL="0" indent="0" algn="just" rtl="1">
              <a:buNone/>
            </a:pPr>
            <a:endParaRPr lang="ar-SA" dirty="0"/>
          </a:p>
          <a:p>
            <a:pPr marL="0" indent="0" algn="just" rtl="1">
              <a:buNone/>
            </a:pPr>
            <a:r>
              <a:rPr lang="en-US" dirty="0"/>
              <a:t> </a:t>
            </a:r>
          </a:p>
        </p:txBody>
      </p:sp>
      <p:pic>
        <p:nvPicPr>
          <p:cNvPr id="4098" name="Picture 2" descr="‪What is Sklearn? | Domino Data Lab‬‏">
            <a:extLst>
              <a:ext uri="{FF2B5EF4-FFF2-40B4-BE49-F238E27FC236}">
                <a16:creationId xmlns:a16="http://schemas.microsoft.com/office/drawing/2014/main" id="{5F1310F0-DD3B-5E13-5416-55E78D1D0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026" y="4154143"/>
            <a:ext cx="33813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3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9A27-76A8-170C-B6FD-0E9D2BA2D5A8}"/>
              </a:ext>
            </a:extLst>
          </p:cNvPr>
          <p:cNvSpPr>
            <a:spLocks noGrp="1"/>
          </p:cNvSpPr>
          <p:nvPr>
            <p:ph type="title"/>
          </p:nvPr>
        </p:nvSpPr>
        <p:spPr/>
        <p:txBody>
          <a:bodyPr/>
          <a:lstStyle/>
          <a:p>
            <a:pPr algn="r" rtl="1"/>
            <a:r>
              <a:rPr lang="ar-SA" dirty="0"/>
              <a:t>إنشاء كلاس </a:t>
            </a:r>
            <a:r>
              <a:rPr lang="en-US" dirty="0" err="1"/>
              <a:t>UsfToTRY</a:t>
            </a:r>
            <a:r>
              <a:rPr lang="ar-SA" dirty="0"/>
              <a:t> للتنبؤ بالسعر</a:t>
            </a:r>
            <a:endParaRPr lang="en-US" dirty="0"/>
          </a:p>
        </p:txBody>
      </p:sp>
      <p:sp>
        <p:nvSpPr>
          <p:cNvPr id="3" name="Content Placeholder 2">
            <a:extLst>
              <a:ext uri="{FF2B5EF4-FFF2-40B4-BE49-F238E27FC236}">
                <a16:creationId xmlns:a16="http://schemas.microsoft.com/office/drawing/2014/main" id="{D609EC01-B194-E348-DD90-3EB379C3F0CB}"/>
              </a:ext>
            </a:extLst>
          </p:cNvPr>
          <p:cNvSpPr>
            <a:spLocks noGrp="1"/>
          </p:cNvSpPr>
          <p:nvPr>
            <p:ph idx="1"/>
          </p:nvPr>
        </p:nvSpPr>
        <p:spPr>
          <a:xfrm>
            <a:off x="759541" y="1835457"/>
            <a:ext cx="10515600" cy="4351338"/>
          </a:xfrm>
        </p:spPr>
        <p:txBody>
          <a:bodyPr/>
          <a:lstStyle/>
          <a:p>
            <a:pPr algn="r" rtl="1"/>
            <a:r>
              <a:rPr lang="ar-SA" dirty="0"/>
              <a:t>قراءة البيانات:</a:t>
            </a:r>
          </a:p>
          <a:p>
            <a:pPr marL="0" indent="0" algn="r" rtl="1">
              <a:buNone/>
            </a:pPr>
            <a:endParaRPr lang="en-US" dirty="0"/>
          </a:p>
        </p:txBody>
      </p:sp>
      <p:sp>
        <p:nvSpPr>
          <p:cNvPr id="4" name="TextBox 3">
            <a:extLst>
              <a:ext uri="{FF2B5EF4-FFF2-40B4-BE49-F238E27FC236}">
                <a16:creationId xmlns:a16="http://schemas.microsoft.com/office/drawing/2014/main" id="{C9523A95-1958-8543-91D5-C82F734E8255}"/>
              </a:ext>
            </a:extLst>
          </p:cNvPr>
          <p:cNvSpPr txBox="1"/>
          <p:nvPr/>
        </p:nvSpPr>
        <p:spPr>
          <a:xfrm>
            <a:off x="442451" y="3123732"/>
            <a:ext cx="11454581" cy="1569660"/>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b="0" dirty="0">
                <a:solidFill>
                  <a:srgbClr val="569CD6"/>
                </a:solidFill>
                <a:effectLst/>
                <a:highlight>
                  <a:srgbClr val="1E1E1E"/>
                </a:highlight>
                <a:latin typeface="Consolas" panose="020B0609020204030204" pitchFamily="49" charset="0"/>
              </a:rPr>
              <a:t>class</a:t>
            </a:r>
            <a:r>
              <a:rPr lang="en-US" sz="2400" b="0" dirty="0">
                <a:solidFill>
                  <a:srgbClr val="D4D4D4"/>
                </a:solidFill>
                <a:effectLst/>
                <a:highlight>
                  <a:srgbClr val="1E1E1E"/>
                </a:highlight>
                <a:latin typeface="Consolas" panose="020B0609020204030204" pitchFamily="49" charset="0"/>
              </a:rPr>
              <a:t> </a:t>
            </a:r>
            <a:r>
              <a:rPr lang="en-US" sz="2400" b="0" dirty="0" err="1">
                <a:solidFill>
                  <a:srgbClr val="4EC9B0"/>
                </a:solidFill>
                <a:effectLst/>
                <a:highlight>
                  <a:srgbClr val="1E1E1E"/>
                </a:highlight>
                <a:latin typeface="Consolas" panose="020B0609020204030204" pitchFamily="49" charset="0"/>
              </a:rPr>
              <a:t>UsdToTRY</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569CD6"/>
                </a:solidFill>
                <a:effectLst/>
                <a:highlight>
                  <a:srgbClr val="1E1E1E"/>
                </a:highlight>
                <a:latin typeface="Consolas" panose="020B0609020204030204" pitchFamily="49" charset="0"/>
              </a:rPr>
              <a:t>def</a:t>
            </a:r>
            <a:r>
              <a:rPr lang="en-US" sz="2400" b="0" dirty="0">
                <a:solidFill>
                  <a:srgbClr val="D4D4D4"/>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__</a:t>
            </a:r>
            <a:r>
              <a:rPr lang="en-US" sz="2400" b="0" dirty="0" err="1">
                <a:solidFill>
                  <a:srgbClr val="DCDCAA"/>
                </a:solidFill>
                <a:effectLst/>
                <a:highlight>
                  <a:srgbClr val="1E1E1E"/>
                </a:highlight>
                <a:latin typeface="Consolas" panose="020B0609020204030204" pitchFamily="49" charset="0"/>
              </a:rPr>
              <a:t>init</a:t>
            </a:r>
            <a:r>
              <a:rPr lang="en-US" sz="2400" b="0" dirty="0">
                <a:solidFill>
                  <a:srgbClr val="DCDCAA"/>
                </a:solidFill>
                <a:effectLst/>
                <a:highlight>
                  <a:srgbClr val="1E1E1E"/>
                </a:highlight>
                <a:latin typeface="Consolas" panose="020B0609020204030204" pitchFamily="49" charset="0"/>
              </a:rPr>
              <a:t>__</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self</a:t>
            </a:r>
            <a:r>
              <a:rPr lang="en-US" sz="2400" b="0" dirty="0">
                <a:solidFill>
                  <a:srgbClr val="D4D4D4"/>
                </a:solidFill>
                <a:effectLst/>
                <a:highlight>
                  <a:srgbClr val="1E1E1E"/>
                </a:highlight>
                <a:latin typeface="Consolas" panose="020B0609020204030204" pitchFamily="49" charset="0"/>
              </a:rPr>
              <a:t>) :</a:t>
            </a: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 </a:t>
            </a:r>
            <a:r>
              <a:rPr lang="en-US" sz="2400" b="0" dirty="0" err="1">
                <a:solidFill>
                  <a:srgbClr val="6A9955"/>
                </a:solidFill>
                <a:effectLst/>
                <a:highlight>
                  <a:srgbClr val="1E1E1E"/>
                </a:highlight>
                <a:latin typeface="Consolas" panose="020B0609020204030204" pitchFamily="49" charset="0"/>
              </a:rPr>
              <a:t>self.data</a:t>
            </a:r>
            <a:r>
              <a:rPr lang="en-US" sz="2400" b="0" dirty="0">
                <a:solidFill>
                  <a:srgbClr val="6A9955"/>
                </a:solidFill>
                <a:effectLst/>
                <a:highlight>
                  <a:srgbClr val="1E1E1E"/>
                </a:highlight>
                <a:latin typeface="Consolas" panose="020B0609020204030204" pitchFamily="49" charset="0"/>
              </a:rPr>
              <a:t> = </a:t>
            </a:r>
            <a:r>
              <a:rPr lang="en-US" sz="2400" b="0" dirty="0" err="1">
                <a:solidFill>
                  <a:srgbClr val="6A9955"/>
                </a:solidFill>
                <a:effectLst/>
                <a:highlight>
                  <a:srgbClr val="1E1E1E"/>
                </a:highlight>
                <a:latin typeface="Consolas" panose="020B0609020204030204" pitchFamily="49" charset="0"/>
              </a:rPr>
              <a:t>pd.read_csv</a:t>
            </a:r>
            <a:r>
              <a:rPr lang="en-US" sz="2400" b="0" dirty="0">
                <a:solidFill>
                  <a:srgbClr val="6A9955"/>
                </a:solidFill>
                <a:effectLst/>
                <a:highlight>
                  <a:srgbClr val="1E1E1E"/>
                </a:highlight>
                <a:latin typeface="Consolas" panose="020B0609020204030204" pitchFamily="49" charset="0"/>
              </a:rPr>
              <a:t>('USD_TRY Historical Data.csv')</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 = </a:t>
            </a:r>
            <a:r>
              <a:rPr lang="en-US" sz="2400" b="0" dirty="0" err="1">
                <a:solidFill>
                  <a:srgbClr val="4EC9B0"/>
                </a:solidFill>
                <a:effectLst/>
                <a:highlight>
                  <a:srgbClr val="1E1E1E"/>
                </a:highlight>
                <a:latin typeface="Consolas" panose="020B0609020204030204" pitchFamily="49" charset="0"/>
              </a:rPr>
              <a:t>pd</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read_csv</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'USD_TRY Historical 6-years.csv'</a:t>
            </a:r>
            <a:r>
              <a:rPr lang="en-US" sz="2400" b="0" dirty="0">
                <a:solidFill>
                  <a:srgbClr val="D4D4D4"/>
                </a:solidFill>
                <a:effectLst/>
                <a:highlight>
                  <a:srgbClr val="1E1E1E"/>
                </a:highlight>
                <a:latin typeface="Consolas" panose="020B0609020204030204" pitchFamily="49" charset="0"/>
              </a:rPr>
              <a:t>)</a:t>
            </a:r>
          </a:p>
        </p:txBody>
      </p:sp>
    </p:spTree>
    <p:extLst>
      <p:ext uri="{BB962C8B-B14F-4D97-AF65-F5344CB8AC3E}">
        <p14:creationId xmlns:p14="http://schemas.microsoft.com/office/powerpoint/2010/main" val="304126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7FF5A-F3E5-9FD1-EFC9-8CF78302733F}"/>
              </a:ext>
            </a:extLst>
          </p:cNvPr>
          <p:cNvSpPr>
            <a:spLocks noGrp="1"/>
          </p:cNvSpPr>
          <p:nvPr>
            <p:ph idx="1"/>
          </p:nvPr>
        </p:nvSpPr>
        <p:spPr>
          <a:xfrm>
            <a:off x="838200" y="684793"/>
            <a:ext cx="10515600" cy="4351338"/>
          </a:xfrm>
        </p:spPr>
        <p:txBody>
          <a:bodyPr/>
          <a:lstStyle/>
          <a:p>
            <a:pPr algn="r" rtl="1"/>
            <a:r>
              <a:rPr lang="ar-SY" dirty="0"/>
              <a:t>فحص البيانات</a:t>
            </a:r>
            <a:r>
              <a:rPr lang="ar-SA" dirty="0"/>
              <a:t>: لعرض الصفوف الأولى من البيانات، الإحصائيات الأساسية، والتحقق من القيم المفقودة.</a:t>
            </a:r>
            <a:endParaRPr lang="en-US" dirty="0"/>
          </a:p>
          <a:p>
            <a:pPr marL="0" indent="0" algn="r" rtl="1">
              <a:buNone/>
            </a:pPr>
            <a:endParaRPr lang="ar-SY" dirty="0"/>
          </a:p>
          <a:p>
            <a:pPr marL="0" indent="0">
              <a:buNone/>
            </a:pPr>
            <a:endParaRPr lang="en-US" dirty="0"/>
          </a:p>
        </p:txBody>
      </p:sp>
      <p:sp>
        <p:nvSpPr>
          <p:cNvPr id="5" name="TextBox 4">
            <a:extLst>
              <a:ext uri="{FF2B5EF4-FFF2-40B4-BE49-F238E27FC236}">
                <a16:creationId xmlns:a16="http://schemas.microsoft.com/office/drawing/2014/main" id="{FFE6113D-4FCA-6F5C-9B4F-EA2F27B02AA4}"/>
              </a:ext>
            </a:extLst>
          </p:cNvPr>
          <p:cNvSpPr txBox="1"/>
          <p:nvPr/>
        </p:nvSpPr>
        <p:spPr>
          <a:xfrm>
            <a:off x="240889" y="1648892"/>
            <a:ext cx="11454581" cy="4524315"/>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b="0" dirty="0">
                <a:solidFill>
                  <a:srgbClr val="569CD6"/>
                </a:solidFill>
                <a:effectLst/>
                <a:highlight>
                  <a:srgbClr val="1E1E1E"/>
                </a:highlight>
                <a:latin typeface="Consolas" panose="020B0609020204030204" pitchFamily="49" charset="0"/>
              </a:rPr>
              <a:t>def</a:t>
            </a:r>
            <a:r>
              <a:rPr lang="en-US" sz="2400" b="0" dirty="0">
                <a:solidFill>
                  <a:srgbClr val="D4D4D4"/>
                </a:solidFill>
                <a:effectLst/>
                <a:highlight>
                  <a:srgbClr val="1E1E1E"/>
                </a:highlight>
                <a:latin typeface="Consolas" panose="020B0609020204030204" pitchFamily="49" charset="0"/>
              </a:rPr>
              <a:t> </a:t>
            </a:r>
            <a:r>
              <a:rPr lang="en-US" sz="2400" b="0" dirty="0" err="1">
                <a:solidFill>
                  <a:srgbClr val="DCDCAA"/>
                </a:solidFill>
                <a:effectLst/>
                <a:highlight>
                  <a:srgbClr val="1E1E1E"/>
                </a:highlight>
                <a:latin typeface="Consolas" panose="020B0609020204030204" pitchFamily="49" charset="0"/>
              </a:rPr>
              <a:t>checkData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self</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 Display the first few rows</a:t>
            </a:r>
            <a:endParaRPr lang="en-US" sz="2400" b="0" dirty="0">
              <a:solidFill>
                <a:srgbClr val="D4D4D4"/>
              </a:solidFill>
              <a:effectLst/>
              <a:highlight>
                <a:srgbClr val="1E1E1E"/>
              </a:highlight>
              <a:latin typeface="Consolas" panose="020B0609020204030204" pitchFamily="49" charset="0"/>
            </a:endParaRPr>
          </a:p>
          <a:p>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569CD6"/>
                </a:solidFill>
                <a:effectLst/>
                <a:highlight>
                  <a:srgbClr val="1E1E1E"/>
                </a:highlight>
                <a:latin typeface="Consolas" panose="020B0609020204030204" pitchFamily="49" charset="0"/>
              </a:rPr>
              <a:t>f</a:t>
            </a:r>
            <a:r>
              <a:rPr lang="en-US" sz="2400" b="0" dirty="0" err="1">
                <a:solidFill>
                  <a:srgbClr val="CE9178"/>
                </a:solidFill>
                <a:effectLst/>
                <a:highlight>
                  <a:srgbClr val="1E1E1E"/>
                </a:highlight>
                <a:latin typeface="Consolas" panose="020B0609020204030204" pitchFamily="49" charset="0"/>
              </a:rPr>
              <a:t>'head</a:t>
            </a:r>
            <a:r>
              <a:rPr lang="en-US" sz="2400" b="0" dirty="0">
                <a:solidFill>
                  <a:srgbClr val="CE9178"/>
                </a:solidFill>
                <a:effectLst/>
                <a:highlight>
                  <a:srgbClr val="1E1E1E"/>
                </a:highlight>
                <a:latin typeface="Consolas" panose="020B0609020204030204" pitchFamily="49" charset="0"/>
              </a:rPr>
              <a:t> </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100</a:t>
            </a:r>
            <a:r>
              <a:rPr lang="en-US" sz="2400" b="0" dirty="0">
                <a:solidFill>
                  <a:srgbClr val="569CD6"/>
                </a:solidFill>
                <a:effectLst/>
                <a:highlight>
                  <a:srgbClr val="1E1E1E"/>
                </a:highlight>
                <a:latin typeface="Consolas" panose="020B0609020204030204" pitchFamily="49" charset="0"/>
              </a:rPr>
              <a:t>}</a:t>
            </a:r>
            <a:r>
              <a:rPr lang="en-US" sz="2400" b="0" dirty="0">
                <a:solidFill>
                  <a:srgbClr val="D7BA7D"/>
                </a:solidFill>
                <a:effectLst/>
                <a:highlight>
                  <a:srgbClr val="1E1E1E"/>
                </a:highlight>
                <a:latin typeface="Consolas" panose="020B0609020204030204" pitchFamily="49" charset="0"/>
              </a:rPr>
              <a:t>\n</a:t>
            </a:r>
            <a:r>
              <a:rPr lang="en-US" sz="2400" b="0" dirty="0">
                <a:solidFill>
                  <a:srgbClr val="569CD6"/>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head</a:t>
            </a:r>
            <a:r>
              <a:rPr lang="en-US" sz="2400" b="0" dirty="0">
                <a:solidFill>
                  <a:srgbClr val="D4D4D4"/>
                </a:solidFill>
                <a:effectLst/>
                <a:highlight>
                  <a:srgbClr val="1E1E1E"/>
                </a:highlight>
                <a:latin typeface="Consolas" panose="020B0609020204030204" pitchFamily="49" charset="0"/>
              </a:rPr>
              <a:t>()</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p>
          <a:p>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 Basic statistics</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569CD6"/>
                </a:solidFill>
                <a:effectLst/>
                <a:highlight>
                  <a:srgbClr val="1E1E1E"/>
                </a:highlight>
                <a:latin typeface="Consolas" panose="020B0609020204030204" pitchFamily="49" charset="0"/>
              </a:rPr>
              <a:t>f</a:t>
            </a:r>
            <a:r>
              <a:rPr lang="en-US" sz="2400" b="0" dirty="0" err="1">
                <a:solidFill>
                  <a:srgbClr val="CE9178"/>
                </a:solidFill>
                <a:effectLst/>
                <a:highlight>
                  <a:srgbClr val="1E1E1E"/>
                </a:highlight>
                <a:latin typeface="Consolas" panose="020B0609020204030204" pitchFamily="49" charset="0"/>
              </a:rPr>
              <a:t>'describe</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100</a:t>
            </a:r>
            <a:r>
              <a:rPr lang="en-US" sz="2400" b="0" dirty="0">
                <a:solidFill>
                  <a:srgbClr val="569CD6"/>
                </a:solidFill>
                <a:effectLst/>
                <a:highlight>
                  <a:srgbClr val="1E1E1E"/>
                </a:highlight>
                <a:latin typeface="Consolas" panose="020B0609020204030204" pitchFamily="49" charset="0"/>
              </a:rPr>
              <a:t>}</a:t>
            </a:r>
            <a:r>
              <a:rPr lang="en-US" sz="2400" b="0" dirty="0">
                <a:solidFill>
                  <a:srgbClr val="D7BA7D"/>
                </a:solidFill>
                <a:effectLst/>
                <a:highlight>
                  <a:srgbClr val="1E1E1E"/>
                </a:highlight>
                <a:latin typeface="Consolas" panose="020B0609020204030204" pitchFamily="49" charset="0"/>
              </a:rPr>
              <a:t>\n</a:t>
            </a:r>
            <a:r>
              <a:rPr lang="en-US" sz="2400" b="0" dirty="0">
                <a:solidFill>
                  <a:srgbClr val="569CD6"/>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describe</a:t>
            </a:r>
            <a:r>
              <a:rPr lang="en-US" sz="2400" b="0" dirty="0">
                <a:solidFill>
                  <a:srgbClr val="D4D4D4"/>
                </a:solidFill>
                <a:effectLst/>
                <a:highlight>
                  <a:srgbClr val="1E1E1E"/>
                </a:highlight>
                <a:latin typeface="Consolas" panose="020B0609020204030204" pitchFamily="49" charset="0"/>
              </a:rPr>
              <a:t>()</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p>
          <a:p>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 Check for missing values</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569CD6"/>
                </a:solidFill>
                <a:effectLst/>
                <a:highlight>
                  <a:srgbClr val="1E1E1E"/>
                </a:highlight>
                <a:latin typeface="Consolas" panose="020B0609020204030204" pitchFamily="49" charset="0"/>
              </a:rPr>
              <a:t>f</a:t>
            </a:r>
            <a:r>
              <a:rPr lang="en-US" sz="2400" b="0" dirty="0" err="1">
                <a:solidFill>
                  <a:srgbClr val="CE9178"/>
                </a:solidFill>
                <a:effectLst/>
                <a:highlight>
                  <a:srgbClr val="1E1E1E"/>
                </a:highlight>
                <a:latin typeface="Consolas" panose="020B0609020204030204" pitchFamily="49" charset="0"/>
              </a:rPr>
              <a:t>'is</a:t>
            </a:r>
            <a:r>
              <a:rPr lang="en-US" sz="2400" b="0" dirty="0">
                <a:solidFill>
                  <a:srgbClr val="CE9178"/>
                </a:solidFill>
                <a:effectLst/>
                <a:highlight>
                  <a:srgbClr val="1E1E1E"/>
                </a:highlight>
                <a:latin typeface="Consolas" panose="020B0609020204030204" pitchFamily="49" charset="0"/>
              </a:rPr>
              <a:t> Null </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100</a:t>
            </a:r>
            <a:r>
              <a:rPr lang="en-US" sz="2400" b="0" dirty="0">
                <a:solidFill>
                  <a:srgbClr val="569CD6"/>
                </a:solidFill>
                <a:effectLst/>
                <a:highlight>
                  <a:srgbClr val="1E1E1E"/>
                </a:highlight>
                <a:latin typeface="Consolas" panose="020B0609020204030204" pitchFamily="49" charset="0"/>
              </a:rPr>
              <a:t>}</a:t>
            </a:r>
            <a:r>
              <a:rPr lang="en-US" sz="2400" b="0" dirty="0">
                <a:solidFill>
                  <a:srgbClr val="D7BA7D"/>
                </a:solidFill>
                <a:effectLst/>
                <a:highlight>
                  <a:srgbClr val="1E1E1E"/>
                </a:highlight>
                <a:latin typeface="Consolas" panose="020B0609020204030204" pitchFamily="49" charset="0"/>
              </a:rPr>
              <a:t>\n</a:t>
            </a:r>
            <a:r>
              <a:rPr lang="en-US" sz="2400" b="0" dirty="0">
                <a:solidFill>
                  <a:srgbClr val="569CD6"/>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isnull</a:t>
            </a:r>
            <a:r>
              <a:rPr lang="en-US" sz="2400" b="0" dirty="0">
                <a:solidFill>
                  <a:srgbClr val="D4D4D4"/>
                </a:solidFill>
                <a:effectLst/>
                <a:highlight>
                  <a:srgbClr val="1E1E1E"/>
                </a:highlight>
                <a:latin typeface="Consolas" panose="020B0609020204030204" pitchFamily="49" charset="0"/>
              </a:rPr>
              <a:t>().</a:t>
            </a:r>
            <a:r>
              <a:rPr lang="en-US" sz="2400" b="0" dirty="0">
                <a:solidFill>
                  <a:srgbClr val="DCDCAA"/>
                </a:solidFill>
                <a:effectLst/>
                <a:highlight>
                  <a:srgbClr val="1E1E1E"/>
                </a:highlight>
                <a:latin typeface="Consolas" panose="020B0609020204030204" pitchFamily="49" charset="0"/>
              </a:rPr>
              <a:t>sum</a:t>
            </a:r>
            <a:r>
              <a:rPr lang="en-US" sz="2400" b="0" dirty="0">
                <a:solidFill>
                  <a:srgbClr val="D4D4D4"/>
                </a:solidFill>
                <a:effectLst/>
                <a:highlight>
                  <a:srgbClr val="1E1E1E"/>
                </a:highlight>
                <a:latin typeface="Consolas" panose="020B0609020204030204" pitchFamily="49" charset="0"/>
              </a:rPr>
              <a:t>()</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p>
          <a:p>
            <a:br>
              <a:rPr lang="en-US" sz="2400" b="0" dirty="0">
                <a:solidFill>
                  <a:srgbClr val="D4D4D4"/>
                </a:solidFill>
                <a:effectLst/>
                <a:highlight>
                  <a:srgbClr val="1E1E1E"/>
                </a:highlight>
                <a:latin typeface="Consolas" panose="020B0609020204030204" pitchFamily="49" charset="0"/>
              </a:rPr>
            </a:br>
            <a:endParaRPr lang="en-US" sz="2400" b="0" dirty="0">
              <a:solidFill>
                <a:srgbClr val="D4D4D4"/>
              </a:solidFill>
              <a:effectLst/>
              <a:highlight>
                <a:srgbClr val="1E1E1E"/>
              </a:highlight>
              <a:latin typeface="Consolas" panose="020B0609020204030204" pitchFamily="49" charset="0"/>
            </a:endParaRPr>
          </a:p>
        </p:txBody>
      </p:sp>
    </p:spTree>
    <p:extLst>
      <p:ext uri="{BB962C8B-B14F-4D97-AF65-F5344CB8AC3E}">
        <p14:creationId xmlns:p14="http://schemas.microsoft.com/office/powerpoint/2010/main" val="27716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23DB7-B268-D598-7328-05A17A56A915}"/>
              </a:ext>
            </a:extLst>
          </p:cNvPr>
          <p:cNvSpPr>
            <a:spLocks noGrp="1"/>
          </p:cNvSpPr>
          <p:nvPr>
            <p:ph idx="1"/>
          </p:nvPr>
        </p:nvSpPr>
        <p:spPr>
          <a:xfrm>
            <a:off x="966019" y="262295"/>
            <a:ext cx="10515600" cy="4938969"/>
          </a:xfrm>
        </p:spPr>
        <p:txBody>
          <a:bodyPr/>
          <a:lstStyle/>
          <a:p>
            <a:pPr marL="0" indent="0" algn="r" rtl="1">
              <a:buNone/>
            </a:pPr>
            <a:r>
              <a:rPr lang="ar-SY" dirty="0"/>
              <a:t>معالجة البيانات</a:t>
            </a:r>
            <a:r>
              <a:rPr lang="ar-SA" dirty="0"/>
              <a:t>: </a:t>
            </a:r>
          </a:p>
          <a:p>
            <a:pPr marL="0" indent="0" algn="r" rtl="1">
              <a:buNone/>
            </a:pPr>
            <a:r>
              <a:rPr lang="ar-SY" dirty="0"/>
              <a:t>تحويل عمود </a:t>
            </a:r>
            <a:r>
              <a:rPr lang="en-US" dirty="0"/>
              <a:t>Date </a:t>
            </a:r>
            <a:r>
              <a:rPr lang="ar-SY" dirty="0"/>
              <a:t>إلى صيغة تاريخية.</a:t>
            </a:r>
          </a:p>
          <a:p>
            <a:pPr marL="0" indent="0" algn="r" rtl="1">
              <a:buNone/>
            </a:pPr>
            <a:r>
              <a:rPr lang="ar-SY" dirty="0"/>
              <a:t>إزالة القيم المكررة.</a:t>
            </a:r>
          </a:p>
          <a:p>
            <a:pPr marL="0" indent="0" algn="r" rtl="1">
              <a:buNone/>
            </a:pPr>
            <a:r>
              <a:rPr lang="ar-SY" dirty="0"/>
              <a:t>ترتيب البيانات حسب التاريخ.</a:t>
            </a:r>
          </a:p>
          <a:p>
            <a:pPr marL="0" indent="0" algn="r" rtl="1">
              <a:buNone/>
            </a:pPr>
            <a:r>
              <a:rPr lang="ar-SY" dirty="0"/>
              <a:t>استخراج اليوم، الشهر، والسنة من عمود التاريخ.</a:t>
            </a:r>
          </a:p>
          <a:p>
            <a:pPr marL="0" indent="0" algn="r" rtl="1">
              <a:buNone/>
            </a:pPr>
            <a:r>
              <a:rPr lang="ar-SY" dirty="0"/>
              <a:t>إزالة عمود </a:t>
            </a:r>
            <a:r>
              <a:rPr lang="en-US" dirty="0"/>
              <a:t>Vol. </a:t>
            </a:r>
            <a:r>
              <a:rPr lang="ar-SY" dirty="0"/>
              <a:t>الفارغ.</a:t>
            </a:r>
          </a:p>
          <a:p>
            <a:pPr marL="0" indent="0" algn="r" rtl="1">
              <a:buNone/>
            </a:pPr>
            <a:r>
              <a:rPr lang="ar-SY" dirty="0"/>
              <a:t>إزالة الصفوف التي تحتوي على قيم مفقودة.</a:t>
            </a:r>
          </a:p>
          <a:p>
            <a:pPr marL="0" indent="0" algn="r" rtl="1">
              <a:buNone/>
            </a:pPr>
            <a:r>
              <a:rPr lang="ar-SY" dirty="0"/>
              <a:t>تعيين المتغيرات المستقلة (</a:t>
            </a:r>
            <a:r>
              <a:rPr lang="en-US" dirty="0"/>
              <a:t>X</a:t>
            </a:r>
            <a:r>
              <a:rPr lang="ar-SA" dirty="0"/>
              <a:t>) </a:t>
            </a:r>
            <a:r>
              <a:rPr lang="ar-SY" dirty="0"/>
              <a:t>والمتغير التابع </a:t>
            </a:r>
            <a:r>
              <a:rPr lang="ar-SA" dirty="0"/>
              <a:t>(</a:t>
            </a:r>
            <a:r>
              <a:rPr lang="en-US" dirty="0"/>
              <a:t>Y</a:t>
            </a:r>
            <a:r>
              <a:rPr lang="ar-SA" dirty="0"/>
              <a:t>)</a:t>
            </a:r>
          </a:p>
          <a:p>
            <a:pPr marL="0" indent="0" algn="r" rtl="1">
              <a:buNone/>
            </a:pPr>
            <a:endParaRPr lang="ar-SA" dirty="0"/>
          </a:p>
          <a:p>
            <a:pPr marL="0" indent="0" algn="r" rtl="1">
              <a:buNone/>
            </a:pPr>
            <a:endParaRPr lang="ar-SY" dirty="0"/>
          </a:p>
        </p:txBody>
      </p:sp>
    </p:spTree>
    <p:extLst>
      <p:ext uri="{BB962C8B-B14F-4D97-AF65-F5344CB8AC3E}">
        <p14:creationId xmlns:p14="http://schemas.microsoft.com/office/powerpoint/2010/main" val="411491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042D17-9509-F231-D75A-A1DCFBBE10CE}"/>
              </a:ext>
            </a:extLst>
          </p:cNvPr>
          <p:cNvSpPr txBox="1"/>
          <p:nvPr/>
        </p:nvSpPr>
        <p:spPr>
          <a:xfrm>
            <a:off x="299883" y="164221"/>
            <a:ext cx="11454581" cy="5632311"/>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b="0" dirty="0">
                <a:solidFill>
                  <a:srgbClr val="569CD6"/>
                </a:solidFill>
                <a:effectLst/>
                <a:highlight>
                  <a:srgbClr val="1E1E1E"/>
                </a:highlight>
                <a:latin typeface="Consolas" panose="020B0609020204030204" pitchFamily="49" charset="0"/>
              </a:rPr>
              <a:t>def</a:t>
            </a:r>
            <a:r>
              <a:rPr lang="en-US" sz="2400" b="0" dirty="0">
                <a:solidFill>
                  <a:srgbClr val="D4D4D4"/>
                </a:solidFill>
                <a:effectLst/>
                <a:highlight>
                  <a:srgbClr val="1E1E1E"/>
                </a:highlight>
                <a:latin typeface="Consolas" panose="020B0609020204030204" pitchFamily="49" charset="0"/>
              </a:rPr>
              <a:t> </a:t>
            </a:r>
            <a:r>
              <a:rPr lang="en-US" sz="2400" b="0" dirty="0" err="1">
                <a:solidFill>
                  <a:srgbClr val="DCDCAA"/>
                </a:solidFill>
                <a:effectLst/>
                <a:highlight>
                  <a:srgbClr val="1E1E1E"/>
                </a:highlight>
                <a:latin typeface="Consolas" panose="020B0609020204030204" pitchFamily="49" charset="0"/>
              </a:rPr>
              <a:t>dataPreprocessing</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self</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 = </a:t>
            </a:r>
            <a:r>
              <a:rPr lang="en-US" sz="2400" b="0" dirty="0" err="1">
                <a:solidFill>
                  <a:srgbClr val="4EC9B0"/>
                </a:solidFill>
                <a:effectLst/>
                <a:highlight>
                  <a:srgbClr val="1E1E1E"/>
                </a:highlight>
                <a:latin typeface="Consolas" panose="020B0609020204030204" pitchFamily="49" charset="0"/>
              </a:rPr>
              <a:t>pd</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to_datetime</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p>
          <a:p>
            <a:br>
              <a:rPr lang="en-US" sz="2400" b="0" dirty="0">
                <a:solidFill>
                  <a:srgbClr val="D4D4D4"/>
                </a:solidFill>
                <a:effectLst/>
                <a:highlight>
                  <a:srgbClr val="1E1E1E"/>
                </a:highlight>
                <a:latin typeface="Consolas" panose="020B0609020204030204" pitchFamily="49" charset="0"/>
              </a:rPr>
            </a:br>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 =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drop_duplicates</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subset</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 =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sort_values</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by</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err="1">
                <a:solidFill>
                  <a:srgbClr val="CE9178"/>
                </a:solidFill>
                <a:effectLst/>
                <a:highlight>
                  <a:srgbClr val="1E1E1E"/>
                </a:highlight>
                <a:latin typeface="Consolas" panose="020B0609020204030204" pitchFamily="49" charset="0"/>
              </a:rPr>
              <a:t>Date'</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ascending</a:t>
            </a:r>
            <a:r>
              <a:rPr lang="en-US" sz="2400" b="0" dirty="0">
                <a:solidFill>
                  <a:srgbClr val="D4D4D4"/>
                </a:solidFill>
                <a:effectLst/>
                <a:highlight>
                  <a:srgbClr val="1E1E1E"/>
                </a:highlight>
                <a:latin typeface="Consolas" panose="020B0609020204030204" pitchFamily="49" charset="0"/>
              </a:rPr>
              <a:t>=</a:t>
            </a:r>
            <a:r>
              <a:rPr lang="en-US" sz="2400" b="0" dirty="0">
                <a:solidFill>
                  <a:srgbClr val="4FC1FF"/>
                </a:solidFill>
                <a:effectLst/>
                <a:highlight>
                  <a:srgbClr val="1E1E1E"/>
                </a:highlight>
                <a:latin typeface="Consolas" panose="020B0609020204030204" pitchFamily="49" charset="0"/>
              </a:rPr>
              <a:t>False</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'day'</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dt</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day</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'month'</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dt</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month</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'year'</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dt</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year</a:t>
            </a:r>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#drop Empty Column</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drop</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'Vol.'</a:t>
            </a:r>
            <a:r>
              <a:rPr lang="en-US" sz="2400" b="0" dirty="0">
                <a:solidFill>
                  <a:srgbClr val="D4D4D4"/>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axis</a:t>
            </a:r>
            <a:r>
              <a:rPr lang="en-US" sz="2400" b="0" dirty="0">
                <a:solidFill>
                  <a:srgbClr val="D4D4D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dropna</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inplace</a:t>
            </a:r>
            <a:r>
              <a:rPr lang="en-US" sz="2400" b="0" dirty="0">
                <a:solidFill>
                  <a:srgbClr val="D4D4D4"/>
                </a:solidFill>
                <a:effectLst/>
                <a:highlight>
                  <a:srgbClr val="1E1E1E"/>
                </a:highlight>
                <a:latin typeface="Consolas" panose="020B0609020204030204" pitchFamily="49" charset="0"/>
              </a:rPr>
              <a:t>=</a:t>
            </a:r>
            <a:r>
              <a:rPr lang="en-US" sz="2400" b="0" dirty="0">
                <a:solidFill>
                  <a:srgbClr val="4FC1FF"/>
                </a:solidFill>
                <a:effectLst/>
                <a:highlight>
                  <a:srgbClr val="1E1E1E"/>
                </a:highlight>
                <a:latin typeface="Consolas" panose="020B0609020204030204" pitchFamily="49" charset="0"/>
              </a:rPr>
              <a:t>True</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X</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err="1">
                <a:solidFill>
                  <a:srgbClr val="CE9178"/>
                </a:solidFill>
                <a:effectLst/>
                <a:highlight>
                  <a:srgbClr val="1E1E1E"/>
                </a:highlight>
                <a:latin typeface="Consolas" panose="020B0609020204030204" pitchFamily="49" charset="0"/>
              </a:rPr>
              <a:t>day'</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CE9178"/>
                </a:solidFill>
                <a:effectLst/>
                <a:highlight>
                  <a:srgbClr val="1E1E1E"/>
                </a:highlight>
                <a:latin typeface="Consolas" panose="020B0609020204030204" pitchFamily="49" charset="0"/>
              </a:rPr>
              <a:t>'month'</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CE9178"/>
                </a:solidFill>
                <a:effectLst/>
                <a:highlight>
                  <a:srgbClr val="1E1E1E"/>
                </a:highlight>
                <a:latin typeface="Consolas" panose="020B0609020204030204" pitchFamily="49" charset="0"/>
              </a:rPr>
              <a:t>'year</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Y</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'Price'</a:t>
            </a:r>
            <a:r>
              <a:rPr lang="en-US" sz="2400" b="0" dirty="0">
                <a:solidFill>
                  <a:srgbClr val="D4D4D4"/>
                </a:solidFill>
                <a:effectLst/>
                <a:highlight>
                  <a:srgbClr val="1E1E1E"/>
                </a:highlight>
                <a:latin typeface="Consolas" panose="020B0609020204030204" pitchFamily="49" charset="0"/>
              </a:rPr>
              <a:t>]  </a:t>
            </a:r>
          </a:p>
        </p:txBody>
      </p:sp>
    </p:spTree>
    <p:extLst>
      <p:ext uri="{BB962C8B-B14F-4D97-AF65-F5344CB8AC3E}">
        <p14:creationId xmlns:p14="http://schemas.microsoft.com/office/powerpoint/2010/main" val="105683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2160-C564-0182-C3CB-4B861A8987A8}"/>
              </a:ext>
            </a:extLst>
          </p:cNvPr>
          <p:cNvSpPr>
            <a:spLocks noGrp="1"/>
          </p:cNvSpPr>
          <p:nvPr>
            <p:ph type="title"/>
          </p:nvPr>
        </p:nvSpPr>
        <p:spPr/>
        <p:txBody>
          <a:bodyPr/>
          <a:lstStyle/>
          <a:p>
            <a:pPr algn="r" rtl="1"/>
            <a:r>
              <a:rPr lang="ar-SY" dirty="0"/>
              <a:t>بناء وتدريب الن</a:t>
            </a:r>
            <a:r>
              <a:rPr lang="ar-SA" dirty="0"/>
              <a:t>ماذج</a:t>
            </a:r>
            <a:endParaRPr lang="en-US" dirty="0"/>
          </a:p>
        </p:txBody>
      </p:sp>
      <p:sp>
        <p:nvSpPr>
          <p:cNvPr id="5" name="Content Placeholder 4">
            <a:extLst>
              <a:ext uri="{FF2B5EF4-FFF2-40B4-BE49-F238E27FC236}">
                <a16:creationId xmlns:a16="http://schemas.microsoft.com/office/drawing/2014/main" id="{0410069A-8894-24F9-4DBA-CC9D17E96141}"/>
              </a:ext>
            </a:extLst>
          </p:cNvPr>
          <p:cNvSpPr txBox="1">
            <a:spLocks noGrp="1"/>
          </p:cNvSpPr>
          <p:nvPr>
            <p:ph idx="1"/>
          </p:nvPr>
        </p:nvSpPr>
        <p:spPr>
          <a:xfrm>
            <a:off x="838200" y="1825625"/>
            <a:ext cx="10515600" cy="4162165"/>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1600" b="0" dirty="0">
                <a:solidFill>
                  <a:srgbClr val="D4D4D4"/>
                </a:solidFill>
                <a:effectLst/>
                <a:highlight>
                  <a:srgbClr val="1E1E1E"/>
                </a:highlight>
                <a:latin typeface="Consolas" panose="020B0609020204030204" pitchFamily="49" charset="0"/>
              </a:rPr>
              <a:t>  </a:t>
            </a:r>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DCDCAA"/>
                </a:solidFill>
                <a:effectLst/>
                <a:highlight>
                  <a:srgbClr val="1E1E1E"/>
                </a:highlight>
                <a:latin typeface="Consolas" panose="020B0609020204030204" pitchFamily="49" charset="0"/>
              </a:rPr>
              <a:t>buildAndTrainTheLinearModel</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self</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linear_model</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4EC9B0"/>
                </a:solidFill>
                <a:effectLst/>
                <a:highlight>
                  <a:srgbClr val="1E1E1E"/>
                </a:highlight>
                <a:latin typeface="Consolas" panose="020B0609020204030204" pitchFamily="49" charset="0"/>
              </a:rPr>
              <a:t>LinearRegression</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linear_model</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fit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X</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a:t>
            </a:r>
            <a:endParaRPr lang="ar-SA" sz="1600" b="0" dirty="0">
              <a:solidFill>
                <a:srgbClr val="D4D4D4"/>
              </a:solidFill>
              <a:effectLst/>
              <a:highlight>
                <a:srgbClr val="1E1E1E"/>
              </a:highlight>
              <a:latin typeface="Consolas" panose="020B0609020204030204" pitchFamily="49" charset="0"/>
            </a:endParaRPr>
          </a:p>
          <a:p>
            <a:pPr marL="0" indent="0">
              <a:buNone/>
            </a:pPr>
            <a:endParaRPr lang="ar-SA" sz="1600" b="0" dirty="0">
              <a:solidFill>
                <a:srgbClr val="D4D4D4"/>
              </a:solidFill>
              <a:effectLst/>
              <a:highlight>
                <a:srgbClr val="1E1E1E"/>
              </a:highlight>
              <a:latin typeface="Consolas" panose="020B0609020204030204" pitchFamily="49" charset="0"/>
            </a:endParaRPr>
          </a:p>
          <a:p>
            <a:r>
              <a:rPr lang="en-US" sz="1100" b="0" dirty="0">
                <a:solidFill>
                  <a:srgbClr val="D4D4D4"/>
                </a:solidFill>
                <a:effectLst/>
                <a:highlight>
                  <a:srgbClr val="1E1E1E"/>
                </a:highlight>
                <a:latin typeface="Consolas" panose="020B0609020204030204" pitchFamily="49" charset="0"/>
              </a:rPr>
              <a:t>  </a:t>
            </a:r>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DCDCAA"/>
                </a:solidFill>
                <a:effectLst/>
                <a:highlight>
                  <a:srgbClr val="1E1E1E"/>
                </a:highlight>
                <a:latin typeface="Consolas" panose="020B0609020204030204" pitchFamily="49" charset="0"/>
              </a:rPr>
              <a:t>buildAndTrainTheDecisionTreeModel</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self</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decision_tree_model</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4EC9B0"/>
                </a:solidFill>
                <a:effectLst/>
                <a:highlight>
                  <a:srgbClr val="1E1E1E"/>
                </a:highlight>
                <a:latin typeface="Consolas" panose="020B0609020204030204" pitchFamily="49" charset="0"/>
              </a:rPr>
              <a:t>DecisionTreeRegressor</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decision_tree_model</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fit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X</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a:t>
            </a:r>
            <a:endParaRPr lang="ar-SA" sz="1600" b="0" dirty="0">
              <a:solidFill>
                <a:srgbClr val="D4D4D4"/>
              </a:solidFill>
              <a:effectLst/>
              <a:highlight>
                <a:srgbClr val="1E1E1E"/>
              </a:highlight>
              <a:latin typeface="Consolas" panose="020B0609020204030204" pitchFamily="49" charset="0"/>
            </a:endParaRPr>
          </a:p>
          <a:p>
            <a:pPr marL="0" indent="0">
              <a:buNone/>
            </a:pPr>
            <a:endParaRPr lang="ar-SA"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DCDCAA"/>
                </a:solidFill>
                <a:effectLst/>
                <a:highlight>
                  <a:srgbClr val="1E1E1E"/>
                </a:highlight>
                <a:latin typeface="Consolas" panose="020B0609020204030204" pitchFamily="49" charset="0"/>
              </a:rPr>
              <a:t>buildAndTrainTheKNNModel</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self</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knn_model</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4EC9B0"/>
                </a:solidFill>
                <a:effectLst/>
                <a:highlight>
                  <a:srgbClr val="1E1E1E"/>
                </a:highlight>
                <a:latin typeface="Consolas" panose="020B0609020204030204" pitchFamily="49" charset="0"/>
              </a:rPr>
              <a:t>KNeighborsRegressor</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n_neighbors</a:t>
            </a:r>
            <a:r>
              <a:rPr lang="en-US" sz="1600" b="0" dirty="0">
                <a:solidFill>
                  <a:srgbClr val="D4D4D4"/>
                </a:solidFill>
                <a:effectLst/>
                <a:highlight>
                  <a:srgbClr val="1E1E1E"/>
                </a:highlight>
                <a:latin typeface="Consolas" panose="020B0609020204030204" pitchFamily="49" charset="0"/>
              </a:rPr>
              <a:t>=</a:t>
            </a:r>
            <a:r>
              <a:rPr lang="en-US" sz="1600" b="0" dirty="0">
                <a:solidFill>
                  <a:srgbClr val="B5CEA8"/>
                </a:solidFill>
                <a:effectLst/>
                <a:highlight>
                  <a:srgbClr val="1E1E1E"/>
                </a:highlight>
                <a:latin typeface="Consolas" panose="020B0609020204030204" pitchFamily="49" charset="0"/>
              </a:rPr>
              <a:t>7</a:t>
            </a:r>
            <a:r>
              <a:rPr lang="en-US" sz="1600" b="0" dirty="0">
                <a:solidFill>
                  <a:srgbClr val="D4D4D4"/>
                </a:solidFill>
                <a:effectLst/>
                <a:highlight>
                  <a:srgbClr val="1E1E1E"/>
                </a:highlight>
                <a:latin typeface="Consolas" panose="020B0609020204030204" pitchFamily="49" charset="0"/>
              </a:rPr>
              <a:t>) </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knn_model</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fit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X</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a:t>
            </a:r>
          </a:p>
          <a:p>
            <a:pPr marL="0" indent="0">
              <a:buNone/>
            </a:pPr>
            <a:endParaRPr lang="en-US" sz="1600" b="0" dirty="0">
              <a:solidFill>
                <a:srgbClr val="D4D4D4"/>
              </a:solidFill>
              <a:effectLst/>
              <a:highlight>
                <a:srgbClr val="1E1E1E"/>
              </a:highlight>
              <a:latin typeface="Consolas" panose="020B0609020204030204" pitchFamily="49" charset="0"/>
            </a:endParaRPr>
          </a:p>
        </p:txBody>
      </p:sp>
    </p:spTree>
    <p:extLst>
      <p:ext uri="{BB962C8B-B14F-4D97-AF65-F5344CB8AC3E}">
        <p14:creationId xmlns:p14="http://schemas.microsoft.com/office/powerpoint/2010/main" val="3791658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C1CD05-601A-C187-DC4D-C799159D4CCD}"/>
              </a:ext>
            </a:extLst>
          </p:cNvPr>
          <p:cNvSpPr txBox="1">
            <a:spLocks noGrp="1"/>
          </p:cNvSpPr>
          <p:nvPr>
            <p:ph idx="1"/>
          </p:nvPr>
        </p:nvSpPr>
        <p:spPr>
          <a:xfrm>
            <a:off x="749710" y="291792"/>
            <a:ext cx="10515600" cy="5305042"/>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DCDCAA"/>
                </a:solidFill>
                <a:effectLst/>
                <a:highlight>
                  <a:srgbClr val="1E1E1E"/>
                </a:highlight>
                <a:latin typeface="Consolas" panose="020B0609020204030204" pitchFamily="49" charset="0"/>
              </a:rPr>
              <a:t>evaluateTheModel</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self</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a:solidFill>
                  <a:srgbClr val="6A9955"/>
                </a:solidFill>
                <a:effectLst/>
                <a:highlight>
                  <a:srgbClr val="1E1E1E"/>
                </a:highlight>
                <a:latin typeface="Consolas" panose="020B0609020204030204" pitchFamily="49" charset="0"/>
              </a:rPr>
              <a:t># Make predictions</a:t>
            </a:r>
            <a:endParaRPr lang="en-US"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a:solidFill>
                  <a:srgbClr val="6A9955"/>
                </a:solidFill>
                <a:effectLst/>
                <a:highlight>
                  <a:srgbClr val="1E1E1E"/>
                </a:highlight>
                <a:latin typeface="Consolas" panose="020B0609020204030204" pitchFamily="49" charset="0"/>
              </a:rPr>
              <a:t># print(</a:t>
            </a:r>
            <a:r>
              <a:rPr lang="en-US" sz="1600" b="0" dirty="0" err="1">
                <a:solidFill>
                  <a:srgbClr val="6A9955"/>
                </a:solidFill>
                <a:effectLst/>
                <a:highlight>
                  <a:srgbClr val="1E1E1E"/>
                </a:highlight>
                <a:latin typeface="Consolas" panose="020B0609020204030204" pitchFamily="49" charset="0"/>
              </a:rPr>
              <a:t>self.X_test</a:t>
            </a:r>
            <a:r>
              <a:rPr lang="en-US" sz="1600" b="0" dirty="0">
                <a:solidFill>
                  <a:srgbClr val="6A9955"/>
                </a:solidFill>
                <a:effectLst/>
                <a:highlight>
                  <a:srgbClr val="1E1E1E"/>
                </a:highlight>
                <a:latin typeface="Consolas" panose="020B0609020204030204" pitchFamily="49" charset="0"/>
              </a:rPr>
              <a:t>)</a:t>
            </a:r>
            <a:endParaRPr lang="en-US"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y_pred</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model</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predict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data</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a:t>
            </a:r>
            <a:r>
              <a:rPr lang="en-US" sz="1600" b="0" dirty="0" err="1">
                <a:solidFill>
                  <a:srgbClr val="CE9178"/>
                </a:solidFill>
                <a:effectLst/>
                <a:highlight>
                  <a:srgbClr val="1E1E1E"/>
                </a:highlight>
                <a:latin typeface="Consolas" panose="020B0609020204030204" pitchFamily="49" charset="0"/>
              </a:rPr>
              <a:t>day'</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CE9178"/>
                </a:solidFill>
                <a:effectLst/>
                <a:highlight>
                  <a:srgbClr val="1E1E1E"/>
                </a:highlight>
                <a:latin typeface="Consolas" panose="020B0609020204030204" pitchFamily="49" charset="0"/>
              </a:rPr>
              <a:t>'month'</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CE9178"/>
                </a:solidFill>
                <a:effectLst/>
                <a:highlight>
                  <a:srgbClr val="1E1E1E"/>
                </a:highlight>
                <a:latin typeface="Consolas" panose="020B0609020204030204" pitchFamily="49" charset="0"/>
              </a:rPr>
              <a:t>'year</a:t>
            </a:r>
            <a:r>
              <a:rPr lang="en-US" sz="1600" b="0" dirty="0">
                <a:solidFill>
                  <a:srgbClr val="CE9178"/>
                </a:solidFill>
                <a:effectLst/>
                <a:highlight>
                  <a:srgbClr val="1E1E1E"/>
                </a:highlight>
                <a:latin typeface="Consolas" panose="020B0609020204030204" pitchFamily="49" charset="0"/>
              </a:rPr>
              <a:t>'</a:t>
            </a:r>
            <a:r>
              <a:rPr lang="en-US" sz="1600" b="0" dirty="0">
                <a:solidFill>
                  <a:srgbClr val="D4D4D4"/>
                </a:solidFill>
                <a:effectLst/>
                <a:highlight>
                  <a:srgbClr val="1E1E1E"/>
                </a:highlight>
                <a:latin typeface="Consolas" panose="020B0609020204030204" pitchFamily="49" charset="0"/>
              </a:rPr>
              <a:t>]])</a:t>
            </a:r>
            <a:br>
              <a:rPr lang="en-US" sz="1600" b="0" dirty="0">
                <a:solidFill>
                  <a:srgbClr val="D4D4D4"/>
                </a:solidFill>
                <a:effectLst/>
                <a:highlight>
                  <a:srgbClr val="1E1E1E"/>
                </a:highlight>
                <a:latin typeface="Consolas" panose="020B0609020204030204" pitchFamily="49" charset="0"/>
              </a:rPr>
            </a:br>
            <a:r>
              <a:rPr lang="en-US" sz="1600" b="0" dirty="0">
                <a:solidFill>
                  <a:srgbClr val="D4D4D4"/>
                </a:solidFill>
                <a:effectLst/>
                <a:highlight>
                  <a:srgbClr val="1E1E1E"/>
                </a:highlight>
                <a:latin typeface="Consolas" panose="020B0609020204030204" pitchFamily="49" charset="0"/>
              </a:rPr>
              <a:t>        </a:t>
            </a:r>
            <a:r>
              <a:rPr lang="en-US" sz="1600" b="0" dirty="0">
                <a:solidFill>
                  <a:srgbClr val="6A9955"/>
                </a:solidFill>
                <a:effectLst/>
                <a:highlight>
                  <a:srgbClr val="1E1E1E"/>
                </a:highlight>
                <a:latin typeface="Consolas" panose="020B0609020204030204" pitchFamily="49" charset="0"/>
              </a:rPr>
              <a:t># Calculate the mean squared error</a:t>
            </a:r>
            <a:endParaRPr lang="en-US"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mse</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DCDCAA"/>
                </a:solidFill>
                <a:effectLst/>
                <a:highlight>
                  <a:srgbClr val="1E1E1E"/>
                </a:highlight>
                <a:latin typeface="Consolas" panose="020B0609020204030204" pitchFamily="49" charset="0"/>
              </a:rPr>
              <a:t>mean_squared_error</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y_pred</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a:solidFill>
                  <a:srgbClr val="DCDCAA"/>
                </a:solidFill>
                <a:effectLst/>
                <a:highlight>
                  <a:srgbClr val="1E1E1E"/>
                </a:highlight>
                <a:latin typeface="Consolas" panose="020B0609020204030204" pitchFamily="49" charset="0"/>
              </a:rPr>
              <a:t>print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569CD6"/>
                </a:solidFill>
                <a:effectLst/>
                <a:highlight>
                  <a:srgbClr val="1E1E1E"/>
                </a:highlight>
                <a:latin typeface="Consolas" panose="020B0609020204030204" pitchFamily="49" charset="0"/>
              </a:rPr>
              <a:t>f</a:t>
            </a:r>
            <a:r>
              <a:rPr lang="en-US" sz="1600" b="0" dirty="0" err="1">
                <a:solidFill>
                  <a:srgbClr val="CE9178"/>
                </a:solidFill>
                <a:effectLst/>
                <a:highlight>
                  <a:srgbClr val="1E1E1E"/>
                </a:highlight>
                <a:latin typeface="Consolas" panose="020B0609020204030204" pitchFamily="49" charset="0"/>
              </a:rPr>
              <a:t>'Mean</a:t>
            </a:r>
            <a:r>
              <a:rPr lang="en-US" sz="1600" b="0" dirty="0">
                <a:solidFill>
                  <a:srgbClr val="CE9178"/>
                </a:solidFill>
                <a:effectLst/>
                <a:highlight>
                  <a:srgbClr val="1E1E1E"/>
                </a:highlight>
                <a:latin typeface="Consolas" panose="020B0609020204030204" pitchFamily="49" charset="0"/>
              </a:rPr>
              <a:t> Squared Error: </a:t>
            </a:r>
            <a:r>
              <a:rPr lang="en-US" sz="1600" b="0" dirty="0">
                <a:solidFill>
                  <a:srgbClr val="569CD6"/>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mse</a:t>
            </a:r>
            <a:r>
              <a:rPr lang="en-US" sz="1600" b="0" dirty="0">
                <a:solidFill>
                  <a:srgbClr val="569CD6"/>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a:t>
            </a:r>
            <a:r>
              <a:rPr lang="en-US" sz="1600" b="0" dirty="0">
                <a:solidFill>
                  <a:srgbClr val="D4D4D4"/>
                </a:solidFill>
                <a:effectLst/>
                <a:highlight>
                  <a:srgbClr val="1E1E1E"/>
                </a:highlight>
                <a:latin typeface="Consolas" panose="020B0609020204030204" pitchFamily="49" charset="0"/>
              </a:rPr>
              <a:t>)</a:t>
            </a:r>
            <a:br>
              <a:rPr lang="en-US" sz="1600" b="0" dirty="0">
                <a:solidFill>
                  <a:srgbClr val="D4D4D4"/>
                </a:solidFill>
                <a:effectLst/>
                <a:highlight>
                  <a:srgbClr val="1E1E1E"/>
                </a:highlight>
                <a:latin typeface="Consolas" panose="020B0609020204030204" pitchFamily="49" charset="0"/>
              </a:rPr>
            </a:br>
            <a:r>
              <a:rPr lang="en-US" sz="1600" b="0" dirty="0">
                <a:solidFill>
                  <a:srgbClr val="D4D4D4"/>
                </a:solidFill>
                <a:effectLst/>
                <a:highlight>
                  <a:srgbClr val="1E1E1E"/>
                </a:highlight>
                <a:latin typeface="Consolas" panose="020B0609020204030204" pitchFamily="49" charset="0"/>
              </a:rPr>
              <a:t>        </a:t>
            </a:r>
            <a:r>
              <a:rPr lang="en-US" sz="1600" b="0" dirty="0">
                <a:solidFill>
                  <a:srgbClr val="6A9955"/>
                </a:solidFill>
                <a:effectLst/>
                <a:highlight>
                  <a:srgbClr val="1E1E1E"/>
                </a:highlight>
                <a:latin typeface="Consolas" panose="020B0609020204030204" pitchFamily="49" charset="0"/>
              </a:rPr>
              <a:t># Plot actual vs predicted prices</a:t>
            </a:r>
            <a:endParaRPr lang="en-US"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figure</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figsize</a:t>
            </a:r>
            <a:r>
              <a:rPr lang="en-US" sz="1600" b="0" dirty="0">
                <a:solidFill>
                  <a:srgbClr val="D4D4D4"/>
                </a:solidFill>
                <a:effectLst/>
                <a:highlight>
                  <a:srgbClr val="1E1E1E"/>
                </a:highlight>
                <a:latin typeface="Consolas" panose="020B0609020204030204" pitchFamily="49" charset="0"/>
              </a:rPr>
              <a:t>=(</a:t>
            </a:r>
            <a:r>
              <a:rPr lang="en-US" sz="1600" b="0" dirty="0">
                <a:solidFill>
                  <a:srgbClr val="B5CEA8"/>
                </a:solidFill>
                <a:effectLst/>
                <a:highlight>
                  <a:srgbClr val="1E1E1E"/>
                </a:highlight>
                <a:latin typeface="Consolas" panose="020B0609020204030204" pitchFamily="49" charset="0"/>
              </a:rPr>
              <a:t>10</a:t>
            </a:r>
            <a:r>
              <a:rPr lang="en-US" sz="1600" b="0" dirty="0">
                <a:solidFill>
                  <a:srgbClr val="D4D4D4"/>
                </a:solidFill>
                <a:effectLst/>
                <a:highlight>
                  <a:srgbClr val="1E1E1E"/>
                </a:highlight>
                <a:latin typeface="Consolas" panose="020B0609020204030204" pitchFamily="49" charset="0"/>
              </a:rPr>
              <a:t>,</a:t>
            </a:r>
            <a:r>
              <a:rPr lang="en-US" sz="1600" b="0" dirty="0">
                <a:solidFill>
                  <a:srgbClr val="B5CEA8"/>
                </a:solidFill>
                <a:effectLst/>
                <a:highlight>
                  <a:srgbClr val="1E1E1E"/>
                </a:highlight>
                <a:latin typeface="Consolas" panose="020B0609020204030204" pitchFamily="49" charset="0"/>
              </a:rPr>
              <a:t>5</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plot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y_pred</a:t>
            </a:r>
            <a:r>
              <a:rPr lang="en-US" sz="1600" b="0" dirty="0">
                <a:solidFill>
                  <a:srgbClr val="D4D4D4"/>
                </a:solidFill>
                <a:effectLst/>
                <a:highlight>
                  <a:srgbClr val="1E1E1E"/>
                </a:highlight>
                <a:latin typeface="Consolas" panose="020B0609020204030204" pitchFamily="49" charset="0"/>
              </a:rPr>
              <a:t>, </a:t>
            </a:r>
            <a:r>
              <a:rPr lang="en-US" sz="1600" b="0" dirty="0">
                <a:solidFill>
                  <a:srgbClr val="9CDCFE"/>
                </a:solidFill>
                <a:effectLst/>
                <a:highlight>
                  <a:srgbClr val="1E1E1E"/>
                </a:highlight>
                <a:latin typeface="Consolas" panose="020B0609020204030204" pitchFamily="49" charset="0"/>
              </a:rPr>
              <a:t>label</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'Predicted Price'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plot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 </a:t>
            </a:r>
            <a:r>
              <a:rPr lang="en-US" sz="1600" b="0" dirty="0">
                <a:solidFill>
                  <a:srgbClr val="9CDCFE"/>
                </a:solidFill>
                <a:effectLst/>
                <a:highlight>
                  <a:srgbClr val="1E1E1E"/>
                </a:highlight>
                <a:latin typeface="Consolas" panose="020B0609020204030204" pitchFamily="49" charset="0"/>
              </a:rPr>
              <a:t>label</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'Actual Price'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title</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'Actual vs Predicted Dollar Price'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xlabel</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'Time'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ylabel</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'Price'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legend</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show</a:t>
            </a:r>
            <a:r>
              <a:rPr lang="en-US" sz="1600" b="0" dirty="0">
                <a:solidFill>
                  <a:srgbClr val="D4D4D4"/>
                </a:solidFill>
                <a:effectLst/>
                <a:highlight>
                  <a:srgbClr val="1E1E1E"/>
                </a:highlight>
                <a:latin typeface="Consolas" panose="020B0609020204030204" pitchFamily="49" charset="0"/>
              </a:rPr>
              <a:t>()</a:t>
            </a:r>
          </a:p>
        </p:txBody>
      </p:sp>
    </p:spTree>
    <p:extLst>
      <p:ext uri="{BB962C8B-B14F-4D97-AF65-F5344CB8AC3E}">
        <p14:creationId xmlns:p14="http://schemas.microsoft.com/office/powerpoint/2010/main" val="416812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showing the price of a dollar&#10;&#10;Description automatically generated">
            <a:extLst>
              <a:ext uri="{FF2B5EF4-FFF2-40B4-BE49-F238E27FC236}">
                <a16:creationId xmlns:a16="http://schemas.microsoft.com/office/drawing/2014/main" id="{7453B3C3-7AA6-8C30-5F5A-71ADC5F3B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417628"/>
            <a:ext cx="5426764" cy="2713382"/>
          </a:xfrm>
          <a:prstGeom prst="rect">
            <a:avLst/>
          </a:prstGeom>
        </p:spPr>
      </p:pic>
      <p:pic>
        <p:nvPicPr>
          <p:cNvPr id="9" name="Picture 8" descr="A graph showing the price of a dollar&#10;&#10;Description automatically generated">
            <a:extLst>
              <a:ext uri="{FF2B5EF4-FFF2-40B4-BE49-F238E27FC236}">
                <a16:creationId xmlns:a16="http://schemas.microsoft.com/office/drawing/2014/main" id="{C967688C-65D2-65BD-895C-6FEB86001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3654685"/>
            <a:ext cx="5426764" cy="2713382"/>
          </a:xfrm>
          <a:prstGeom prst="rect">
            <a:avLst/>
          </a:prstGeom>
        </p:spPr>
      </p:pic>
      <p:sp>
        <p:nvSpPr>
          <p:cNvPr id="17" name="Rectangle 16">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and orange lines&#10;&#10;Description automatically generated">
            <a:extLst>
              <a:ext uri="{FF2B5EF4-FFF2-40B4-BE49-F238E27FC236}">
                <a16:creationId xmlns:a16="http://schemas.microsoft.com/office/drawing/2014/main" id="{F15342B8-155E-E109-5A0E-54D0D02AA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2000004"/>
            <a:ext cx="5426764" cy="2713382"/>
          </a:xfrm>
          <a:prstGeom prst="rect">
            <a:avLst/>
          </a:prstGeom>
        </p:spPr>
      </p:pic>
    </p:spTree>
    <p:extLst>
      <p:ext uri="{BB962C8B-B14F-4D97-AF65-F5344CB8AC3E}">
        <p14:creationId xmlns:p14="http://schemas.microsoft.com/office/powerpoint/2010/main" val="229010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2D9713-1B87-5ABF-DABF-84D436AAC353}"/>
              </a:ext>
            </a:extLst>
          </p:cNvPr>
          <p:cNvSpPr>
            <a:spLocks noGrp="1"/>
          </p:cNvSpPr>
          <p:nvPr>
            <p:ph idx="1"/>
          </p:nvPr>
        </p:nvSpPr>
        <p:spPr>
          <a:xfrm>
            <a:off x="838200" y="521110"/>
            <a:ext cx="10515600" cy="5655853"/>
          </a:xfrm>
        </p:spPr>
        <p:txBody>
          <a:bodyPr>
            <a:normAutofit fontScale="92500"/>
          </a:bodyPr>
          <a:lstStyle/>
          <a:p>
            <a:pPr marL="0" indent="0" algn="ctr" rtl="1">
              <a:buNone/>
            </a:pPr>
            <a:r>
              <a:rPr lang="ar-SA" b="1" dirty="0"/>
              <a:t>الهدف</a:t>
            </a:r>
            <a:endParaRPr lang="ar-SA" dirty="0"/>
          </a:p>
          <a:p>
            <a:pPr marL="0" indent="0" algn="r" rtl="1">
              <a:buNone/>
            </a:pPr>
            <a:r>
              <a:rPr lang="ar-SA" dirty="0"/>
              <a:t> </a:t>
            </a:r>
            <a:r>
              <a:rPr lang="ar-SY" dirty="0"/>
              <a:t>إنشاء نموذج تنبؤ دقيق لسعر العملة التركية مقابل الدولار بناءً على البيانات التاريخية المتاحة. سيكون لدينا اعتمادًا على تحليل الانحدار الخطي وشجرة القرار لتحليل البيانات وتنبؤ الأسعار</a:t>
            </a:r>
            <a:endParaRPr lang="ar-SA" dirty="0"/>
          </a:p>
          <a:p>
            <a:pPr marL="0" indent="0" algn="r" rtl="1">
              <a:buNone/>
            </a:pPr>
            <a:r>
              <a:rPr lang="ar-SY" b="1" dirty="0"/>
              <a:t>الأدوات</a:t>
            </a:r>
            <a:r>
              <a:rPr lang="ar-SA" dirty="0"/>
              <a:t>: </a:t>
            </a:r>
          </a:p>
          <a:p>
            <a:pPr algn="r" rtl="1"/>
            <a:r>
              <a:rPr lang="ar-SY" dirty="0">
                <a:solidFill>
                  <a:schemeClr val="tx2">
                    <a:lumMod val="90000"/>
                    <a:lumOff val="10000"/>
                  </a:schemeClr>
                </a:solidFill>
              </a:rPr>
              <a:t>مكتبة </a:t>
            </a:r>
            <a:r>
              <a:rPr lang="en-US" dirty="0">
                <a:solidFill>
                  <a:schemeClr val="tx2">
                    <a:lumMod val="90000"/>
                    <a:lumOff val="10000"/>
                  </a:schemeClr>
                </a:solidFill>
              </a:rPr>
              <a:t>Pandas NumPy:</a:t>
            </a:r>
          </a:p>
          <a:p>
            <a:pPr marL="0" indent="0" algn="r" rtl="1">
              <a:buNone/>
            </a:pPr>
            <a:r>
              <a:rPr lang="ar-SY" dirty="0"/>
              <a:t>سنستخدم مكتبة</a:t>
            </a:r>
            <a:r>
              <a:rPr lang="ar-SA" dirty="0"/>
              <a:t> </a:t>
            </a:r>
            <a:r>
              <a:rPr lang="en-US" dirty="0"/>
              <a:t>Pandas</a:t>
            </a:r>
            <a:r>
              <a:rPr lang="ar-SA" dirty="0"/>
              <a:t> </a:t>
            </a:r>
            <a:r>
              <a:rPr lang="en-US" dirty="0"/>
              <a:t> </a:t>
            </a:r>
            <a:r>
              <a:rPr lang="ar-SY" dirty="0"/>
              <a:t>لتحليل وتنظيم البيانات و</a:t>
            </a:r>
            <a:r>
              <a:rPr lang="en-US" dirty="0"/>
              <a:t>NumPy</a:t>
            </a:r>
            <a:r>
              <a:rPr lang="ar-SA" dirty="0"/>
              <a:t> </a:t>
            </a:r>
            <a:r>
              <a:rPr lang="en-US" dirty="0"/>
              <a:t> </a:t>
            </a:r>
            <a:r>
              <a:rPr lang="ar-SY" dirty="0"/>
              <a:t>للعمليات الرياضية والمتقدمة.</a:t>
            </a:r>
          </a:p>
          <a:p>
            <a:pPr marL="0" indent="0" algn="r" rtl="1">
              <a:buNone/>
            </a:pPr>
            <a:endParaRPr lang="ar-SY" dirty="0"/>
          </a:p>
          <a:p>
            <a:pPr algn="r" rtl="1"/>
            <a:r>
              <a:rPr lang="ar-SY" dirty="0">
                <a:solidFill>
                  <a:schemeClr val="tx2">
                    <a:lumMod val="90000"/>
                    <a:lumOff val="10000"/>
                  </a:schemeClr>
                </a:solidFill>
              </a:rPr>
              <a:t>مكتبة </a:t>
            </a:r>
            <a:r>
              <a:rPr lang="en-US" sz="2800" kern="1200" dirty="0" err="1">
                <a:solidFill>
                  <a:srgbClr val="215F9A"/>
                </a:solidFill>
                <a:effectLst/>
                <a:latin typeface="Aptos" panose="020B0004020202020204" pitchFamily="34" charset="0"/>
                <a:ea typeface="+mn-ea"/>
                <a:cs typeface="+mn-cs"/>
              </a:rPr>
              <a:t>Sklearn</a:t>
            </a:r>
            <a:r>
              <a:rPr lang="en-US" sz="2800" kern="1200" dirty="0">
                <a:solidFill>
                  <a:srgbClr val="215F9A"/>
                </a:solidFill>
                <a:effectLst/>
                <a:latin typeface="Aptos" panose="020B0004020202020204" pitchFamily="34" charset="0"/>
                <a:ea typeface="+mn-ea"/>
                <a:cs typeface="+mn-cs"/>
              </a:rPr>
              <a:t> </a:t>
            </a:r>
            <a:r>
              <a:rPr lang="ar-SA" sz="2800" kern="1200" dirty="0">
                <a:solidFill>
                  <a:srgbClr val="215F9A"/>
                </a:solidFill>
                <a:effectLst/>
                <a:latin typeface="Aptos" panose="020B0004020202020204" pitchFamily="34" charset="0"/>
                <a:ea typeface="+mn-ea"/>
                <a:cs typeface="+mn-cs"/>
              </a:rPr>
              <a:t> : </a:t>
            </a:r>
            <a:r>
              <a:rPr lang="ar-SY" dirty="0"/>
              <a:t>سنستخدم </a:t>
            </a:r>
            <a:r>
              <a:rPr lang="en-US" dirty="0" err="1"/>
              <a:t>Sklearn</a:t>
            </a:r>
            <a:r>
              <a:rPr lang="ar-SA" dirty="0"/>
              <a:t>  </a:t>
            </a:r>
            <a:r>
              <a:rPr lang="en-US" dirty="0"/>
              <a:t> </a:t>
            </a:r>
            <a:r>
              <a:rPr lang="ar-SY" dirty="0"/>
              <a:t>لتطبيق تقنيات الانحدار الخطي وشجرة القرار. هذه المكتبة توفر واجهة برمجة التطبيقات</a:t>
            </a:r>
            <a:r>
              <a:rPr lang="ar-SA" dirty="0"/>
              <a:t> </a:t>
            </a:r>
            <a:r>
              <a:rPr lang="ar-SY" dirty="0"/>
              <a:t>لتطبيق مجموعة واسعة من خوارزميات تعلم الآلة.</a:t>
            </a:r>
          </a:p>
          <a:p>
            <a:pPr algn="r" rtl="1"/>
            <a:r>
              <a:rPr lang="ar-SY" dirty="0">
                <a:solidFill>
                  <a:schemeClr val="tx2">
                    <a:lumMod val="90000"/>
                    <a:lumOff val="10000"/>
                  </a:schemeClr>
                </a:solidFill>
              </a:rPr>
              <a:t>مكتبة </a:t>
            </a:r>
            <a:r>
              <a:rPr lang="en-US" dirty="0">
                <a:solidFill>
                  <a:schemeClr val="tx2">
                    <a:lumMod val="90000"/>
                    <a:lumOff val="10000"/>
                  </a:schemeClr>
                </a:solidFill>
              </a:rPr>
              <a:t>Matplotlib Seaborn:</a:t>
            </a:r>
          </a:p>
          <a:p>
            <a:pPr marL="0" indent="0" algn="r" rtl="1">
              <a:buNone/>
            </a:pPr>
            <a:r>
              <a:rPr lang="ar-SY" dirty="0"/>
              <a:t>سنستخدم هذه المكتبات لرسم البيانات والرسوم البيانية التوضيحية لفهم أفضل للتوقعات والنتائج.</a:t>
            </a:r>
          </a:p>
          <a:p>
            <a:pPr marL="0" indent="0" algn="r" rtl="1">
              <a:buNone/>
            </a:pPr>
            <a:endParaRPr lang="ar-SY" dirty="0"/>
          </a:p>
          <a:p>
            <a:pPr marL="0" indent="0" algn="r" rtl="1">
              <a:buNone/>
            </a:pPr>
            <a:endParaRPr lang="en-US" dirty="0"/>
          </a:p>
        </p:txBody>
      </p:sp>
    </p:spTree>
    <p:extLst>
      <p:ext uri="{BB962C8B-B14F-4D97-AF65-F5344CB8AC3E}">
        <p14:creationId xmlns:p14="http://schemas.microsoft.com/office/powerpoint/2010/main" val="126149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551D2-5A11-55EE-354A-47997027D6E8}"/>
              </a:ext>
            </a:extLst>
          </p:cNvPr>
          <p:cNvSpPr>
            <a:spLocks noGrp="1"/>
          </p:cNvSpPr>
          <p:nvPr>
            <p:ph idx="1"/>
          </p:nvPr>
        </p:nvSpPr>
        <p:spPr>
          <a:xfrm>
            <a:off x="838200" y="363794"/>
            <a:ext cx="10515600" cy="5813169"/>
          </a:xfrm>
        </p:spPr>
        <p:txBody>
          <a:bodyPr>
            <a:normAutofit fontScale="85000" lnSpcReduction="20000"/>
          </a:bodyPr>
          <a:lstStyle/>
          <a:p>
            <a:pPr algn="r" rtl="1"/>
            <a:r>
              <a:rPr lang="ar-SY" b="1" dirty="0"/>
              <a:t>خطوات المشروع المتوقعة:</a:t>
            </a:r>
          </a:p>
          <a:p>
            <a:pPr marL="0" indent="0" algn="r" rtl="1">
              <a:buNone/>
            </a:pPr>
            <a:r>
              <a:rPr lang="ar-SA" b="1" dirty="0"/>
              <a:t>1- </a:t>
            </a:r>
            <a:r>
              <a:rPr lang="ar-SY" b="1" dirty="0"/>
              <a:t>جمع البيانات:</a:t>
            </a:r>
          </a:p>
          <a:p>
            <a:pPr marL="0" indent="0" algn="r" rtl="1">
              <a:buNone/>
            </a:pPr>
            <a:r>
              <a:rPr lang="ar-SY" dirty="0"/>
              <a:t>سنقوم بجمع البيانات التاريخية لأسعار العملة التركية مقابل الدولار. يمكن الحصول على هذه البيانات من مصادر مختلفة مثل مواقع تبادل العملات الرقمية.</a:t>
            </a:r>
          </a:p>
          <a:p>
            <a:pPr algn="r" rtl="1"/>
            <a:endParaRPr lang="ar-SY" dirty="0"/>
          </a:p>
          <a:p>
            <a:pPr marL="0" indent="0" algn="r" rtl="1">
              <a:buNone/>
            </a:pPr>
            <a:r>
              <a:rPr lang="ar-SA" b="1" dirty="0"/>
              <a:t>2- </a:t>
            </a:r>
            <a:r>
              <a:rPr lang="ar-SY" b="1" dirty="0"/>
              <a:t>تحليل البيانات</a:t>
            </a:r>
            <a:r>
              <a:rPr lang="ar-SA" b="1" dirty="0"/>
              <a:t>:</a:t>
            </a:r>
            <a:endParaRPr lang="ar-SY" b="1" dirty="0"/>
          </a:p>
          <a:p>
            <a:pPr marL="0" indent="0" algn="r" rtl="1">
              <a:buNone/>
            </a:pPr>
            <a:r>
              <a:rPr lang="ar-SY" dirty="0"/>
              <a:t>سنستخدم </a:t>
            </a:r>
            <a:r>
              <a:rPr lang="en-US" dirty="0"/>
              <a:t>Pandas </a:t>
            </a:r>
            <a:r>
              <a:rPr lang="ar-SA" dirty="0"/>
              <a:t> </a:t>
            </a:r>
            <a:r>
              <a:rPr lang="ar-SY" dirty="0"/>
              <a:t>لتنظيف وتنظيم البيانات، ثم سنقوم بتحليلها لاستكشاف العلاقات بين متغيرات البيانات المختلفة.</a:t>
            </a:r>
          </a:p>
          <a:p>
            <a:pPr marL="0" indent="0" algn="r" rtl="1">
              <a:buNone/>
            </a:pPr>
            <a:endParaRPr lang="ar-SY" dirty="0"/>
          </a:p>
          <a:p>
            <a:pPr marL="0" indent="0" algn="r" rtl="1">
              <a:buNone/>
            </a:pPr>
            <a:r>
              <a:rPr lang="ar-SA" b="1" dirty="0"/>
              <a:t>3- </a:t>
            </a:r>
            <a:r>
              <a:rPr lang="ar-SY" b="1" dirty="0"/>
              <a:t>تدريب النماذج:</a:t>
            </a:r>
          </a:p>
          <a:p>
            <a:pPr marL="0" indent="0" algn="r" rtl="1">
              <a:buNone/>
            </a:pPr>
            <a:r>
              <a:rPr lang="ar-SY" dirty="0"/>
              <a:t>سنقوم بتقسيم البيانات إلى مجموعات تدريب واختبار ونقوم بتدريب النماذج باستخدام خوارزميات الانحدار الخطي وشجرة القرار.</a:t>
            </a:r>
          </a:p>
          <a:p>
            <a:pPr algn="r" rtl="1"/>
            <a:endParaRPr lang="ar-SY" dirty="0"/>
          </a:p>
          <a:p>
            <a:pPr marL="0" indent="0" algn="r" rtl="1">
              <a:buNone/>
            </a:pPr>
            <a:r>
              <a:rPr lang="ar-SA" b="1" dirty="0"/>
              <a:t>4- </a:t>
            </a:r>
            <a:r>
              <a:rPr lang="ar-SY" b="1" dirty="0"/>
              <a:t>تقييم النماذج:</a:t>
            </a:r>
          </a:p>
          <a:p>
            <a:pPr marL="0" indent="0" algn="r" rtl="1">
              <a:buNone/>
            </a:pPr>
            <a:r>
              <a:rPr lang="ar-SY" dirty="0"/>
              <a:t>سنقوم بتقييم أداء النماذج باستخدام مقاييس مثل معدل الخطأ المتوقع.</a:t>
            </a:r>
            <a:endParaRPr lang="en-US" dirty="0"/>
          </a:p>
        </p:txBody>
      </p:sp>
    </p:spTree>
    <p:extLst>
      <p:ext uri="{BB962C8B-B14F-4D97-AF65-F5344CB8AC3E}">
        <p14:creationId xmlns:p14="http://schemas.microsoft.com/office/powerpoint/2010/main" val="184661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op 10 Open Source Data Mining Tools">
            <a:extLst>
              <a:ext uri="{FF2B5EF4-FFF2-40B4-BE49-F238E27FC236}">
                <a16:creationId xmlns:a16="http://schemas.microsoft.com/office/drawing/2014/main" id="{2E653EF0-F6D1-B999-1C9C-112195C47E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06" b="12067"/>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66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D40D-176C-19E0-4DF8-A2E1195A60F9}"/>
              </a:ext>
            </a:extLst>
          </p:cNvPr>
          <p:cNvSpPr>
            <a:spLocks noGrp="1"/>
          </p:cNvSpPr>
          <p:nvPr>
            <p:ph type="title"/>
          </p:nvPr>
        </p:nvSpPr>
        <p:spPr/>
        <p:txBody>
          <a:bodyPr/>
          <a:lstStyle/>
          <a:p>
            <a:pPr algn="r" rtl="1"/>
            <a:r>
              <a:rPr lang="ar-SY" dirty="0"/>
              <a:t>تعريف ا</a:t>
            </a:r>
            <a:r>
              <a:rPr lang="ar-SA" dirty="0"/>
              <a:t>لإ</a:t>
            </a:r>
            <a:r>
              <a:rPr lang="ar-SY" dirty="0"/>
              <a:t>نحدار الخطي </a:t>
            </a:r>
            <a:endParaRPr lang="en-US" dirty="0"/>
          </a:p>
        </p:txBody>
      </p:sp>
      <p:sp>
        <p:nvSpPr>
          <p:cNvPr id="3" name="Content Placeholder 2">
            <a:extLst>
              <a:ext uri="{FF2B5EF4-FFF2-40B4-BE49-F238E27FC236}">
                <a16:creationId xmlns:a16="http://schemas.microsoft.com/office/drawing/2014/main" id="{2EE8C79A-BEB7-FE61-118C-2D296D9D511C}"/>
              </a:ext>
            </a:extLst>
          </p:cNvPr>
          <p:cNvSpPr>
            <a:spLocks noGrp="1"/>
          </p:cNvSpPr>
          <p:nvPr>
            <p:ph idx="1"/>
          </p:nvPr>
        </p:nvSpPr>
        <p:spPr/>
        <p:txBody>
          <a:bodyPr>
            <a:normAutofit fontScale="92500"/>
          </a:bodyPr>
          <a:lstStyle/>
          <a:p>
            <a:pPr algn="r" rtl="1"/>
            <a:r>
              <a:rPr lang="ar-SA" dirty="0"/>
              <a:t>الا</a:t>
            </a:r>
            <a:r>
              <a:rPr lang="ar-SY" dirty="0"/>
              <a:t>نحدار الخطي هو خوارزمية إحصائية تستخدم لنمذجة العالقة بين متغيرين.</a:t>
            </a:r>
          </a:p>
          <a:p>
            <a:pPr marL="0" indent="0" algn="r" rtl="1">
              <a:buNone/>
            </a:pPr>
            <a:r>
              <a:rPr lang="ar-SY" dirty="0"/>
              <a:t>تفترض هذه الخوارزمية أن هناك عالقة خطية بين المتغير التابع </a:t>
            </a:r>
            <a:r>
              <a:rPr lang="ar-SA" dirty="0"/>
              <a:t>(</a:t>
            </a:r>
            <a:r>
              <a:rPr lang="ar-SY" dirty="0"/>
              <a:t>المتغير الذي يتم توقعه أو شرحه</a:t>
            </a:r>
            <a:r>
              <a:rPr lang="ar-SA" dirty="0"/>
              <a:t>)</a:t>
            </a:r>
            <a:r>
              <a:rPr lang="ar-SY" dirty="0"/>
              <a:t> </a:t>
            </a:r>
          </a:p>
          <a:p>
            <a:pPr marL="0" indent="0" algn="r" rtl="1">
              <a:buNone/>
            </a:pPr>
            <a:r>
              <a:rPr lang="ar-SY" dirty="0"/>
              <a:t>ومتغير واحد أو أكثر من المتغيرات المستقلة </a:t>
            </a:r>
            <a:r>
              <a:rPr lang="ar-SA" dirty="0"/>
              <a:t>(</a:t>
            </a:r>
            <a:r>
              <a:rPr lang="ar-SY" dirty="0"/>
              <a:t>تلك المستخدمة إلجراء التنبؤ</a:t>
            </a:r>
            <a:r>
              <a:rPr lang="ar-SA" dirty="0"/>
              <a:t>)</a:t>
            </a:r>
            <a:r>
              <a:rPr lang="ar-SY" dirty="0"/>
              <a:t>. الهدف من ا</a:t>
            </a:r>
            <a:r>
              <a:rPr lang="ar-SA" dirty="0"/>
              <a:t>لا</a:t>
            </a:r>
            <a:r>
              <a:rPr lang="ar-SY" dirty="0"/>
              <a:t>نحدار </a:t>
            </a:r>
          </a:p>
          <a:p>
            <a:pPr marL="0" indent="0" algn="r" rtl="1">
              <a:buNone/>
            </a:pPr>
            <a:r>
              <a:rPr lang="ar-SY" dirty="0"/>
              <a:t>الخطي هو العثور على الخط ا</a:t>
            </a:r>
            <a:r>
              <a:rPr lang="ar-SA" dirty="0"/>
              <a:t>لا</a:t>
            </a:r>
            <a:r>
              <a:rPr lang="ar-SY" dirty="0"/>
              <a:t>نسب الذي يصف العالقة بين المتغيرات. حيث يتم تحديد أفضل خط </a:t>
            </a:r>
          </a:p>
          <a:p>
            <a:pPr marL="0" indent="0" algn="r" rtl="1">
              <a:buNone/>
            </a:pPr>
            <a:r>
              <a:rPr lang="ar-SY" dirty="0"/>
              <a:t>مناسب بتقليل مجموع الفروق التربيعية بين القيم الفعلية والقيم المتوقعة.</a:t>
            </a:r>
            <a:endParaRPr lang="ar-SA" dirty="0"/>
          </a:p>
          <a:p>
            <a:pPr marL="0" indent="0" algn="r" rtl="1">
              <a:buNone/>
            </a:pPr>
            <a:endParaRPr lang="ar-SY" dirty="0"/>
          </a:p>
          <a:p>
            <a:pPr algn="r" rtl="1"/>
            <a:r>
              <a:rPr lang="ar-SY" dirty="0"/>
              <a:t>ا</a:t>
            </a:r>
            <a:r>
              <a:rPr lang="ar-SA" dirty="0"/>
              <a:t>لا</a:t>
            </a:r>
            <a:r>
              <a:rPr lang="ar-SY" dirty="0"/>
              <a:t>نحدار الخطي نوعان: ال</a:t>
            </a:r>
            <a:r>
              <a:rPr lang="ar-SA" dirty="0"/>
              <a:t>ا</a:t>
            </a:r>
            <a:r>
              <a:rPr lang="ar-SY" dirty="0"/>
              <a:t>نحدار الخطي البسيط وا</a:t>
            </a:r>
            <a:r>
              <a:rPr lang="ar-SA" dirty="0"/>
              <a:t>لا</a:t>
            </a:r>
            <a:r>
              <a:rPr lang="ar-SY" dirty="0"/>
              <a:t>نحدار الخطي المتعدد. يتميز </a:t>
            </a:r>
            <a:r>
              <a:rPr lang="ar-SA" dirty="0"/>
              <a:t>ا</a:t>
            </a:r>
            <a:r>
              <a:rPr lang="ar-SY" dirty="0"/>
              <a:t>ل</a:t>
            </a:r>
            <a:r>
              <a:rPr lang="ar-SA" dirty="0"/>
              <a:t>ا</a:t>
            </a:r>
            <a:r>
              <a:rPr lang="ar-SY" dirty="0"/>
              <a:t>نحدار </a:t>
            </a:r>
          </a:p>
          <a:p>
            <a:pPr marL="0" indent="0" algn="r" rtl="1">
              <a:buNone/>
            </a:pPr>
            <a:r>
              <a:rPr lang="ar-SY" dirty="0"/>
              <a:t>الخطي البسيط بمتغير مستقل واحد. بينما يتميز ا</a:t>
            </a:r>
            <a:r>
              <a:rPr lang="ar-SA" dirty="0"/>
              <a:t>لا</a:t>
            </a:r>
            <a:r>
              <a:rPr lang="ar-SY" dirty="0"/>
              <a:t>نحدار الخطي المتعدد بالعديد من </a:t>
            </a:r>
          </a:p>
          <a:p>
            <a:pPr marL="0" indent="0" algn="r" rtl="1">
              <a:buNone/>
            </a:pPr>
            <a:r>
              <a:rPr lang="ar-SY" dirty="0"/>
              <a:t>المتغيرات المستقلة </a:t>
            </a:r>
            <a:r>
              <a:rPr lang="ar-SA" dirty="0"/>
              <a:t>(</a:t>
            </a:r>
            <a:r>
              <a:rPr lang="ar-SY" dirty="0"/>
              <a:t>أكثر من واحد</a:t>
            </a:r>
            <a:r>
              <a:rPr lang="ar-SA" dirty="0"/>
              <a:t>) </a:t>
            </a:r>
            <a:r>
              <a:rPr lang="ar-SY" dirty="0"/>
              <a:t>أثناء البحث عن أفضل خط مناسب.</a:t>
            </a:r>
          </a:p>
          <a:p>
            <a:pPr marL="0" indent="0" algn="r" rtl="1">
              <a:buNone/>
            </a:pPr>
            <a:endParaRPr lang="en-US" dirty="0"/>
          </a:p>
        </p:txBody>
      </p:sp>
      <p:sp>
        <p:nvSpPr>
          <p:cNvPr id="5" name="Title 1">
            <a:extLst>
              <a:ext uri="{FF2B5EF4-FFF2-40B4-BE49-F238E27FC236}">
                <a16:creationId xmlns:a16="http://schemas.microsoft.com/office/drawing/2014/main" id="{FC5ED40D-176C-19E0-4DF8-A2E1195A60F9}"/>
              </a:ext>
            </a:extLst>
          </p:cNvPr>
          <p:cNvSpPr txBox="1">
            <a:spLocks/>
          </p:cNvSpPr>
          <p:nvPr/>
        </p:nvSpPr>
        <p:spPr>
          <a:xfrm>
            <a:off x="838201" y="365125"/>
            <a:ext cx="1756990" cy="209049"/>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Y"/>
              <a:t>تعريف ا</a:t>
            </a:r>
            <a:r>
              <a:rPr lang="ar-SA"/>
              <a:t>لإ</a:t>
            </a:r>
            <a:r>
              <a:rPr lang="ar-SY"/>
              <a:t>نحدار الخطي </a:t>
            </a:r>
            <a:endParaRPr lang="en-US" dirty="0"/>
          </a:p>
        </p:txBody>
      </p:sp>
      <p:pic>
        <p:nvPicPr>
          <p:cNvPr id="6" name="Picture 2" descr="الإنحدار الخطي البسيط Simple linear regression">
            <a:extLst>
              <a:ext uri="{FF2B5EF4-FFF2-40B4-BE49-F238E27FC236}">
                <a16:creationId xmlns:a16="http://schemas.microsoft.com/office/drawing/2014/main" id="{5D6B908E-2635-9DB5-B611-3A218ECFC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50" y="417481"/>
            <a:ext cx="2275092" cy="133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59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574AF-96F4-65EA-8831-6DB976B345F7}"/>
              </a:ext>
            </a:extLst>
          </p:cNvPr>
          <p:cNvPicPr>
            <a:picLocks noChangeAspect="1"/>
          </p:cNvPicPr>
          <p:nvPr/>
        </p:nvPicPr>
        <p:blipFill>
          <a:blip r:embed="rId2"/>
          <a:stretch>
            <a:fillRect/>
          </a:stretch>
        </p:blipFill>
        <p:spPr>
          <a:xfrm>
            <a:off x="683035" y="320662"/>
            <a:ext cx="11002911" cy="6039693"/>
          </a:xfrm>
          <a:prstGeom prst="rect">
            <a:avLst/>
          </a:prstGeom>
        </p:spPr>
      </p:pic>
    </p:spTree>
    <p:extLst>
      <p:ext uri="{BB962C8B-B14F-4D97-AF65-F5344CB8AC3E}">
        <p14:creationId xmlns:p14="http://schemas.microsoft.com/office/powerpoint/2010/main" val="271584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836184-AFBA-622C-5D37-EBEC604E7EA9}"/>
              </a:ext>
            </a:extLst>
          </p:cNvPr>
          <p:cNvSpPr>
            <a:spLocks noGrp="1"/>
          </p:cNvSpPr>
          <p:nvPr>
            <p:ph type="title"/>
          </p:nvPr>
        </p:nvSpPr>
        <p:spPr>
          <a:xfrm>
            <a:off x="1137034" y="609597"/>
            <a:ext cx="9392421" cy="1330841"/>
          </a:xfrm>
        </p:spPr>
        <p:txBody>
          <a:bodyPr>
            <a:normAutofit/>
          </a:bodyPr>
          <a:lstStyle/>
          <a:p>
            <a:r>
              <a:rPr lang="ar-SA"/>
              <a:t>شجرة القرار</a:t>
            </a:r>
            <a:endParaRPr lang="en-US"/>
          </a:p>
        </p:txBody>
      </p:sp>
      <p:sp>
        <p:nvSpPr>
          <p:cNvPr id="3" name="Content Placeholder 2">
            <a:extLst>
              <a:ext uri="{FF2B5EF4-FFF2-40B4-BE49-F238E27FC236}">
                <a16:creationId xmlns:a16="http://schemas.microsoft.com/office/drawing/2014/main" id="{4E14C70B-7E96-A908-9A8B-9B6D38B7DDCB}"/>
              </a:ext>
            </a:extLst>
          </p:cNvPr>
          <p:cNvSpPr>
            <a:spLocks noGrp="1"/>
          </p:cNvSpPr>
          <p:nvPr>
            <p:ph idx="1"/>
          </p:nvPr>
        </p:nvSpPr>
        <p:spPr>
          <a:xfrm>
            <a:off x="568518" y="1771001"/>
            <a:ext cx="5811630" cy="4438412"/>
          </a:xfrm>
        </p:spPr>
        <p:txBody>
          <a:bodyPr>
            <a:normAutofit/>
          </a:bodyPr>
          <a:lstStyle/>
          <a:p>
            <a:pPr algn="l" rtl="1"/>
            <a:r>
              <a:rPr lang="ar-SY" sz="2000" dirty="0"/>
              <a:t>شجرة القرار (</a:t>
            </a:r>
            <a:r>
              <a:rPr lang="en-US" sz="2000" dirty="0"/>
              <a:t>Decision Tree</a:t>
            </a:r>
            <a:r>
              <a:rPr lang="ar-SA" sz="2000" dirty="0"/>
              <a:t>):</a:t>
            </a:r>
          </a:p>
          <a:p>
            <a:pPr marL="0" indent="0" rtl="1">
              <a:buNone/>
            </a:pPr>
            <a:r>
              <a:rPr lang="ar-SY" sz="2000" dirty="0"/>
              <a:t>شجرة القرار هي نموذج تعلم آلي يُستخدم لأغراض التوقع والتصنيف. يقوم هذا النموذج ببناء شجرة شبيهة بالرسم البياني لاتخاذ القرارات بناءً على ميزات البيانات المدخلة. تُستخدم شجرة القرار في مجالات متعددة، مثل توقع الأسعار، تصنيف الصور، وتحليل النصوص</a:t>
            </a:r>
            <a:endParaRPr lang="ar-SA" sz="2000" dirty="0"/>
          </a:p>
          <a:p>
            <a:pPr marL="0" indent="0" rtl="1">
              <a:buNone/>
            </a:pPr>
            <a:r>
              <a:rPr lang="ar-SY" sz="2000" dirty="0"/>
              <a:t>بعد بناء الشجرة، يتم استخدامها للتوقع على مجموعة جديدة منالبيانات.</a:t>
            </a:r>
          </a:p>
          <a:p>
            <a:pPr marL="0" indent="0" rtl="1">
              <a:buNone/>
            </a:pPr>
            <a:r>
              <a:rPr lang="ar-SY" sz="2000" dirty="0"/>
              <a:t>تبدأ العملية في الجذر، حيث يتم اتخاذ القرار بناءً على السمة الموجودة في الجذر.</a:t>
            </a:r>
          </a:p>
          <a:p>
            <a:pPr marL="0" indent="0" rtl="1">
              <a:buNone/>
            </a:pPr>
            <a:r>
              <a:rPr lang="ar-SY" sz="2000" dirty="0"/>
              <a:t>يتم اتخاذ القرارات المتتالية في كل عقدة داخلية حتى الوصول إلى عقدة نهائية (ورقة). عند الوصول إلى عقدة نهائية، يتم إصدار التنبؤ أو القرار النهائي.</a:t>
            </a:r>
            <a:endParaRPr lang="en-US" sz="2000" dirty="0"/>
          </a:p>
        </p:txBody>
      </p:sp>
      <p:pic>
        <p:nvPicPr>
          <p:cNvPr id="1028" name="Picture 4" descr="1 Regression and Classification Trees | Machine Learning for Biostatistics">
            <a:extLst>
              <a:ext uri="{FF2B5EF4-FFF2-40B4-BE49-F238E27FC236}">
                <a16:creationId xmlns:a16="http://schemas.microsoft.com/office/drawing/2014/main" id="{1B4FB74E-5C7C-D4CF-C7C4-4D7EFC57D7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14136" y="1771001"/>
            <a:ext cx="4329908" cy="3755915"/>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67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9" name="Rectangle 205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AD0F7-A2B9-F200-0DEB-D23A8E6A33FA}"/>
              </a:ext>
            </a:extLst>
          </p:cNvPr>
          <p:cNvSpPr>
            <a:spLocks noGrp="1"/>
          </p:cNvSpPr>
          <p:nvPr>
            <p:ph type="title"/>
          </p:nvPr>
        </p:nvSpPr>
        <p:spPr>
          <a:xfrm>
            <a:off x="1115568" y="548640"/>
            <a:ext cx="10168128" cy="1179576"/>
          </a:xfrm>
        </p:spPr>
        <p:txBody>
          <a:bodyPr>
            <a:normAutofit/>
          </a:bodyPr>
          <a:lstStyle/>
          <a:p>
            <a:pPr rtl="1"/>
            <a:r>
              <a:rPr lang="ar-SY" sz="3700"/>
              <a:t>تعلم الجار الأقرب </a:t>
            </a:r>
            <a:r>
              <a:rPr lang="en-US" sz="3700"/>
              <a:t>(K-Nearest Neighbors)</a:t>
            </a:r>
            <a:br>
              <a:rPr lang="en-US" sz="3700"/>
            </a:br>
            <a:endParaRPr lang="en-US" sz="3700"/>
          </a:p>
        </p:txBody>
      </p:sp>
      <p:sp>
        <p:nvSpPr>
          <p:cNvPr id="2061" name="Rectangle 206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k-nearest neighbors. A diagram showing an example of the k-nearest... |  Download Scientific Diagram">
            <a:extLst>
              <a:ext uri="{FF2B5EF4-FFF2-40B4-BE49-F238E27FC236}">
                <a16:creationId xmlns:a16="http://schemas.microsoft.com/office/drawing/2014/main" id="{4E8D63F8-292F-110E-7332-9083E92C68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0" b="6"/>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33BA596-8CEF-1B3E-6502-3FF412419A1E}"/>
              </a:ext>
            </a:extLst>
          </p:cNvPr>
          <p:cNvSpPr>
            <a:spLocks noGrp="1"/>
          </p:cNvSpPr>
          <p:nvPr>
            <p:ph idx="1"/>
          </p:nvPr>
        </p:nvSpPr>
        <p:spPr>
          <a:xfrm>
            <a:off x="7411453" y="2478024"/>
            <a:ext cx="3872243" cy="3694176"/>
          </a:xfrm>
        </p:spPr>
        <p:txBody>
          <a:bodyPr anchor="ctr">
            <a:normAutofit/>
          </a:bodyPr>
          <a:lstStyle/>
          <a:p>
            <a:pPr rtl="1"/>
            <a:r>
              <a:rPr lang="ar-SY" sz="1800"/>
              <a:t>تعلم الجار الأقرب (</a:t>
            </a:r>
            <a:r>
              <a:rPr lang="en-US" sz="1800"/>
              <a:t> (K-Nearest Neighbors</a:t>
            </a:r>
            <a:r>
              <a:rPr lang="ar-SY" sz="1800"/>
              <a:t>هو نموذج تعلم آلي يُستخدم للتنبؤ بقيمة جديدة بناءً على قيم مماثلة للبيانات المتاحة. يعتمد هذا النموذج على مفهوم القرب،. عندما يتلقى النموذج نقطة جديدة، يقوم بالبحث عن النقاط الأقرب إليها في مجموعة التدريب ويستخدم قيمها لتقديم التوقع.</a:t>
            </a:r>
            <a:endParaRPr lang="en-US" sz="1800"/>
          </a:p>
          <a:p>
            <a:pPr rtl="1"/>
            <a:endParaRPr lang="en-US" sz="1800"/>
          </a:p>
        </p:txBody>
      </p:sp>
    </p:spTree>
    <p:extLst>
      <p:ext uri="{BB962C8B-B14F-4D97-AF65-F5344CB8AC3E}">
        <p14:creationId xmlns:p14="http://schemas.microsoft.com/office/powerpoint/2010/main" val="69669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9D461-BE47-52A9-D33B-CB32DAA79C7D}"/>
              </a:ext>
            </a:extLst>
          </p:cNvPr>
          <p:cNvSpPr>
            <a:spLocks noGrp="1"/>
          </p:cNvSpPr>
          <p:nvPr>
            <p:ph idx="1"/>
          </p:nvPr>
        </p:nvSpPr>
        <p:spPr>
          <a:xfrm>
            <a:off x="838200" y="481781"/>
            <a:ext cx="10515600" cy="5695182"/>
          </a:xfrm>
        </p:spPr>
        <p:txBody>
          <a:bodyPr/>
          <a:lstStyle/>
          <a:p>
            <a:pPr algn="r" rtl="1"/>
            <a:r>
              <a:rPr lang="ar-SY" dirty="0"/>
              <a:t>الخطوة الأولى هي الحصول على البيانات التي سيتم تحليلها. في هذه الحالة، لدينا ملف </a:t>
            </a:r>
            <a:r>
              <a:rPr lang="ar-SA" dirty="0"/>
              <a:t>    </a:t>
            </a:r>
            <a:r>
              <a:rPr lang="en-US" dirty="0"/>
              <a:t>CSV </a:t>
            </a:r>
            <a:r>
              <a:rPr lang="ar-SY" dirty="0"/>
              <a:t>يحتوي على تاريخ وسعر الليرة التركية مقابل الدولار.</a:t>
            </a:r>
            <a:r>
              <a:rPr lang="ar-SA" dirty="0"/>
              <a:t> </a:t>
            </a:r>
            <a:r>
              <a:rPr lang="ar-SA" dirty="0">
                <a:solidFill>
                  <a:schemeClr val="accent1">
                    <a:lumMod val="40000"/>
                    <a:lumOff val="60000"/>
                  </a:schemeClr>
                </a:solidFill>
                <a:hlinkClick r:id="rId2"/>
              </a:rPr>
              <a:t>مصدر الملف</a:t>
            </a:r>
            <a:endParaRPr lang="ar-SA" dirty="0">
              <a:solidFill>
                <a:schemeClr val="accent1">
                  <a:lumMod val="40000"/>
                  <a:lumOff val="60000"/>
                </a:schemeClr>
              </a:solidFill>
            </a:endParaRPr>
          </a:p>
          <a:p>
            <a:pPr marL="0" indent="0" algn="r" rtl="1">
              <a:buNone/>
            </a:pPr>
            <a:endParaRPr lang="ar-SA" dirty="0">
              <a:solidFill>
                <a:schemeClr val="accent1">
                  <a:lumMod val="40000"/>
                  <a:lumOff val="60000"/>
                </a:schemeClr>
              </a:solidFill>
            </a:endParaRPr>
          </a:p>
        </p:txBody>
      </p:sp>
      <p:graphicFrame>
        <p:nvGraphicFramePr>
          <p:cNvPr id="4" name="Table 3">
            <a:extLst>
              <a:ext uri="{FF2B5EF4-FFF2-40B4-BE49-F238E27FC236}">
                <a16:creationId xmlns:a16="http://schemas.microsoft.com/office/drawing/2014/main" id="{41C8DA55-165D-2D38-B402-7F06FD441973}"/>
              </a:ext>
            </a:extLst>
          </p:cNvPr>
          <p:cNvGraphicFramePr>
            <a:graphicFrameLocks noGrp="1"/>
          </p:cNvGraphicFramePr>
          <p:nvPr>
            <p:extLst>
              <p:ext uri="{D42A27DB-BD31-4B8C-83A1-F6EECF244321}">
                <p14:modId xmlns:p14="http://schemas.microsoft.com/office/powerpoint/2010/main" val="905985087"/>
              </p:ext>
            </p:extLst>
          </p:nvPr>
        </p:nvGraphicFramePr>
        <p:xfrm>
          <a:off x="1137263" y="1899537"/>
          <a:ext cx="10110836" cy="3783510"/>
        </p:xfrm>
        <a:graphic>
          <a:graphicData uri="http://schemas.openxmlformats.org/drawingml/2006/table">
            <a:tbl>
              <a:tblPr firstRow="1" bandRow="1">
                <a:tableStyleId>{5C22544A-7EE6-4342-B048-85BDC9FD1C3A}</a:tableStyleId>
              </a:tblPr>
              <a:tblGrid>
                <a:gridCol w="1397941">
                  <a:extLst>
                    <a:ext uri="{9D8B030D-6E8A-4147-A177-3AD203B41FA5}">
                      <a16:colId xmlns:a16="http://schemas.microsoft.com/office/drawing/2014/main" val="900716717"/>
                    </a:ext>
                  </a:extLst>
                </a:gridCol>
                <a:gridCol w="1397941">
                  <a:extLst>
                    <a:ext uri="{9D8B030D-6E8A-4147-A177-3AD203B41FA5}">
                      <a16:colId xmlns:a16="http://schemas.microsoft.com/office/drawing/2014/main" val="3721143147"/>
                    </a:ext>
                  </a:extLst>
                </a:gridCol>
                <a:gridCol w="1397941">
                  <a:extLst>
                    <a:ext uri="{9D8B030D-6E8A-4147-A177-3AD203B41FA5}">
                      <a16:colId xmlns:a16="http://schemas.microsoft.com/office/drawing/2014/main" val="43744133"/>
                    </a:ext>
                  </a:extLst>
                </a:gridCol>
                <a:gridCol w="1397941">
                  <a:extLst>
                    <a:ext uri="{9D8B030D-6E8A-4147-A177-3AD203B41FA5}">
                      <a16:colId xmlns:a16="http://schemas.microsoft.com/office/drawing/2014/main" val="1831979038"/>
                    </a:ext>
                  </a:extLst>
                </a:gridCol>
                <a:gridCol w="1397941">
                  <a:extLst>
                    <a:ext uri="{9D8B030D-6E8A-4147-A177-3AD203B41FA5}">
                      <a16:colId xmlns:a16="http://schemas.microsoft.com/office/drawing/2014/main" val="2317871964"/>
                    </a:ext>
                  </a:extLst>
                </a:gridCol>
                <a:gridCol w="1397941">
                  <a:extLst>
                    <a:ext uri="{9D8B030D-6E8A-4147-A177-3AD203B41FA5}">
                      <a16:colId xmlns:a16="http://schemas.microsoft.com/office/drawing/2014/main" val="639053841"/>
                    </a:ext>
                  </a:extLst>
                </a:gridCol>
                <a:gridCol w="1723190">
                  <a:extLst>
                    <a:ext uri="{9D8B030D-6E8A-4147-A177-3AD203B41FA5}">
                      <a16:colId xmlns:a16="http://schemas.microsoft.com/office/drawing/2014/main" val="1177772549"/>
                    </a:ext>
                  </a:extLst>
                </a:gridCol>
              </a:tblGrid>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Date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Price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Open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High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Low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Vol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Change %</a:t>
                      </a:r>
                    </a:p>
                  </a:txBody>
                  <a:tcPr anchor="ctr"/>
                </a:tc>
                <a:extLst>
                  <a:ext uri="{0D108BD9-81ED-4DB2-BD59-A6C34878D82A}">
                    <a16:rowId xmlns:a16="http://schemas.microsoft.com/office/drawing/2014/main" val="1778436674"/>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05/30/2024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32.3217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32.2648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32.3323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32.1917</a:t>
                      </a:r>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0.20%</a:t>
                      </a:r>
                    </a:p>
                  </a:txBody>
                  <a:tcPr anchor="ctr"/>
                </a:tc>
                <a:extLst>
                  <a:ext uri="{0D108BD9-81ED-4DB2-BD59-A6C34878D82A}">
                    <a16:rowId xmlns:a16="http://schemas.microsoft.com/office/drawing/2014/main" val="1571914464"/>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05/29/2024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32.258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32.2470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32.3050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32.1575</a:t>
                      </a:r>
                    </a:p>
                  </a:txBody>
                  <a:tcPr anchor="ctr"/>
                </a:tc>
                <a:tc>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0.03%</a:t>
                      </a:r>
                    </a:p>
                  </a:txBody>
                  <a:tcPr anchor="ctr"/>
                </a:tc>
                <a:extLst>
                  <a:ext uri="{0D108BD9-81ED-4DB2-BD59-A6C34878D82A}">
                    <a16:rowId xmlns:a16="http://schemas.microsoft.com/office/drawing/2014/main" val="313725872"/>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algn="ctr"/>
                      <a:r>
                        <a:rPr lang="en-US" sz="1800" b="0" kern="1200" dirty="0">
                          <a:solidFill>
                            <a:schemeClr val="dk1"/>
                          </a:solidFill>
                          <a:effectLst/>
                          <a:latin typeface="+mn-lt"/>
                          <a:ea typeface="+mn-ea"/>
                          <a:cs typeface="+mn-cs"/>
                        </a:rPr>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extLst>
                  <a:ext uri="{0D108BD9-81ED-4DB2-BD59-A6C34878D82A}">
                    <a16:rowId xmlns:a16="http://schemas.microsoft.com/office/drawing/2014/main" val="1921648585"/>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algn="ctr"/>
                      <a:r>
                        <a:rPr lang="en-US" sz="1800" b="0" kern="1200" dirty="0">
                          <a:solidFill>
                            <a:schemeClr val="dk1"/>
                          </a:solidFill>
                          <a:effectLst/>
                          <a:latin typeface="+mn-lt"/>
                          <a:ea typeface="+mn-ea"/>
                          <a:cs typeface="+mn-cs"/>
                        </a:rPr>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extLst>
                  <a:ext uri="{0D108BD9-81ED-4DB2-BD59-A6C34878D82A}">
                    <a16:rowId xmlns:a16="http://schemas.microsoft.com/office/drawing/2014/main" val="3388436306"/>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01/01/2019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5.2933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5.2896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5.2933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5.2540</a:t>
                      </a:r>
                    </a:p>
                  </a:txBody>
                  <a:tcPr anchor="ctr"/>
                </a:tc>
                <a:tc>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0.09%</a:t>
                      </a:r>
                    </a:p>
                  </a:txBody>
                  <a:tcPr anchor="ctr"/>
                </a:tc>
                <a:extLst>
                  <a:ext uri="{0D108BD9-81ED-4DB2-BD59-A6C34878D82A}">
                    <a16:rowId xmlns:a16="http://schemas.microsoft.com/office/drawing/2014/main" val="4058561079"/>
                  </a:ext>
                </a:extLst>
              </a:tr>
            </a:tbl>
          </a:graphicData>
        </a:graphic>
      </p:graphicFrame>
    </p:spTree>
    <p:extLst>
      <p:ext uri="{BB962C8B-B14F-4D97-AF65-F5344CB8AC3E}">
        <p14:creationId xmlns:p14="http://schemas.microsoft.com/office/powerpoint/2010/main" val="71905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1269</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Consolas</vt:lpstr>
      <vt:lpstr>Office Theme</vt:lpstr>
      <vt:lpstr>توقع أسعار العملة التركية مقابل الدولار </vt:lpstr>
      <vt:lpstr>PowerPoint Presentation</vt:lpstr>
      <vt:lpstr>PowerPoint Presentation</vt:lpstr>
      <vt:lpstr>PowerPoint Presentation</vt:lpstr>
      <vt:lpstr>تعريف الإنحدار الخطي </vt:lpstr>
      <vt:lpstr>PowerPoint Presentation</vt:lpstr>
      <vt:lpstr>شجرة القرار</vt:lpstr>
      <vt:lpstr>تعلم الجار الأقرب (K-Nearest Neighbors) </vt:lpstr>
      <vt:lpstr>PowerPoint Presentation</vt:lpstr>
      <vt:lpstr>مخطط سعر العملة التركية مقابل الدولار منذ عام 2019</vt:lpstr>
      <vt:lpstr>PowerPoint Presentation</vt:lpstr>
      <vt:lpstr>إنشاء كلاس UsfToTRY للتنبؤ بالسعر</vt:lpstr>
      <vt:lpstr>PowerPoint Presentation</vt:lpstr>
      <vt:lpstr>PowerPoint Presentation</vt:lpstr>
      <vt:lpstr>PowerPoint Presentation</vt:lpstr>
      <vt:lpstr>بناء وتدريب النماذج</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توقع أسعار العملة التركية مقابل الدولار </dc:title>
  <dc:creator>عبدالكريم الخطيب</dc:creator>
  <cp:lastModifiedBy>عبدالكريم الخطيب</cp:lastModifiedBy>
  <cp:revision>8</cp:revision>
  <dcterms:created xsi:type="dcterms:W3CDTF">2024-06-02T12:43:07Z</dcterms:created>
  <dcterms:modified xsi:type="dcterms:W3CDTF">2024-06-03T12:27:34Z</dcterms:modified>
</cp:coreProperties>
</file>