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0D5D-5CD0-5B65-9991-15BCFC1EA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3D468-B74D-B282-F9A1-D1DF335CA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DC768-EC12-4686-F9B8-085F5A09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A52-592A-4363-B79A-FD068EADC42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6FF53-42C3-BA90-9572-F24AA815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2A4D4-F45E-B355-4554-2E942F3A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45F2-0DA2-40CF-AD41-EDE3E308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3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C6ED-7B25-5CFF-38B9-658BB70F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69AFC-0542-50E1-5646-CF35C7A24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4E04F-33CD-9A9C-4EEC-58B2E574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A52-592A-4363-B79A-FD068EADC42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836F8-0028-957E-D84B-0D0B842B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4E931-535C-3D52-7D12-78EE98FB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45F2-0DA2-40CF-AD41-EDE3E308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3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120417-4120-CF84-14CD-3749B1C56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44AF2-3129-85EF-6A0F-17C001FCD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3BA8F-D575-E501-FEE2-447A423F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A52-592A-4363-B79A-FD068EADC42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CAD1C-AB74-2FC9-E3F7-55B33F94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12D8D-6B50-1EC8-81A7-9C9ADAE9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45F2-0DA2-40CF-AD41-EDE3E308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0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1E4A-5E41-EB9F-C72E-49F83D7F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422BF-3F68-9BCF-D957-DAD369E90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638C3-994A-28F8-22F7-FBEA1577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A52-592A-4363-B79A-FD068EADC42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98687-3F81-EA5F-AD10-A36E6B8D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6EA93-D522-0393-47BE-FF91893F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45F2-0DA2-40CF-AD41-EDE3E308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2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A3BC-B56D-686E-B557-DE934C6D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EFE07-98A6-6740-72B8-D9F2D479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6EEA1-8B40-549F-68F3-ABF7C069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A52-592A-4363-B79A-FD068EADC42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1BD59-6612-05A7-488B-54B24EF7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F6A5D-86EC-49F3-9088-327851EC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45F2-0DA2-40CF-AD41-EDE3E308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1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3711-4A7F-2E48-4B94-206EEAB4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02345-FBB5-EF9A-B9CE-88DB6ACEE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4BF22-C3AC-375F-1990-F6AF6E5E1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BC735-3BD2-9AB4-0520-38006D6C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A52-592A-4363-B79A-FD068EADC42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66CEA-9080-1928-8752-E4C3FB71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46403-E17E-FEFA-52B4-2BA3E7C1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45F2-0DA2-40CF-AD41-EDE3E308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8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6F3D-E224-646F-8372-AC2E51C1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1661B-BA8E-FEC5-900E-FA55513BB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04F6B-A85A-03DE-E0E5-D8FA6906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21EF3-22EB-BAAE-B282-F46E3D126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2E16D-1032-1C4E-2543-AEB210475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D4C70-4A2E-B8CD-2C03-E9EACA10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A52-592A-4363-B79A-FD068EADC42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EFF43-2E27-B863-CC74-3FC64880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12BCD-53EA-DC01-4B36-E4130F43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45F2-0DA2-40CF-AD41-EDE3E308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6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DE86-5102-6DEE-17D1-E26CF908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7C97B-9E46-F4DA-F9AA-438825C4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A52-592A-4363-B79A-FD068EADC42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497DE-DFB7-DABF-9C55-0BD28B23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B2E1C-A777-93F3-2F4A-3286893B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45F2-0DA2-40CF-AD41-EDE3E308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6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D8C5C-FF53-54AC-7494-53E6047C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A52-592A-4363-B79A-FD068EADC42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FE6F2-BD24-3CE8-37C9-13CB454A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1BE47-AC54-588C-A965-E8A48503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45F2-0DA2-40CF-AD41-EDE3E308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8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821E-2910-8A39-2F07-64C913B5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FC1BE-69CC-22CC-6A7B-6C9338EA4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EBD1D-104C-A4E9-1E28-8F8A7F636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34696-94A6-78F1-C08C-F4C7113E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A52-592A-4363-B79A-FD068EADC42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BA4BB-9631-606B-D26A-7C09E252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62DE0-10C6-73A3-2021-E27E136C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45F2-0DA2-40CF-AD41-EDE3E308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9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0FC0-80E8-A321-407A-4AC0F5CB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EEF2F-CE1B-7DCF-5D43-F3791E53F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0622D-B999-6F22-410C-DBA9E78C4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F2EC6-0F6D-8F00-4A06-20C098EB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BA52-592A-4363-B79A-FD068EADC42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849AE-FD96-090E-08E8-9973709E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610C9-A0E3-8224-F1DE-0F0703FC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45F2-0DA2-40CF-AD41-EDE3E308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5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815A5-B8A0-8A89-F3D4-CB57111E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4A6F8-A4F4-FF03-99AA-92E02C964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F1E84-454F-A173-72B5-C453FFDAE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CBBA52-592A-4363-B79A-FD068EADC42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82D6C-9AB8-2F63-3CAB-EA16AB857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45C70-2932-7E98-96EC-AB4349D2D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4945F2-0DA2-40CF-AD41-EDE3E308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ing.com/currencies/usd-try-historical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53AB-6161-7B6C-67E1-3EE6C8CA0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Y" dirty="0"/>
              <a:t>توقع أسعار العملة التركية</a:t>
            </a:r>
            <a:r>
              <a:rPr lang="ar-SA" dirty="0"/>
              <a:t> مقابل الدولار</a:t>
            </a:r>
            <a:r>
              <a:rPr lang="ar-SY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8BCF1-A850-DD63-21D4-0E70050F9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SA" dirty="0"/>
              <a:t>الإنحدار الخطي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7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042D17-9509-F231-D75A-A1DCFBBE10CE}"/>
              </a:ext>
            </a:extLst>
          </p:cNvPr>
          <p:cNvSpPr txBox="1"/>
          <p:nvPr/>
        </p:nvSpPr>
        <p:spPr>
          <a:xfrm>
            <a:off x="299883" y="164221"/>
            <a:ext cx="11454581" cy="56323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dataPreprocessing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'Date'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 = </a:t>
            </a:r>
            <a:r>
              <a:rPr lang="en-US" sz="24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pd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to_datetime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'Date'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])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b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drop_duplicates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subset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=[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'Date'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sort_values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by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Date'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ascending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False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'day'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]=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'Date'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dt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day</a:t>
            </a:r>
            <a:endParaRPr lang="en-US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'month'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]=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'Date'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dt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month</a:t>
            </a:r>
            <a:endParaRPr lang="en-US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'year'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]=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'Date'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dt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year</a:t>
            </a:r>
            <a:b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#drop Empty Column</a:t>
            </a:r>
            <a:endParaRPr lang="en-US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drop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'Vol.'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axis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dropna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inplace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True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[[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day'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'month'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'year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]]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'Price'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  </a:t>
            </a:r>
          </a:p>
        </p:txBody>
      </p:sp>
    </p:spTree>
    <p:extLst>
      <p:ext uri="{BB962C8B-B14F-4D97-AF65-F5344CB8AC3E}">
        <p14:creationId xmlns:p14="http://schemas.microsoft.com/office/powerpoint/2010/main" val="1056831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2160-C564-0182-C3CB-4B861A89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/>
              <a:t>بناء وتدريب النموذج</a:t>
            </a:r>
            <a:r>
              <a:rPr lang="ar-SA" dirty="0"/>
              <a:t> + تقييم النموذج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10069A-8894-24F9-4DBA-CC9D17E9614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7279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buildAndTrainTheModel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Initialize the model object</a:t>
            </a:r>
            <a:endParaRPr lang="en-US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24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LinearRegression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Training the model</a:t>
            </a:r>
            <a:endParaRPr lang="en-US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model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fit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65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C1CD05-601A-C187-DC4D-C799159D4CC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9710" y="291792"/>
            <a:ext cx="10515600" cy="53050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evaluateTheModel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Make predictions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print(</a:t>
            </a:r>
            <a:r>
              <a:rPr lang="en-US" sz="1600" b="0" dirty="0" err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self.X_test</a:t>
            </a:r>
            <a:r>
              <a:rPr lang="en-US" sz="16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model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predict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[[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day'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'month'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'year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]])</a:t>
            </a:r>
            <a:b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Calculate the mean squared error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mse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mean_squared_error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</a:t>
            </a:r>
            <a:r>
              <a:rPr lang="en-US" sz="16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'Mean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Squared Error: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mse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b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Plot actual vs predicted prices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figure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figsize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=(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plot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label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'Predicted Price'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plot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label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'Actual Price'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'Actual vs Predicted Dollar Price'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xlabel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'Time'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ylabel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'Price'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legend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plt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show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6812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ED40D-176C-19E0-4DF8-A2E1195A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/>
              <a:t>تعريف اإلنحدار الخطي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8C79A-BEB7-FE61-118C-2D296D9D5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/>
            <a:r>
              <a:rPr lang="ar-SY" dirty="0"/>
              <a:t>االنحدار الخطي هو خوارزمية إحصائية تستخدم لنمذجة العالقة بين متغيرين.</a:t>
            </a:r>
          </a:p>
          <a:p>
            <a:pPr marL="0" indent="0" algn="r" rtl="1">
              <a:buNone/>
            </a:pPr>
            <a:r>
              <a:rPr lang="ar-SY" dirty="0"/>
              <a:t>تفترض هذه الخوارزمية أن هناك عالقة خطية بين المتغير التابع </a:t>
            </a:r>
            <a:r>
              <a:rPr lang="ar-SA" dirty="0"/>
              <a:t>(</a:t>
            </a:r>
            <a:r>
              <a:rPr lang="ar-SY" dirty="0"/>
              <a:t>المتغير الذي يتم توقعه أو شرحه</a:t>
            </a:r>
            <a:r>
              <a:rPr lang="ar-SA" dirty="0"/>
              <a:t>)</a:t>
            </a:r>
            <a:r>
              <a:rPr lang="ar-SY" dirty="0"/>
              <a:t> </a:t>
            </a:r>
          </a:p>
          <a:p>
            <a:pPr marL="0" indent="0" algn="r" rtl="1">
              <a:buNone/>
            </a:pPr>
            <a:r>
              <a:rPr lang="ar-SY" dirty="0"/>
              <a:t>ومتغير واحد أو أكثر من المتغيرات المستقلة </a:t>
            </a:r>
            <a:r>
              <a:rPr lang="ar-SA" dirty="0"/>
              <a:t>(</a:t>
            </a:r>
            <a:r>
              <a:rPr lang="ar-SY" dirty="0"/>
              <a:t>تلك المستخدمة إلجراء التنبؤ</a:t>
            </a:r>
            <a:r>
              <a:rPr lang="ar-SA" dirty="0"/>
              <a:t>)</a:t>
            </a:r>
            <a:r>
              <a:rPr lang="ar-SY" dirty="0"/>
              <a:t>. الهدف من االنحدار </a:t>
            </a:r>
          </a:p>
          <a:p>
            <a:pPr marL="0" indent="0" algn="r" rtl="1">
              <a:buNone/>
            </a:pPr>
            <a:r>
              <a:rPr lang="ar-SY" dirty="0"/>
              <a:t>الخطي هو العثور على الخط األنسب الذي يصف العالقة بين المتغيرات. حيث يتم تحديد أفضل خط </a:t>
            </a:r>
          </a:p>
          <a:p>
            <a:pPr marL="0" indent="0" algn="r" rtl="1">
              <a:buNone/>
            </a:pPr>
            <a:r>
              <a:rPr lang="ar-SY" dirty="0"/>
              <a:t>مناسب بتقليل مجموع الفروق التربيعية بين القيم الفعلية والقيم المتوقعة.</a:t>
            </a:r>
            <a:endParaRPr lang="ar-SA" dirty="0"/>
          </a:p>
          <a:p>
            <a:pPr marL="0" indent="0" algn="r" rtl="1">
              <a:buNone/>
            </a:pPr>
            <a:endParaRPr lang="ar-SY" dirty="0"/>
          </a:p>
          <a:p>
            <a:pPr algn="r" rtl="1"/>
            <a:r>
              <a:rPr lang="ar-SY" dirty="0"/>
              <a:t>االنحدار الخطي نوعان: االنحدار الخطي البسيط واالنحدار الخطي المتعدد. يتميز االنحدار </a:t>
            </a:r>
          </a:p>
          <a:p>
            <a:pPr marL="0" indent="0" algn="r" rtl="1">
              <a:buNone/>
            </a:pPr>
            <a:r>
              <a:rPr lang="ar-SY" dirty="0"/>
              <a:t>الخطي البسيط بمتغير مستقل واحد. بينما يتميز االنحدار الخطي المتعدد بالعديد من </a:t>
            </a:r>
          </a:p>
          <a:p>
            <a:pPr marL="0" indent="0" algn="r" rtl="1">
              <a:buNone/>
            </a:pPr>
            <a:r>
              <a:rPr lang="ar-SY" dirty="0"/>
              <a:t>المتغيرات المستقلة </a:t>
            </a:r>
            <a:r>
              <a:rPr lang="ar-SA" dirty="0"/>
              <a:t>(</a:t>
            </a:r>
            <a:r>
              <a:rPr lang="ar-SY" dirty="0"/>
              <a:t>أكثر من واحد</a:t>
            </a:r>
            <a:r>
              <a:rPr lang="ar-SA" dirty="0"/>
              <a:t>) </a:t>
            </a:r>
            <a:r>
              <a:rPr lang="ar-SY" dirty="0"/>
              <a:t>أثناء البحث عن أفضل خط مناسب.</a:t>
            </a: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9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B574AF-96F4-65EA-8831-6DB976B34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35" y="320662"/>
            <a:ext cx="11002911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4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9D461-BE47-52A9-D33B-CB32DAA7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781"/>
            <a:ext cx="10515600" cy="5695182"/>
          </a:xfrm>
        </p:spPr>
        <p:txBody>
          <a:bodyPr/>
          <a:lstStyle/>
          <a:p>
            <a:pPr algn="r" rtl="1"/>
            <a:r>
              <a:rPr lang="ar-SY" dirty="0"/>
              <a:t>الخطوة الأولى هي الحصول على البيانات التي سيتم تحليلها. في هذه الحالة، لدينا ملف </a:t>
            </a:r>
            <a:r>
              <a:rPr lang="ar-SA" dirty="0"/>
              <a:t>    </a:t>
            </a:r>
            <a:r>
              <a:rPr lang="en-US" dirty="0"/>
              <a:t>CSV </a:t>
            </a:r>
            <a:r>
              <a:rPr lang="ar-SY" dirty="0"/>
              <a:t>يحتوي على تاريخ وسعر الليرة التركية مقابل الدولار.</a:t>
            </a:r>
            <a:r>
              <a:rPr lang="ar-SA" dirty="0"/>
              <a:t> </a:t>
            </a:r>
            <a:r>
              <a:rPr lang="ar-SA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2"/>
              </a:rPr>
              <a:t>مصدر الملف</a:t>
            </a:r>
            <a:endParaRPr lang="ar-SA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 algn="r" rtl="1">
              <a:buNone/>
            </a:pPr>
            <a:endParaRPr lang="ar-SA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C8DA55-165D-2D38-B402-7F06FD441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985087"/>
              </p:ext>
            </p:extLst>
          </p:nvPr>
        </p:nvGraphicFramePr>
        <p:xfrm>
          <a:off x="1137263" y="1899537"/>
          <a:ext cx="10110836" cy="3783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941">
                  <a:extLst>
                    <a:ext uri="{9D8B030D-6E8A-4147-A177-3AD203B41FA5}">
                      <a16:colId xmlns:a16="http://schemas.microsoft.com/office/drawing/2014/main" val="900716717"/>
                    </a:ext>
                  </a:extLst>
                </a:gridCol>
                <a:gridCol w="1397941">
                  <a:extLst>
                    <a:ext uri="{9D8B030D-6E8A-4147-A177-3AD203B41FA5}">
                      <a16:colId xmlns:a16="http://schemas.microsoft.com/office/drawing/2014/main" val="3721143147"/>
                    </a:ext>
                  </a:extLst>
                </a:gridCol>
                <a:gridCol w="1397941">
                  <a:extLst>
                    <a:ext uri="{9D8B030D-6E8A-4147-A177-3AD203B41FA5}">
                      <a16:colId xmlns:a16="http://schemas.microsoft.com/office/drawing/2014/main" val="43744133"/>
                    </a:ext>
                  </a:extLst>
                </a:gridCol>
                <a:gridCol w="1397941">
                  <a:extLst>
                    <a:ext uri="{9D8B030D-6E8A-4147-A177-3AD203B41FA5}">
                      <a16:colId xmlns:a16="http://schemas.microsoft.com/office/drawing/2014/main" val="1831979038"/>
                    </a:ext>
                  </a:extLst>
                </a:gridCol>
                <a:gridCol w="1397941">
                  <a:extLst>
                    <a:ext uri="{9D8B030D-6E8A-4147-A177-3AD203B41FA5}">
                      <a16:colId xmlns:a16="http://schemas.microsoft.com/office/drawing/2014/main" val="2317871964"/>
                    </a:ext>
                  </a:extLst>
                </a:gridCol>
                <a:gridCol w="1397941">
                  <a:extLst>
                    <a:ext uri="{9D8B030D-6E8A-4147-A177-3AD203B41FA5}">
                      <a16:colId xmlns:a16="http://schemas.microsoft.com/office/drawing/2014/main" val="639053841"/>
                    </a:ext>
                  </a:extLst>
                </a:gridCol>
                <a:gridCol w="1723190">
                  <a:extLst>
                    <a:ext uri="{9D8B030D-6E8A-4147-A177-3AD203B41FA5}">
                      <a16:colId xmlns:a16="http://schemas.microsoft.com/office/drawing/2014/main" val="1177772549"/>
                    </a:ext>
                  </a:extLst>
                </a:gridCol>
              </a:tblGrid>
              <a:tr h="630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436674"/>
                  </a:ext>
                </a:extLst>
              </a:tr>
              <a:tr h="630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05/30/2024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32.3217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32.2648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32.3323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32.1917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914464"/>
                  </a:ext>
                </a:extLst>
              </a:tr>
              <a:tr h="630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05/29/2024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32.258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32.2470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32.3050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32.1575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25872"/>
                  </a:ext>
                </a:extLst>
              </a:tr>
              <a:tr h="630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648585"/>
                  </a:ext>
                </a:extLst>
              </a:tr>
              <a:tr h="630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436306"/>
                  </a:ext>
                </a:extLst>
              </a:tr>
              <a:tr h="630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01/01/2019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5.2540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561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05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C93B-C5BF-CB2E-2CB6-5685D3AA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مخطط سعر العملة التركية مقابل الدولار منذ عام 2019</a:t>
            </a:r>
            <a:endParaRPr lang="en-US" dirty="0"/>
          </a:p>
        </p:txBody>
      </p:sp>
      <p:pic>
        <p:nvPicPr>
          <p:cNvPr id="5" name="Content Placeholder 4" descr="A graph showing the price of a dollar&#10;&#10;Description automatically generated">
            <a:extLst>
              <a:ext uri="{FF2B5EF4-FFF2-40B4-BE49-F238E27FC236}">
                <a16:creationId xmlns:a16="http://schemas.microsoft.com/office/drawing/2014/main" id="{79143557-D5E7-CA54-EBA2-4AA672075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78068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D337-3454-4E0A-5238-30F7ED1C3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8929"/>
            <a:ext cx="10515600" cy="5528034"/>
          </a:xfrm>
        </p:spPr>
        <p:txBody>
          <a:bodyPr/>
          <a:lstStyle/>
          <a:p>
            <a:pPr marL="0" indent="0" algn="just" rtl="1">
              <a:buNone/>
            </a:pPr>
            <a:r>
              <a:rPr lang="ar-SY" dirty="0"/>
              <a:t>برنامج تحليل وتنبؤ </a:t>
            </a:r>
            <a:r>
              <a:rPr lang="ar-SA" dirty="0"/>
              <a:t>ب</a:t>
            </a:r>
            <a:r>
              <a:rPr lang="ar-SY" dirty="0"/>
              <a:t>سعر الليرة التركية مقابل الدولار الأمريكي باستخدام مكتبات بايثون المختلفة مثل</a:t>
            </a:r>
            <a:r>
              <a:rPr lang="ar-SA" dirty="0"/>
              <a:t>:</a:t>
            </a:r>
          </a:p>
          <a:p>
            <a:pPr marL="0" indent="0" algn="just" rtl="1"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Pandas</a:t>
            </a:r>
            <a:r>
              <a:rPr lang="ar-SA" dirty="0"/>
              <a:t> لمعالجة البيانات.</a:t>
            </a:r>
          </a:p>
          <a:p>
            <a:pPr marL="0" indent="0" algn="just" rtl="1">
              <a:buNone/>
            </a:pP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Numpy</a:t>
            </a:r>
            <a:r>
              <a:rPr lang="ar-SA" dirty="0"/>
              <a:t> للتعامل مع المصفوفات والأعداد.</a:t>
            </a:r>
          </a:p>
          <a:p>
            <a:pPr marL="0" indent="0" algn="just" rtl="1"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Matplotlib</a:t>
            </a:r>
            <a:r>
              <a:rPr lang="ar-SA" dirty="0"/>
              <a:t> </a:t>
            </a:r>
            <a:r>
              <a:rPr lang="en-US" dirty="0"/>
              <a:t> </a:t>
            </a:r>
            <a:r>
              <a:rPr lang="ar-SA" dirty="0"/>
              <a:t>لرسم المخططات البيانية.</a:t>
            </a:r>
          </a:p>
          <a:p>
            <a:pPr marL="0" indent="0" algn="just" rtl="1">
              <a:buNone/>
            </a:pP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train_test_split</a:t>
            </a:r>
            <a:r>
              <a:rPr lang="ar-SA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ar-SA" dirty="0"/>
              <a:t>لتقسيم البيانات إلى مجموعتي تدريب واختبار.</a:t>
            </a:r>
          </a:p>
          <a:p>
            <a:pPr marL="0" indent="0" algn="just" rtl="1">
              <a:buNone/>
            </a:pPr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LinearRegression</a:t>
            </a:r>
            <a:r>
              <a:rPr lang="ar-SA" dirty="0"/>
              <a:t> </a:t>
            </a:r>
            <a:r>
              <a:rPr lang="en-US" dirty="0"/>
              <a:t> </a:t>
            </a:r>
            <a:r>
              <a:rPr lang="ar-SA" dirty="0"/>
              <a:t>لبناء نموذج الانحدار الخطي.</a:t>
            </a:r>
          </a:p>
          <a:p>
            <a:pPr marL="0" indent="0" algn="just" rtl="1">
              <a:buNone/>
            </a:pP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mean_squared_error</a:t>
            </a:r>
            <a:r>
              <a:rPr lang="ar-SA" dirty="0"/>
              <a:t> لحساب خطأ التربيع المتوسط لتقييم النموذج.</a:t>
            </a:r>
          </a:p>
          <a:p>
            <a:pPr marL="0" indent="0" algn="just" rtl="1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533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9A27-76A8-170C-B6FD-0E9D2BA2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إنشاء كلاس </a:t>
            </a:r>
            <a:r>
              <a:rPr lang="en-US" dirty="0" err="1"/>
              <a:t>UsfToTRY</a:t>
            </a:r>
            <a:r>
              <a:rPr lang="ar-SA" dirty="0"/>
              <a:t> للتنبؤ بالسعر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EC01-B194-E348-DD90-3EB379C3F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41" y="1835457"/>
            <a:ext cx="10515600" cy="4351338"/>
          </a:xfrm>
        </p:spPr>
        <p:txBody>
          <a:bodyPr/>
          <a:lstStyle/>
          <a:p>
            <a:pPr algn="r" rtl="1"/>
            <a:r>
              <a:rPr lang="ar-SA" dirty="0"/>
              <a:t>قراءة البيانات:</a:t>
            </a:r>
          </a:p>
          <a:p>
            <a:pPr marL="0" indent="0" algn="r" rtl="1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23A95-1958-8543-91D5-C82F734E8255}"/>
              </a:ext>
            </a:extLst>
          </p:cNvPr>
          <p:cNvSpPr txBox="1"/>
          <p:nvPr/>
        </p:nvSpPr>
        <p:spPr>
          <a:xfrm>
            <a:off x="442451" y="3123732"/>
            <a:ext cx="11454581" cy="15696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UsdToTRY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__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init</a:t>
            </a:r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__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</a:t>
            </a:r>
            <a:r>
              <a:rPr lang="en-US" sz="2400" b="0" dirty="0" err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self.data</a:t>
            </a:r>
            <a:r>
              <a:rPr lang="en-US" sz="24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2400" b="0" dirty="0" err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pd.read_csv</a:t>
            </a:r>
            <a:r>
              <a:rPr lang="en-US" sz="24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('USD_TRY Historical Data.csv')</a:t>
            </a:r>
            <a:endParaRPr lang="en-US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24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pd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read_csv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'USD_TRY Historical 6-years.csv'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126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FF5A-F3E5-9FD1-EFC9-8CF783027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4793"/>
            <a:ext cx="10515600" cy="4351338"/>
          </a:xfrm>
        </p:spPr>
        <p:txBody>
          <a:bodyPr/>
          <a:lstStyle/>
          <a:p>
            <a:pPr algn="r" rtl="1"/>
            <a:r>
              <a:rPr lang="ar-SY" dirty="0"/>
              <a:t>فحص البيانات</a:t>
            </a:r>
            <a:r>
              <a:rPr lang="ar-SA" dirty="0"/>
              <a:t>: لعرض الصفوف الأولى من البيانات، الإحصائيات الأساسية، والتحقق من القيم المفقودة.</a:t>
            </a:r>
            <a:endParaRPr lang="en-US" dirty="0"/>
          </a:p>
          <a:p>
            <a:pPr marL="0" indent="0" algn="r" rtl="1">
              <a:buNone/>
            </a:pPr>
            <a:endParaRPr lang="ar-SY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6113D-4FCA-6F5C-9B4F-EA2F27B02AA4}"/>
              </a:ext>
            </a:extLst>
          </p:cNvPr>
          <p:cNvSpPr txBox="1"/>
          <p:nvPr/>
        </p:nvSpPr>
        <p:spPr>
          <a:xfrm>
            <a:off x="240889" y="1648892"/>
            <a:ext cx="11454581" cy="45243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checkData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Display the first few rows</a:t>
            </a:r>
            <a:endParaRPr lang="en-US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</a:t>
            </a:r>
            <a:r>
              <a:rPr lang="en-US" sz="24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'head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"-"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100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D7BA7D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head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Basic statistics</a:t>
            </a:r>
            <a:endParaRPr lang="en-US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</a:t>
            </a:r>
            <a:r>
              <a:rPr lang="en-US" sz="24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'describe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"-"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100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D7BA7D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describe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Check for missing values</a:t>
            </a:r>
            <a:endParaRPr lang="en-US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</a:t>
            </a:r>
            <a:r>
              <a:rPr lang="en-US" sz="24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'is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Null 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"-"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100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D7BA7D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</a:t>
            </a:r>
            <a:r>
              <a:rPr lang="en-US" sz="2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isnull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().</a:t>
            </a:r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6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23DB7-B268-D598-7328-05A17A56A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019" y="262295"/>
            <a:ext cx="10515600" cy="4938969"/>
          </a:xfrm>
        </p:spPr>
        <p:txBody>
          <a:bodyPr/>
          <a:lstStyle/>
          <a:p>
            <a:pPr marL="0" indent="0" algn="r" rtl="1">
              <a:buNone/>
            </a:pPr>
            <a:r>
              <a:rPr lang="ar-SY" dirty="0"/>
              <a:t>معالجة البيانات</a:t>
            </a:r>
            <a:r>
              <a:rPr lang="ar-SA" dirty="0"/>
              <a:t>: </a:t>
            </a:r>
          </a:p>
          <a:p>
            <a:pPr marL="0" indent="0" algn="r" rtl="1">
              <a:buNone/>
            </a:pPr>
            <a:r>
              <a:rPr lang="ar-SY" dirty="0"/>
              <a:t>تحويل عمود </a:t>
            </a:r>
            <a:r>
              <a:rPr lang="en-US" dirty="0"/>
              <a:t>Date </a:t>
            </a:r>
            <a:r>
              <a:rPr lang="ar-SY" dirty="0"/>
              <a:t>إلى صيغة تاريخية.</a:t>
            </a:r>
          </a:p>
          <a:p>
            <a:pPr marL="0" indent="0" algn="r" rtl="1">
              <a:buNone/>
            </a:pPr>
            <a:r>
              <a:rPr lang="ar-SY" dirty="0"/>
              <a:t>إزالة القيم المكررة.</a:t>
            </a:r>
          </a:p>
          <a:p>
            <a:pPr marL="0" indent="0" algn="r" rtl="1">
              <a:buNone/>
            </a:pPr>
            <a:r>
              <a:rPr lang="ar-SY" dirty="0"/>
              <a:t>ترتيب البيانات حسب التاريخ.</a:t>
            </a:r>
          </a:p>
          <a:p>
            <a:pPr marL="0" indent="0" algn="r" rtl="1">
              <a:buNone/>
            </a:pPr>
            <a:r>
              <a:rPr lang="ar-SY" dirty="0"/>
              <a:t>استخراج اليوم، الشهر، والسنة من عمود التاريخ.</a:t>
            </a:r>
          </a:p>
          <a:p>
            <a:pPr marL="0" indent="0" algn="r" rtl="1">
              <a:buNone/>
            </a:pPr>
            <a:r>
              <a:rPr lang="ar-SY" dirty="0"/>
              <a:t>إزالة عمود </a:t>
            </a:r>
            <a:r>
              <a:rPr lang="en-US" dirty="0"/>
              <a:t>Vol. </a:t>
            </a:r>
            <a:r>
              <a:rPr lang="ar-SY" dirty="0"/>
              <a:t>الفارغ.</a:t>
            </a:r>
          </a:p>
          <a:p>
            <a:pPr marL="0" indent="0" algn="r" rtl="1">
              <a:buNone/>
            </a:pPr>
            <a:r>
              <a:rPr lang="ar-SY" dirty="0"/>
              <a:t>إزالة الصفوف التي تحتوي على قيم مفقودة.</a:t>
            </a:r>
          </a:p>
          <a:p>
            <a:pPr marL="0" indent="0" algn="r" rtl="1">
              <a:buNone/>
            </a:pPr>
            <a:r>
              <a:rPr lang="ar-SY" dirty="0"/>
              <a:t>تعيين المتغيرات المستقلة (</a:t>
            </a:r>
            <a:r>
              <a:rPr lang="en-US" dirty="0"/>
              <a:t>X</a:t>
            </a:r>
            <a:r>
              <a:rPr lang="ar-SA" dirty="0"/>
              <a:t>) </a:t>
            </a:r>
            <a:r>
              <a:rPr lang="ar-SY" dirty="0"/>
              <a:t>والمتغير التابع </a:t>
            </a:r>
            <a:r>
              <a:rPr lang="ar-SA" dirty="0"/>
              <a:t>(</a:t>
            </a:r>
            <a:r>
              <a:rPr lang="en-US" dirty="0"/>
              <a:t>Y</a:t>
            </a:r>
            <a:r>
              <a:rPr lang="ar-SA" dirty="0"/>
              <a:t>)</a:t>
            </a:r>
          </a:p>
          <a:p>
            <a:pPr marL="0" indent="0" algn="r" rtl="1">
              <a:buNone/>
            </a:pPr>
            <a:endParaRPr lang="ar-SA" dirty="0"/>
          </a:p>
          <a:p>
            <a:pPr marL="0" indent="0" algn="r" rtl="1">
              <a:buNone/>
            </a:pP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411491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844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Consolas</vt:lpstr>
      <vt:lpstr>Office Theme</vt:lpstr>
      <vt:lpstr>توقع أسعار العملة التركية مقابل الدولار </vt:lpstr>
      <vt:lpstr>تعريف اإلنحدار الخطي </vt:lpstr>
      <vt:lpstr>PowerPoint Presentation</vt:lpstr>
      <vt:lpstr>PowerPoint Presentation</vt:lpstr>
      <vt:lpstr>مخطط سعر العملة التركية مقابل الدولار منذ عام 2019</vt:lpstr>
      <vt:lpstr>PowerPoint Presentation</vt:lpstr>
      <vt:lpstr>إنشاء كلاس UsfToTRY للتنبؤ بالسعر</vt:lpstr>
      <vt:lpstr>PowerPoint Presentation</vt:lpstr>
      <vt:lpstr>PowerPoint Presentation</vt:lpstr>
      <vt:lpstr>PowerPoint Presentation</vt:lpstr>
      <vt:lpstr>بناء وتدريب النموذج + تقييم النموذج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توقع أسعار العملة التركية مقابل الدولار </dc:title>
  <dc:creator>عبدالكريم الخطيب</dc:creator>
  <cp:lastModifiedBy>عبدالكريم الخطيب</cp:lastModifiedBy>
  <cp:revision>3</cp:revision>
  <dcterms:created xsi:type="dcterms:W3CDTF">2024-06-02T12:43:07Z</dcterms:created>
  <dcterms:modified xsi:type="dcterms:W3CDTF">2024-06-02T13:52:05Z</dcterms:modified>
</cp:coreProperties>
</file>