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59" r:id="rId5"/>
    <p:sldId id="263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79" autoAdjust="0"/>
  </p:normalViewPr>
  <p:slideViewPr>
    <p:cSldViewPr snapToGrid="0">
      <p:cViewPr varScale="1">
        <p:scale>
          <a:sx n="91" d="100"/>
          <a:sy n="91" d="100"/>
        </p:scale>
        <p:origin x="28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0A03C-96A6-42DF-B14A-2024998AADFB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1F1FCA-5025-4CB5-A5A8-32DAB36F089A}">
      <dgm:prSet/>
      <dgm:spPr/>
      <dgm:t>
        <a:bodyPr/>
        <a:lstStyle/>
        <a:p>
          <a:r>
            <a:rPr lang="en-US" b="0" i="0" dirty="0"/>
            <a:t>Due to the recent epidemic of West Nile Virus in Chicago, the Department of Public Health set up a surveillance and control system to help collect data on mosquito numbers, West Nile Virus appearance, and weather events.</a:t>
          </a:r>
          <a:endParaRPr lang="en-US" dirty="0"/>
        </a:p>
      </dgm:t>
    </dgm:pt>
    <dgm:pt modelId="{F3845976-1781-4DC8-8B8B-FCEC013E7B52}" type="parTrans" cxnId="{2C03E388-F892-4C7C-B709-DCD1196A5211}">
      <dgm:prSet/>
      <dgm:spPr/>
      <dgm:t>
        <a:bodyPr/>
        <a:lstStyle/>
        <a:p>
          <a:endParaRPr lang="en-US"/>
        </a:p>
      </dgm:t>
    </dgm:pt>
    <dgm:pt modelId="{5C70400D-B128-467F-B83E-DC1CD49F2E14}" type="sibTrans" cxnId="{2C03E388-F892-4C7C-B709-DCD1196A5211}">
      <dgm:prSet/>
      <dgm:spPr/>
      <dgm:t>
        <a:bodyPr/>
        <a:lstStyle/>
        <a:p>
          <a:endParaRPr lang="en-US"/>
        </a:p>
      </dgm:t>
    </dgm:pt>
    <dgm:pt modelId="{C277E2ED-EA3E-4605-A576-661DD84B7399}">
      <dgm:prSet/>
      <dgm:spPr/>
      <dgm:t>
        <a:bodyPr/>
        <a:lstStyle/>
        <a:p>
          <a:r>
            <a:rPr lang="en-US" b="0" i="0" dirty="0"/>
            <a:t>We have been tasked to </a:t>
          </a:r>
          <a:r>
            <a:rPr lang="en-US" b="0" i="0" dirty="0">
              <a:solidFill>
                <a:srgbClr val="FFFF00"/>
              </a:solidFill>
            </a:rPr>
            <a:t>assess the viability </a:t>
          </a:r>
          <a:r>
            <a:rPr lang="en-US" b="0" i="0" dirty="0"/>
            <a:t>of the current spray model, as well as to try and </a:t>
          </a:r>
          <a:r>
            <a:rPr lang="en-US" b="0" i="0" dirty="0">
              <a:solidFill>
                <a:srgbClr val="FFFF00"/>
              </a:solidFill>
            </a:rPr>
            <a:t>predict occurrence </a:t>
          </a:r>
          <a:r>
            <a:rPr lang="en-US" b="0" i="0" dirty="0"/>
            <a:t>of West Nile Virus in Chicago by training classification models.</a:t>
          </a:r>
          <a:endParaRPr lang="en-US" dirty="0"/>
        </a:p>
      </dgm:t>
    </dgm:pt>
    <dgm:pt modelId="{4DC7F107-7CD9-491C-94EC-B709E881F53F}" type="parTrans" cxnId="{7830E6EE-735D-40CE-BEFF-E9EC8682CEB2}">
      <dgm:prSet/>
      <dgm:spPr/>
      <dgm:t>
        <a:bodyPr/>
        <a:lstStyle/>
        <a:p>
          <a:endParaRPr lang="en-US"/>
        </a:p>
      </dgm:t>
    </dgm:pt>
    <dgm:pt modelId="{3934DFF5-8D86-40CF-8FB7-C06D9B8F2549}" type="sibTrans" cxnId="{7830E6EE-735D-40CE-BEFF-E9EC8682CEB2}">
      <dgm:prSet/>
      <dgm:spPr/>
      <dgm:t>
        <a:bodyPr/>
        <a:lstStyle/>
        <a:p>
          <a:endParaRPr lang="en-US"/>
        </a:p>
      </dgm:t>
    </dgm:pt>
    <dgm:pt modelId="{327D7055-A4CB-4EE9-882C-4E00DB06C05C}" type="pres">
      <dgm:prSet presAssocID="{DF90A03C-96A6-42DF-B14A-2024998AADFB}" presName="diagram" presStyleCnt="0">
        <dgm:presLayoutVars>
          <dgm:dir/>
          <dgm:resizeHandles val="exact"/>
        </dgm:presLayoutVars>
      </dgm:prSet>
      <dgm:spPr/>
    </dgm:pt>
    <dgm:pt modelId="{7CDFF692-F180-4B9F-B6A3-9F7A098B3F87}" type="pres">
      <dgm:prSet presAssocID="{901F1FCA-5025-4CB5-A5A8-32DAB36F089A}" presName="node" presStyleLbl="node1" presStyleIdx="0" presStyleCnt="2" custScaleX="159006">
        <dgm:presLayoutVars>
          <dgm:bulletEnabled val="1"/>
        </dgm:presLayoutVars>
      </dgm:prSet>
      <dgm:spPr/>
    </dgm:pt>
    <dgm:pt modelId="{5E90F55C-22EF-4E78-B72F-40CDDFAF33AA}" type="pres">
      <dgm:prSet presAssocID="{5C70400D-B128-467F-B83E-DC1CD49F2E14}" presName="sibTrans" presStyleCnt="0"/>
      <dgm:spPr/>
    </dgm:pt>
    <dgm:pt modelId="{C3E20D4F-0DE6-4A6A-BD1C-D9AA59E2FE80}" type="pres">
      <dgm:prSet presAssocID="{C277E2ED-EA3E-4605-A576-661DD84B7399}" presName="node" presStyleLbl="node1" presStyleIdx="1" presStyleCnt="2" custScaleX="158603">
        <dgm:presLayoutVars>
          <dgm:bulletEnabled val="1"/>
        </dgm:presLayoutVars>
      </dgm:prSet>
      <dgm:spPr/>
    </dgm:pt>
  </dgm:ptLst>
  <dgm:cxnLst>
    <dgm:cxn modelId="{9F4EE660-4F54-43BD-8C41-FFEDBD596E3E}" type="presOf" srcId="{C277E2ED-EA3E-4605-A576-661DD84B7399}" destId="{C3E20D4F-0DE6-4A6A-BD1C-D9AA59E2FE80}" srcOrd="0" destOrd="0" presId="urn:microsoft.com/office/officeart/2005/8/layout/default"/>
    <dgm:cxn modelId="{2C03E388-F892-4C7C-B709-DCD1196A5211}" srcId="{DF90A03C-96A6-42DF-B14A-2024998AADFB}" destId="{901F1FCA-5025-4CB5-A5A8-32DAB36F089A}" srcOrd="0" destOrd="0" parTransId="{F3845976-1781-4DC8-8B8B-FCEC013E7B52}" sibTransId="{5C70400D-B128-467F-B83E-DC1CD49F2E14}"/>
    <dgm:cxn modelId="{F97E5EA6-565A-4A1E-8E98-FC3A799BC090}" type="presOf" srcId="{DF90A03C-96A6-42DF-B14A-2024998AADFB}" destId="{327D7055-A4CB-4EE9-882C-4E00DB06C05C}" srcOrd="0" destOrd="0" presId="urn:microsoft.com/office/officeart/2005/8/layout/default"/>
    <dgm:cxn modelId="{0B0770A7-F59A-403F-8D9A-4A640E3DB6B3}" type="presOf" srcId="{901F1FCA-5025-4CB5-A5A8-32DAB36F089A}" destId="{7CDFF692-F180-4B9F-B6A3-9F7A098B3F87}" srcOrd="0" destOrd="0" presId="urn:microsoft.com/office/officeart/2005/8/layout/default"/>
    <dgm:cxn modelId="{7830E6EE-735D-40CE-BEFF-E9EC8682CEB2}" srcId="{DF90A03C-96A6-42DF-B14A-2024998AADFB}" destId="{C277E2ED-EA3E-4605-A576-661DD84B7399}" srcOrd="1" destOrd="0" parTransId="{4DC7F107-7CD9-491C-94EC-B709E881F53F}" sibTransId="{3934DFF5-8D86-40CF-8FB7-C06D9B8F2549}"/>
    <dgm:cxn modelId="{0E23787F-E6CA-4D32-B56E-29D5C787DFDF}" type="presParOf" srcId="{327D7055-A4CB-4EE9-882C-4E00DB06C05C}" destId="{7CDFF692-F180-4B9F-B6A3-9F7A098B3F87}" srcOrd="0" destOrd="0" presId="urn:microsoft.com/office/officeart/2005/8/layout/default"/>
    <dgm:cxn modelId="{D8011761-A8BF-431D-9AD1-2319F5D302AE}" type="presParOf" srcId="{327D7055-A4CB-4EE9-882C-4E00DB06C05C}" destId="{5E90F55C-22EF-4E78-B72F-40CDDFAF33AA}" srcOrd="1" destOrd="0" presId="urn:microsoft.com/office/officeart/2005/8/layout/default"/>
    <dgm:cxn modelId="{1A3234BC-958C-41A5-9405-E41BA5D4DD95}" type="presParOf" srcId="{327D7055-A4CB-4EE9-882C-4E00DB06C05C}" destId="{C3E20D4F-0DE6-4A6A-BD1C-D9AA59E2FE8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FF692-F180-4B9F-B6A3-9F7A098B3F87}">
      <dsp:nvSpPr>
        <dsp:cNvPr id="0" name=""/>
        <dsp:cNvSpPr/>
      </dsp:nvSpPr>
      <dsp:spPr>
        <a:xfrm>
          <a:off x="3" y="637"/>
          <a:ext cx="5076083" cy="1915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Due to the recent epidemic of West Nile Virus in Chicago, the Department of Public Health set up a surveillance and control system to help collect data on mosquito numbers, West Nile Virus appearance, and weather events.</a:t>
          </a:r>
          <a:endParaRPr lang="en-US" sz="2000" kern="1200" dirty="0"/>
        </a:p>
      </dsp:txBody>
      <dsp:txXfrm>
        <a:off x="3" y="637"/>
        <a:ext cx="5076083" cy="1915430"/>
      </dsp:txXfrm>
    </dsp:sp>
    <dsp:sp modelId="{C3E20D4F-0DE6-4A6A-BD1C-D9AA59E2FE80}">
      <dsp:nvSpPr>
        <dsp:cNvPr id="0" name=""/>
        <dsp:cNvSpPr/>
      </dsp:nvSpPr>
      <dsp:spPr>
        <a:xfrm>
          <a:off x="6436" y="2235307"/>
          <a:ext cx="5063217" cy="1915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We have been tasked to </a:t>
          </a:r>
          <a:r>
            <a:rPr lang="en-US" sz="2000" b="0" i="0" kern="1200" dirty="0">
              <a:solidFill>
                <a:srgbClr val="FFFF00"/>
              </a:solidFill>
            </a:rPr>
            <a:t>assess the viability </a:t>
          </a:r>
          <a:r>
            <a:rPr lang="en-US" sz="2000" b="0" i="0" kern="1200" dirty="0"/>
            <a:t>of the current spray model, as well as to try and </a:t>
          </a:r>
          <a:r>
            <a:rPr lang="en-US" sz="2000" b="0" i="0" kern="1200" dirty="0">
              <a:solidFill>
                <a:srgbClr val="FFFF00"/>
              </a:solidFill>
            </a:rPr>
            <a:t>predict occurrence </a:t>
          </a:r>
          <a:r>
            <a:rPr lang="en-US" sz="2000" b="0" i="0" kern="1200" dirty="0"/>
            <a:t>of West Nile Virus in Chicago by training classification models.</a:t>
          </a:r>
          <a:endParaRPr lang="en-US" sz="2000" kern="1200" dirty="0"/>
        </a:p>
      </dsp:txBody>
      <dsp:txXfrm>
        <a:off x="6436" y="2235307"/>
        <a:ext cx="5063217" cy="191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F8341-16B0-4D18-91EE-CF81BF162AB5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50E44-626D-40C4-8BBC-DC2EDC7C57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9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Our project will seek to: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Determine the effectiveness of sprays on the mosquito population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Predict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occcurence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of West Nile Virus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Help provide guidelines by which to apply future sprays</a:t>
            </a:r>
          </a:p>
          <a:p>
            <a:r>
              <a:rPr lang="en-SG" dirty="0"/>
              <a:t>4.</a:t>
            </a:r>
            <a:r>
              <a:rPr lang="en-US" dirty="0"/>
              <a:t>conduct a cost benefit analysis on the use of the pesticides in response to the epidemic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0E44-626D-40C4-8BBC-DC2EDC7C57B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0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B3DF-926C-4BAA-AF80-6FE6F815B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D1FAF-CE6A-4B32-BFBB-FBB10C7F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1903-B640-4272-8AD2-9E6919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1DEE-24E2-474C-B5C2-83839FCA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470C-152B-4C9A-A461-59BE8EEC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83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EAF3-8D5C-4CCF-8D73-5EF0929D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4C72B-A2CD-4439-B4A0-B25DDDF5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7FFA-D83B-41F4-B196-209460A0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8E75-4A48-450B-A741-D9293126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0132-0211-4368-8BA1-A290AEC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43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A05B5-BD0D-48DD-9313-50C44838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104AF-5520-436E-AD7F-9ECD91507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005B-C2DF-4D52-89B2-5CF2BB53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82D5-E76F-4D58-B9E2-4A94715B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11C6-8047-4E7D-B310-67A4A4C8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BECF-7093-48A6-91AD-A72CD920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3B1A-3120-438D-A7E0-7DFC90DF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5DFF-A735-47E1-95A0-C2458A67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5A40-370F-44D6-BDBA-3680CBB2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7568-9931-47F5-9363-CC112C75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72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1967-51AD-4104-B916-8146629B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3EC3-3F04-49C8-B366-8D607A0DF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A831-E391-44AE-8B52-63F1EB2C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4003-9E57-4D51-B89A-FABBB96B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3246-2DD1-49B3-AFBD-8FF7981F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0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F3CB-5475-4E57-B0B8-A2E67275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DC8B-2959-48E3-BF69-A7EA72579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5391-7CFB-4462-AD09-A5E5B55B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DB19-1F12-42D2-87FF-0EA90A30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5166-E779-4DDC-993D-FF540FDF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5E0B-F44E-4785-B4EF-501FF94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87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7136-0E45-4FD7-89CB-FBE10FDF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16B9-F4AF-4AAF-AE81-EDE95229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3BBBD-51A5-4244-AED8-3DBA03E26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9EFFC-C66D-4E41-BB1C-03A24ECCD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8BDC1-6AF9-4EAA-87B4-055D9383F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625E9-42E3-47A5-96AD-F7690DAC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EC55B-D135-4F4C-8796-D1547D5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4AEE2-810E-460A-92E2-94A074BB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9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125-7FC3-4790-A02B-123BAAC8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78C16-B757-4DE6-B051-B4F3EB06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984C2-4C45-4C36-B0F6-2AB8D904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E9B00-F152-484A-8193-3066B599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55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E4896-7076-4043-B4C4-6DB623AE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A5908-325B-43B5-B30D-68673B72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ECC27-EA20-4631-A627-D24D88D9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36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AE81-4534-48D7-883B-D76E8A8D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F338-BB0D-46F5-960B-69E0290F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19032-3A6C-4551-9A23-1F8943EC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824C-F627-4B49-BC1B-A5BB665B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7898-1253-47DD-875A-4750DFFD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406F-1B6D-499E-AC00-D3BF2FA1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4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CD2F-F807-4315-88A7-5168D87B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5DB7-8218-41EF-B984-D351CD801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E09DF-6D65-4E66-A3AA-B26739E7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5BCC1-0EA7-46FA-855C-51B72061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5899-4E3E-431F-B77F-50EB8AE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B958-D9B7-41B8-89F0-4896B0AF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18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99C9E-2597-42A0-BC0A-8BCD5ED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4DF3-3D94-470D-869B-D4624B65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DB37-746D-45B7-8770-AED796F2A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83FD-741C-467B-B491-C5E4ED0602F4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6C4F-1B79-48D8-8E6F-08699C734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F025-62FA-4C11-A6B2-FA5927003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4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e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8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West Nile Virus confirmed in Harris County mosquito sample">
            <a:extLst>
              <a:ext uri="{FF2B5EF4-FFF2-40B4-BE49-F238E27FC236}">
                <a16:creationId xmlns:a16="http://schemas.microsoft.com/office/drawing/2014/main" id="{D6C1D74B-981C-402E-B1B0-178115A65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9" b="861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D4309-453C-4875-97DF-61EE849FFFE0}"/>
              </a:ext>
            </a:extLst>
          </p:cNvPr>
          <p:cNvSpPr txBox="1"/>
          <p:nvPr/>
        </p:nvSpPr>
        <p:spPr>
          <a:xfrm>
            <a:off x="468086" y="359229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 Analysis To Predict The Occurrence Of The West Nile Virus Using Classifier Models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BEBE5-1344-451A-8E76-E4C8AD93E685}"/>
              </a:ext>
            </a:extLst>
          </p:cNvPr>
          <p:cNvSpPr txBox="1"/>
          <p:nvPr/>
        </p:nvSpPr>
        <p:spPr>
          <a:xfrm>
            <a:off x="9916885" y="5656389"/>
            <a:ext cx="174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Bing Ming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Khalis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Casper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4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2BB5AB7-5111-42C1-B1E6-154BCC62C351}"/>
              </a:ext>
            </a:extLst>
          </p:cNvPr>
          <p:cNvGrpSpPr/>
          <p:nvPr/>
        </p:nvGrpSpPr>
        <p:grpSpPr>
          <a:xfrm>
            <a:off x="0" y="0"/>
            <a:ext cx="12466852" cy="6858000"/>
            <a:chOff x="0" y="0"/>
            <a:chExt cx="12466852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17DCA6-17A1-41EA-A822-5FD4C48E106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2052" name="Picture 4" descr="1st human case of West Nile virus reported in Colorado this year | 9news.com">
                <a:extLst>
                  <a:ext uri="{FF2B5EF4-FFF2-40B4-BE49-F238E27FC236}">
                    <a16:creationId xmlns:a16="http://schemas.microsoft.com/office/drawing/2014/main" id="{C631247C-7ABE-467C-BF34-758F3FE552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811D97F-B7A8-4194-AA7E-55A519263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4448" y="215893"/>
                <a:ext cx="2032104" cy="279414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C74CFF-E9AF-4427-B27E-13FDF0B99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5449" y="1130293"/>
              <a:ext cx="1670102" cy="27941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A4E598-5B2B-43CB-B2AC-24BBBCCC9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6555633" y="0"/>
              <a:ext cx="1305428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BE11D3-81FB-4685-B90F-2CD6CB80D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7861061" y="0"/>
              <a:ext cx="1305428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31068E2-6145-404A-BFF7-F20A3E029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9166489" y="0"/>
              <a:ext cx="1305428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0F156F-ED33-4CBD-9F0D-39CA8E47F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10264549" y="0"/>
              <a:ext cx="1305428" cy="6858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1D7CBA-6B2C-435E-BC30-E49DC7304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11161424" y="0"/>
              <a:ext cx="1305428" cy="6858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6F7ED5-4636-4A29-8D64-EBEC60704529}"/>
              </a:ext>
            </a:extLst>
          </p:cNvPr>
          <p:cNvGrpSpPr>
            <a:grpSpLocks noChangeAspect="1"/>
          </p:cNvGrpSpPr>
          <p:nvPr/>
        </p:nvGrpSpPr>
        <p:grpSpPr>
          <a:xfrm>
            <a:off x="6713946" y="296604"/>
            <a:ext cx="731520" cy="731520"/>
            <a:chOff x="955435" y="3255543"/>
            <a:chExt cx="969328" cy="96932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B761AB-ABEC-47C7-BA04-56C74CEC3A09}"/>
                </a:ext>
              </a:extLst>
            </p:cNvPr>
            <p:cNvSpPr/>
            <p:nvPr/>
          </p:nvSpPr>
          <p:spPr>
            <a:xfrm>
              <a:off x="955435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9" name="Rectangle 28" descr="Head with Gears">
              <a:extLst>
                <a:ext uri="{FF2B5EF4-FFF2-40B4-BE49-F238E27FC236}">
                  <a16:creationId xmlns:a16="http://schemas.microsoft.com/office/drawing/2014/main" id="{7C8BB4BE-2E4F-4AE6-952F-1155AF8CB6F7}"/>
                </a:ext>
              </a:extLst>
            </p:cNvPr>
            <p:cNvSpPr/>
            <p:nvPr/>
          </p:nvSpPr>
          <p:spPr>
            <a:xfrm>
              <a:off x="1162013" y="3462122"/>
              <a:ext cx="556171" cy="556171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D47344-9462-4F8D-AF28-4DE74E4A71B6}"/>
              </a:ext>
            </a:extLst>
          </p:cNvPr>
          <p:cNvGrpSpPr>
            <a:grpSpLocks noChangeAspect="1"/>
          </p:cNvGrpSpPr>
          <p:nvPr/>
        </p:nvGrpSpPr>
        <p:grpSpPr>
          <a:xfrm>
            <a:off x="6729149" y="1361330"/>
            <a:ext cx="731520" cy="731520"/>
            <a:chOff x="2822583" y="3255543"/>
            <a:chExt cx="969328" cy="96932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3391F3-275B-4DB0-9D9D-7FED91F07077}"/>
                </a:ext>
              </a:extLst>
            </p:cNvPr>
            <p:cNvSpPr/>
            <p:nvPr/>
          </p:nvSpPr>
          <p:spPr>
            <a:xfrm>
              <a:off x="2822583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" name="Rectangle 31" descr="Shower">
              <a:extLst>
                <a:ext uri="{FF2B5EF4-FFF2-40B4-BE49-F238E27FC236}">
                  <a16:creationId xmlns:a16="http://schemas.microsoft.com/office/drawing/2014/main" id="{BD5D4E6C-DA0D-4B00-ACB9-77B2144506F4}"/>
                </a:ext>
              </a:extLst>
            </p:cNvPr>
            <p:cNvSpPr/>
            <p:nvPr/>
          </p:nvSpPr>
          <p:spPr>
            <a:xfrm>
              <a:off x="3029161" y="3462122"/>
              <a:ext cx="556171" cy="556171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A0B14A-8B04-4396-B476-38CD78A4F8F4}"/>
              </a:ext>
            </a:extLst>
          </p:cNvPr>
          <p:cNvGrpSpPr>
            <a:grpSpLocks noChangeAspect="1"/>
          </p:cNvGrpSpPr>
          <p:nvPr/>
        </p:nvGrpSpPr>
        <p:grpSpPr>
          <a:xfrm>
            <a:off x="6710632" y="2361774"/>
            <a:ext cx="731520" cy="731520"/>
            <a:chOff x="4689732" y="3255543"/>
            <a:chExt cx="969328" cy="96932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15BC693-AE6A-4182-9A4E-B182E358CED8}"/>
                </a:ext>
              </a:extLst>
            </p:cNvPr>
            <p:cNvSpPr/>
            <p:nvPr/>
          </p:nvSpPr>
          <p:spPr>
            <a:xfrm>
              <a:off x="4689732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5" name="Rectangle 34" descr="Checkmark">
              <a:extLst>
                <a:ext uri="{FF2B5EF4-FFF2-40B4-BE49-F238E27FC236}">
                  <a16:creationId xmlns:a16="http://schemas.microsoft.com/office/drawing/2014/main" id="{5344597C-C653-45C8-82A7-2AF7760CD0C4}"/>
                </a:ext>
              </a:extLst>
            </p:cNvPr>
            <p:cNvSpPr/>
            <p:nvPr/>
          </p:nvSpPr>
          <p:spPr>
            <a:xfrm>
              <a:off x="4896310" y="3462122"/>
              <a:ext cx="556171" cy="556171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246AC-9E09-4266-8E49-B9EE601CC1E2}"/>
              </a:ext>
            </a:extLst>
          </p:cNvPr>
          <p:cNvGrpSpPr>
            <a:grpSpLocks noChangeAspect="1"/>
          </p:cNvGrpSpPr>
          <p:nvPr/>
        </p:nvGrpSpPr>
        <p:grpSpPr>
          <a:xfrm>
            <a:off x="6710632" y="3420948"/>
            <a:ext cx="731520" cy="731520"/>
            <a:chOff x="6556880" y="3255543"/>
            <a:chExt cx="969328" cy="96932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602BB5-B216-4342-8293-43A5A302E9DA}"/>
                </a:ext>
              </a:extLst>
            </p:cNvPr>
            <p:cNvSpPr/>
            <p:nvPr/>
          </p:nvSpPr>
          <p:spPr>
            <a:xfrm>
              <a:off x="6556880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8" name="Rectangle 37" descr="Gears">
              <a:extLst>
                <a:ext uri="{FF2B5EF4-FFF2-40B4-BE49-F238E27FC236}">
                  <a16:creationId xmlns:a16="http://schemas.microsoft.com/office/drawing/2014/main" id="{1C19823A-3EC6-4CE6-9DDF-181307444C68}"/>
                </a:ext>
              </a:extLst>
            </p:cNvPr>
            <p:cNvSpPr/>
            <p:nvPr/>
          </p:nvSpPr>
          <p:spPr>
            <a:xfrm>
              <a:off x="6763458" y="3462122"/>
              <a:ext cx="556171" cy="556171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32E7A5-689C-41DE-8891-076BEFAD7096}"/>
              </a:ext>
            </a:extLst>
          </p:cNvPr>
          <p:cNvGrpSpPr>
            <a:grpSpLocks noChangeAspect="1"/>
          </p:cNvGrpSpPr>
          <p:nvPr/>
        </p:nvGrpSpPr>
        <p:grpSpPr>
          <a:xfrm>
            <a:off x="6729149" y="4488468"/>
            <a:ext cx="731520" cy="731520"/>
            <a:chOff x="8424029" y="3255543"/>
            <a:chExt cx="969328" cy="96932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ACFC48-D2DD-4B1D-A5BA-5997EF688E0C}"/>
                </a:ext>
              </a:extLst>
            </p:cNvPr>
            <p:cNvSpPr/>
            <p:nvPr/>
          </p:nvSpPr>
          <p:spPr>
            <a:xfrm>
              <a:off x="8424029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1" name="Rectangle 40" descr="Money">
              <a:extLst>
                <a:ext uri="{FF2B5EF4-FFF2-40B4-BE49-F238E27FC236}">
                  <a16:creationId xmlns:a16="http://schemas.microsoft.com/office/drawing/2014/main" id="{E933029A-51CC-48B8-8D17-895A17BFB136}"/>
                </a:ext>
              </a:extLst>
            </p:cNvPr>
            <p:cNvSpPr/>
            <p:nvPr/>
          </p:nvSpPr>
          <p:spPr>
            <a:xfrm>
              <a:off x="8630607" y="3462122"/>
              <a:ext cx="556171" cy="556171"/>
            </a:xfrm>
            <a:prstGeom prst="rect">
              <a:avLst/>
            </a:prstGeom>
            <a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0BF344-1552-4091-83AA-CB1117992DAD}"/>
              </a:ext>
            </a:extLst>
          </p:cNvPr>
          <p:cNvGrpSpPr>
            <a:grpSpLocks noChangeAspect="1"/>
          </p:cNvGrpSpPr>
          <p:nvPr/>
        </p:nvGrpSpPr>
        <p:grpSpPr>
          <a:xfrm>
            <a:off x="6710632" y="5555988"/>
            <a:ext cx="731520" cy="731520"/>
            <a:chOff x="10291177" y="3255543"/>
            <a:chExt cx="969328" cy="96932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AD449D-7F95-4079-A04A-7965F6038ECB}"/>
                </a:ext>
              </a:extLst>
            </p:cNvPr>
            <p:cNvSpPr/>
            <p:nvPr/>
          </p:nvSpPr>
          <p:spPr>
            <a:xfrm>
              <a:off x="10291177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4" name="Rectangle 43" descr="Gavel">
              <a:extLst>
                <a:ext uri="{FF2B5EF4-FFF2-40B4-BE49-F238E27FC236}">
                  <a16:creationId xmlns:a16="http://schemas.microsoft.com/office/drawing/2014/main" id="{FCB87C56-8818-492B-B3DF-84B136971ED4}"/>
                </a:ext>
              </a:extLst>
            </p:cNvPr>
            <p:cNvSpPr/>
            <p:nvPr/>
          </p:nvSpPr>
          <p:spPr>
            <a:xfrm>
              <a:off x="10497755" y="3462122"/>
              <a:ext cx="556171" cy="556171"/>
            </a:xfrm>
            <a:prstGeom prst="rect">
              <a:avLst/>
            </a:prstGeom>
            <a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375925-16D6-44E1-BC7C-8603C1FE3087}"/>
              </a:ext>
            </a:extLst>
          </p:cNvPr>
          <p:cNvSpPr/>
          <p:nvPr/>
        </p:nvSpPr>
        <p:spPr>
          <a:xfrm>
            <a:off x="7631375" y="549551"/>
            <a:ext cx="4438020" cy="250927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Problem Statement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95285F-5584-4F74-BACE-E09C263245C8}"/>
              </a:ext>
            </a:extLst>
          </p:cNvPr>
          <p:cNvSpPr/>
          <p:nvPr/>
        </p:nvSpPr>
        <p:spPr>
          <a:xfrm>
            <a:off x="7631375" y="1517228"/>
            <a:ext cx="4143695" cy="426798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Cleaning &amp; Imputation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59B2CF-F18C-4C4B-B98B-BC732748C159}"/>
              </a:ext>
            </a:extLst>
          </p:cNvPr>
          <p:cNvSpPr/>
          <p:nvPr/>
        </p:nvSpPr>
        <p:spPr>
          <a:xfrm>
            <a:off x="7631375" y="2592897"/>
            <a:ext cx="3619366" cy="269274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EDA &amp; Findings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EEFFA12-D778-4FB9-84E7-CB9D9FCAEE4D}"/>
              </a:ext>
            </a:extLst>
          </p:cNvPr>
          <p:cNvSpPr/>
          <p:nvPr/>
        </p:nvSpPr>
        <p:spPr>
          <a:xfrm>
            <a:off x="7681687" y="3624129"/>
            <a:ext cx="2857714" cy="269274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Modeling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16D6CB0-E279-4EC0-9B1A-FBC1376CD2BC}"/>
              </a:ext>
            </a:extLst>
          </p:cNvPr>
          <p:cNvSpPr/>
          <p:nvPr/>
        </p:nvSpPr>
        <p:spPr>
          <a:xfrm>
            <a:off x="7680076" y="4718963"/>
            <a:ext cx="3167328" cy="269274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Cost-Benefit Analysis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9DC7A6B-D1A6-44EC-A6E6-28C0F42B056B}"/>
              </a:ext>
            </a:extLst>
          </p:cNvPr>
          <p:cNvSpPr/>
          <p:nvPr/>
        </p:nvSpPr>
        <p:spPr>
          <a:xfrm>
            <a:off x="7646360" y="5813797"/>
            <a:ext cx="4128709" cy="269275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Conclusion &amp; Recommendation</a:t>
            </a:r>
            <a:endParaRPr lang="en-US" sz="21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7C300-6B6F-40A1-80A3-12C3FB89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56D0B9-6772-452E-B3FD-890441B6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126" y="435430"/>
            <a:ext cx="570135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est Nile Virus Prediction | Kaggle">
            <a:extLst>
              <a:ext uri="{FF2B5EF4-FFF2-40B4-BE49-F238E27FC236}">
                <a16:creationId xmlns:a16="http://schemas.microsoft.com/office/drawing/2014/main" id="{1BD1955D-808E-4A19-AFDD-D0BDD129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0572" y="2682992"/>
            <a:ext cx="2872059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1" name="Content Placeholder 2">
            <a:extLst>
              <a:ext uri="{FF2B5EF4-FFF2-40B4-BE49-F238E27FC236}">
                <a16:creationId xmlns:a16="http://schemas.microsoft.com/office/drawing/2014/main" id="{16CD6406-54C1-4047-95F9-AB7E27ADE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026598"/>
              </p:ext>
            </p:extLst>
          </p:nvPr>
        </p:nvGraphicFramePr>
        <p:xfrm>
          <a:off x="804672" y="2020824"/>
          <a:ext cx="5076090" cy="415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94332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rstanding Data Cleaning - Great Learning Blog">
            <a:extLst>
              <a:ext uri="{FF2B5EF4-FFF2-40B4-BE49-F238E27FC236}">
                <a16:creationId xmlns:a16="http://schemas.microsoft.com/office/drawing/2014/main" id="{52590E93-D59C-454E-8535-599E31099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0" r="309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7FF39-9B38-4C0D-A646-631F261C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55" y="133349"/>
            <a:ext cx="5531069" cy="7794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Cleaning &amp; Imputation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FFA2-28B8-4C43-986F-15105D5A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2837792"/>
            <a:ext cx="8221717" cy="3360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Drop null rows</a:t>
            </a:r>
          </a:p>
          <a:p>
            <a:r>
              <a:rPr lang="en-US" dirty="0">
                <a:solidFill>
                  <a:schemeClr val="bg1"/>
                </a:solidFill>
              </a:rPr>
              <a:t>Feature Selection</a:t>
            </a:r>
          </a:p>
          <a:p>
            <a:r>
              <a:rPr lang="en-US" dirty="0">
                <a:solidFill>
                  <a:schemeClr val="bg1"/>
                </a:solidFill>
              </a:rPr>
              <a:t>Feature Engineering</a:t>
            </a:r>
          </a:p>
          <a:p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>
                <a:solidFill>
                  <a:schemeClr val="bg1"/>
                </a:solidFill>
              </a:rPr>
              <a:t>Text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2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FFA2-28B8-4C43-986F-15105D5A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855" y="1061545"/>
            <a:ext cx="9419897" cy="5612524"/>
          </a:xfrm>
        </p:spPr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4098" name="Picture 2" descr="Basic EDA/Data cleaning in Jupiter Notebook | by Awab Idris | Medium">
            <a:extLst>
              <a:ext uri="{FF2B5EF4-FFF2-40B4-BE49-F238E27FC236}">
                <a16:creationId xmlns:a16="http://schemas.microsoft.com/office/drawing/2014/main" id="{E2EE6634-753F-4CBA-9453-C48A894B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" y="112878"/>
            <a:ext cx="2259724" cy="22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4EBD05-40A5-45BD-B064-61D994E9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15" y="76857"/>
            <a:ext cx="5759670" cy="711419"/>
          </a:xfrm>
        </p:spPr>
        <p:txBody>
          <a:bodyPr>
            <a:normAutofit/>
          </a:bodyPr>
          <a:lstStyle/>
          <a:p>
            <a:r>
              <a:rPr lang="en-US" b="1" dirty="0"/>
              <a:t>Insights into the data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09637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D446E2-3A13-4ED2-9A8E-F2B4BE839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48" y="3074277"/>
            <a:ext cx="7559124" cy="1479330"/>
          </a:xfrm>
        </p:spPr>
      </p:pic>
      <p:pic>
        <p:nvPicPr>
          <p:cNvPr id="5122" name="Picture 2" descr="Data collection and pre-processing techniques - Qualcomm Developer Network">
            <a:extLst>
              <a:ext uri="{FF2B5EF4-FFF2-40B4-BE49-F238E27FC236}">
                <a16:creationId xmlns:a16="http://schemas.microsoft.com/office/drawing/2014/main" id="{E5E6371C-EED3-4090-8BCE-2A7AFCC11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8" b="14994"/>
          <a:stretch/>
        </p:blipFill>
        <p:spPr bwMode="auto">
          <a:xfrm>
            <a:off x="1" y="105104"/>
            <a:ext cx="6311228" cy="19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A3BB77-7D49-4B21-BA49-489BA307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15" y="76857"/>
            <a:ext cx="5759670" cy="17342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Logistic Regression performed the best in terms of ROC-AUC score</a:t>
            </a:r>
            <a:endParaRPr lang="en-SG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A7C360-9838-4970-B17C-2673C8D6D364}"/>
              </a:ext>
            </a:extLst>
          </p:cNvPr>
          <p:cNvCxnSpPr/>
          <p:nvPr/>
        </p:nvCxnSpPr>
        <p:spPr>
          <a:xfrm>
            <a:off x="3972910" y="2081049"/>
            <a:ext cx="0" cy="77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5D52373-1282-42D3-AE0B-5A360367E099}"/>
              </a:ext>
            </a:extLst>
          </p:cNvPr>
          <p:cNvSpPr/>
          <p:nvPr/>
        </p:nvSpPr>
        <p:spPr>
          <a:xfrm>
            <a:off x="7062952" y="2810204"/>
            <a:ext cx="798786" cy="2007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33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C2BF-D1E1-4510-B87C-672A29EDDCBF}"/>
              </a:ext>
            </a:extLst>
          </p:cNvPr>
          <p:cNvGrpSpPr/>
          <p:nvPr/>
        </p:nvGrpSpPr>
        <p:grpSpPr>
          <a:xfrm>
            <a:off x="3378652" y="2184415"/>
            <a:ext cx="5368434" cy="4677652"/>
            <a:chOff x="3411783" y="1670857"/>
            <a:chExt cx="5368434" cy="467765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289BAB0-A482-4FBA-B45C-42975F20503E}"/>
                </a:ext>
              </a:extLst>
            </p:cNvPr>
            <p:cNvGrpSpPr/>
            <p:nvPr/>
          </p:nvGrpSpPr>
          <p:grpSpPr>
            <a:xfrm>
              <a:off x="3411783" y="1670857"/>
              <a:ext cx="5368434" cy="4677652"/>
              <a:chOff x="3393940" y="1518539"/>
              <a:chExt cx="5863322" cy="492485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F55A30F-6A58-4D46-9AB1-10B09A9E7380}"/>
                  </a:ext>
                </a:extLst>
              </p:cNvPr>
              <p:cNvGrpSpPr/>
              <p:nvPr/>
            </p:nvGrpSpPr>
            <p:grpSpPr>
              <a:xfrm>
                <a:off x="3393940" y="1518539"/>
                <a:ext cx="5863322" cy="4924851"/>
                <a:chOff x="3393940" y="1518539"/>
                <a:chExt cx="5863322" cy="4924851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AA98558-7CE9-4CA2-8D64-FA50B2B4FD8C}"/>
                    </a:ext>
                  </a:extLst>
                </p:cNvPr>
                <p:cNvGrpSpPr/>
                <p:nvPr/>
              </p:nvGrpSpPr>
              <p:grpSpPr>
                <a:xfrm>
                  <a:off x="3393940" y="1518539"/>
                  <a:ext cx="5863322" cy="4924851"/>
                  <a:chOff x="5490478" y="913199"/>
                  <a:chExt cx="5863322" cy="4924851"/>
                </a:xfrm>
              </p:grpSpPr>
              <p:pic>
                <p:nvPicPr>
                  <p:cNvPr id="43" name="Picture 42">
                    <a:extLst>
                      <a:ext uri="{FF2B5EF4-FFF2-40B4-BE49-F238E27FC236}">
                        <a16:creationId xmlns:a16="http://schemas.microsoft.com/office/drawing/2014/main" id="{3EA75E21-6E25-4E06-8619-297000938F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490478" y="913199"/>
                    <a:ext cx="5703484" cy="4924851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29201152-A0DA-4994-96C0-69DE3230F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90478" y="4794123"/>
                    <a:ext cx="1185386" cy="797379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5F083E91-87FE-4440-B33A-1777D1F291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734989" y="1444957"/>
                    <a:ext cx="618811" cy="13458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0D9D704C-E767-447A-8411-D60436804E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8962" y="4732554"/>
                  <a:ext cx="520727" cy="387370"/>
                </a:xfrm>
                <a:prstGeom prst="rect">
                  <a:avLst/>
                </a:prstGeom>
              </p:spPr>
            </p:pic>
          </p:grp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5A759090-A81B-4FA7-AA3E-61770B2E2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9027" y="3891007"/>
                <a:ext cx="539778" cy="431822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2026BA-E7B3-4522-B0C5-99ED413C1490}"/>
                </a:ext>
              </a:extLst>
            </p:cNvPr>
            <p:cNvSpPr txBox="1"/>
            <p:nvPr/>
          </p:nvSpPr>
          <p:spPr>
            <a:xfrm>
              <a:off x="4020176" y="4548523"/>
              <a:ext cx="953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Cost</a:t>
              </a:r>
              <a:endParaRPr lang="en-SG" sz="3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C3D364-CE57-48CB-9542-7CF550D615D8}"/>
                </a:ext>
              </a:extLst>
            </p:cNvPr>
            <p:cNvSpPr txBox="1"/>
            <p:nvPr/>
          </p:nvSpPr>
          <p:spPr>
            <a:xfrm>
              <a:off x="6894579" y="3763384"/>
              <a:ext cx="1481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Benefit</a:t>
              </a:r>
              <a:endParaRPr lang="en-SG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953D07F-FC76-4C1A-890E-36B0544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357" y="0"/>
            <a:ext cx="6774579" cy="1325563"/>
          </a:xfrm>
        </p:spPr>
        <p:txBody>
          <a:bodyPr/>
          <a:lstStyle/>
          <a:p>
            <a:pPr algn="ctr"/>
            <a:r>
              <a:rPr lang="en-US" b="1" dirty="0"/>
              <a:t>Cost outweighs benefits </a:t>
            </a:r>
            <a:br>
              <a:rPr lang="en-US" b="1" dirty="0"/>
            </a:br>
            <a:r>
              <a:rPr lang="en-US" b="1" dirty="0"/>
              <a:t>in our analysis</a:t>
            </a:r>
            <a:endParaRPr lang="en-SG" b="1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DFEFD85-18E7-4927-BDDA-57DBDCF5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05" y="2174951"/>
            <a:ext cx="3451495" cy="5847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Spraying: US$1.17 million</a:t>
            </a:r>
            <a:endParaRPr lang="en-SG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17D57B5-0D08-4243-8EBE-2B26F84F9360}"/>
              </a:ext>
            </a:extLst>
          </p:cNvPr>
          <p:cNvSpPr txBox="1">
            <a:spLocks/>
          </p:cNvSpPr>
          <p:nvPr/>
        </p:nvSpPr>
        <p:spPr>
          <a:xfrm>
            <a:off x="1156572" y="3316727"/>
            <a:ext cx="2942462" cy="58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Healthcare Medical Costs: Negligible </a:t>
            </a:r>
            <a:endParaRPr lang="en-SG" sz="2400" dirty="0"/>
          </a:p>
        </p:txBody>
      </p:sp>
      <p:pic>
        <p:nvPicPr>
          <p:cNvPr id="49" name="Graphic 48" descr="Bug spray with solid fill">
            <a:extLst>
              <a:ext uri="{FF2B5EF4-FFF2-40B4-BE49-F238E27FC236}">
                <a16:creationId xmlns:a16="http://schemas.microsoft.com/office/drawing/2014/main" id="{9873E434-FFDA-4247-9CA7-386932CF7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408" y="1826261"/>
            <a:ext cx="914400" cy="914400"/>
          </a:xfrm>
          <a:prstGeom prst="rect">
            <a:avLst/>
          </a:prstGeom>
        </p:spPr>
      </p:pic>
      <p:pic>
        <p:nvPicPr>
          <p:cNvPr id="50" name="Graphic 49" descr="Doctor male with solid fill">
            <a:extLst>
              <a:ext uri="{FF2B5EF4-FFF2-40B4-BE49-F238E27FC236}">
                <a16:creationId xmlns:a16="http://schemas.microsoft.com/office/drawing/2014/main" id="{D36D8A50-A2A6-43CC-9951-4A719DBD99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408" y="2985421"/>
            <a:ext cx="914400" cy="914400"/>
          </a:xfrm>
          <a:prstGeom prst="rect">
            <a:avLst/>
          </a:prstGeom>
        </p:spPr>
      </p:pic>
      <p:pic>
        <p:nvPicPr>
          <p:cNvPr id="51" name="Picture 2" descr="Decrease Productivity Icons - Download Free Vector Icons | Noun Project">
            <a:extLst>
              <a:ext uri="{FF2B5EF4-FFF2-40B4-BE49-F238E27FC236}">
                <a16:creationId xmlns:a16="http://schemas.microsoft.com/office/drawing/2014/main" id="{B5236371-5DC9-4D7B-960B-388CB589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406" y="196836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9338919C-E0C7-4322-91FA-B92F4A79BAF3}"/>
              </a:ext>
            </a:extLst>
          </p:cNvPr>
          <p:cNvSpPr txBox="1">
            <a:spLocks/>
          </p:cNvSpPr>
          <p:nvPr/>
        </p:nvSpPr>
        <p:spPr>
          <a:xfrm>
            <a:off x="9428926" y="2087752"/>
            <a:ext cx="2787786" cy="152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Productivity loss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US$7,500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79421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359E-26F4-4D40-A2C8-E9E06FA1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031" y="96014"/>
            <a:ext cx="4087306" cy="12178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/>
              <a:t>Recommendation &amp; Conclusion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A818E315-74FF-4E50-ACE3-F959D3D0E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0" r="23730" b="-1"/>
          <a:stretch/>
        </p:blipFill>
        <p:spPr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35A860-B28C-48F5-9B01-97BD788A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2241262"/>
            <a:ext cx="3946236" cy="3808556"/>
          </a:xfrm>
        </p:spPr>
        <p:txBody>
          <a:bodyPr/>
          <a:lstStyle/>
          <a:p>
            <a:r>
              <a:rPr lang="en-US" dirty="0"/>
              <a:t>We conclude:</a:t>
            </a:r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3031D-DF8D-4A08-BC29-9CC41BBB2725}"/>
              </a:ext>
            </a:extLst>
          </p:cNvPr>
          <p:cNvSpPr txBox="1">
            <a:spLocks/>
          </p:cNvSpPr>
          <p:nvPr/>
        </p:nvSpPr>
        <p:spPr>
          <a:xfrm>
            <a:off x="7446819" y="2241262"/>
            <a:ext cx="3946236" cy="3808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recommend: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7380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223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Problem Statement</vt:lpstr>
      <vt:lpstr>Cleaning &amp; Imputation</vt:lpstr>
      <vt:lpstr>Insights into the data</vt:lpstr>
      <vt:lpstr>Logistic Regression performed the best in terms of ROC-AUC score</vt:lpstr>
      <vt:lpstr>Cost outweighs benefits  in our analysis</vt:lpstr>
      <vt:lpstr>Recommendation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Casper Wong</dc:creator>
  <cp:lastModifiedBy>Casper Wong</cp:lastModifiedBy>
  <cp:revision>15</cp:revision>
  <dcterms:created xsi:type="dcterms:W3CDTF">2021-10-13T13:48:38Z</dcterms:created>
  <dcterms:modified xsi:type="dcterms:W3CDTF">2021-10-14T14:02:50Z</dcterms:modified>
</cp:coreProperties>
</file>