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1" r:id="rId6"/>
    <p:sldId id="272" r:id="rId7"/>
    <p:sldId id="273" r:id="rId8"/>
    <p:sldId id="274" r:id="rId9"/>
    <p:sldId id="275" r:id="rId10"/>
    <p:sldId id="276" r:id="rId11"/>
    <p:sldId id="260" r:id="rId12"/>
    <p:sldId id="261" r:id="rId13"/>
    <p:sldId id="262" r:id="rId14"/>
    <p:sldId id="263" r:id="rId15"/>
    <p:sldId id="264" r:id="rId16"/>
    <p:sldId id="265" r:id="rId17"/>
    <p:sldId id="266" r:id="rId18"/>
    <p:sldId id="267" r:id="rId19"/>
    <p:sldId id="268"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7031854-D2EF-472A-A800-B0C5158CCE24}" type="datetimeFigureOut">
              <a:rPr lang="en-IN" smtClean="0"/>
              <a:t>24-02-2020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472559-6217-4961-B3EC-47017A0B842C}" type="slidenum">
              <a:rPr lang="en-IN" smtClean="0"/>
              <a:t>‹#›</a:t>
            </a:fld>
            <a:endParaRPr lang="en-IN"/>
          </a:p>
        </p:txBody>
      </p:sp>
    </p:spTree>
    <p:extLst>
      <p:ext uri="{BB962C8B-B14F-4D97-AF65-F5344CB8AC3E}">
        <p14:creationId xmlns:p14="http://schemas.microsoft.com/office/powerpoint/2010/main" val="570168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7031854-D2EF-472A-A800-B0C5158CCE24}" type="datetimeFigureOut">
              <a:rPr lang="en-IN" smtClean="0"/>
              <a:t>24-02-2020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472559-6217-4961-B3EC-47017A0B842C}" type="slidenum">
              <a:rPr lang="en-IN" smtClean="0"/>
              <a:t>‹#›</a:t>
            </a:fld>
            <a:endParaRPr lang="en-IN"/>
          </a:p>
        </p:txBody>
      </p:sp>
    </p:spTree>
    <p:extLst>
      <p:ext uri="{BB962C8B-B14F-4D97-AF65-F5344CB8AC3E}">
        <p14:creationId xmlns:p14="http://schemas.microsoft.com/office/powerpoint/2010/main" val="2618244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7031854-D2EF-472A-A800-B0C5158CCE24}" type="datetimeFigureOut">
              <a:rPr lang="en-IN" smtClean="0"/>
              <a:t>24-02-2020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472559-6217-4961-B3EC-47017A0B842C}" type="slidenum">
              <a:rPr lang="en-IN" smtClean="0"/>
              <a:t>‹#›</a:t>
            </a:fld>
            <a:endParaRPr lang="en-IN"/>
          </a:p>
        </p:txBody>
      </p:sp>
    </p:spTree>
    <p:extLst>
      <p:ext uri="{BB962C8B-B14F-4D97-AF65-F5344CB8AC3E}">
        <p14:creationId xmlns:p14="http://schemas.microsoft.com/office/powerpoint/2010/main" val="4287507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7031854-D2EF-472A-A800-B0C5158CCE24}" type="datetimeFigureOut">
              <a:rPr lang="en-IN" smtClean="0"/>
              <a:t>24-02-2020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472559-6217-4961-B3EC-47017A0B842C}" type="slidenum">
              <a:rPr lang="en-IN" smtClean="0"/>
              <a:t>‹#›</a:t>
            </a:fld>
            <a:endParaRPr lang="en-IN"/>
          </a:p>
        </p:txBody>
      </p:sp>
    </p:spTree>
    <p:extLst>
      <p:ext uri="{BB962C8B-B14F-4D97-AF65-F5344CB8AC3E}">
        <p14:creationId xmlns:p14="http://schemas.microsoft.com/office/powerpoint/2010/main" val="2230388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031854-D2EF-472A-A800-B0C5158CCE24}" type="datetimeFigureOut">
              <a:rPr lang="en-IN" smtClean="0"/>
              <a:t>24-02-2020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472559-6217-4961-B3EC-47017A0B842C}" type="slidenum">
              <a:rPr lang="en-IN" smtClean="0"/>
              <a:t>‹#›</a:t>
            </a:fld>
            <a:endParaRPr lang="en-IN"/>
          </a:p>
        </p:txBody>
      </p:sp>
    </p:spTree>
    <p:extLst>
      <p:ext uri="{BB962C8B-B14F-4D97-AF65-F5344CB8AC3E}">
        <p14:creationId xmlns:p14="http://schemas.microsoft.com/office/powerpoint/2010/main" val="3374163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7031854-D2EF-472A-A800-B0C5158CCE24}" type="datetimeFigureOut">
              <a:rPr lang="en-IN" smtClean="0"/>
              <a:t>24-02-2020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472559-6217-4961-B3EC-47017A0B842C}" type="slidenum">
              <a:rPr lang="en-IN" smtClean="0"/>
              <a:t>‹#›</a:t>
            </a:fld>
            <a:endParaRPr lang="en-IN"/>
          </a:p>
        </p:txBody>
      </p:sp>
    </p:spTree>
    <p:extLst>
      <p:ext uri="{BB962C8B-B14F-4D97-AF65-F5344CB8AC3E}">
        <p14:creationId xmlns:p14="http://schemas.microsoft.com/office/powerpoint/2010/main" val="332651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7031854-D2EF-472A-A800-B0C5158CCE24}" type="datetimeFigureOut">
              <a:rPr lang="en-IN" smtClean="0"/>
              <a:t>24-02-2020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472559-6217-4961-B3EC-47017A0B842C}" type="slidenum">
              <a:rPr lang="en-IN" smtClean="0"/>
              <a:t>‹#›</a:t>
            </a:fld>
            <a:endParaRPr lang="en-IN"/>
          </a:p>
        </p:txBody>
      </p:sp>
    </p:spTree>
    <p:extLst>
      <p:ext uri="{BB962C8B-B14F-4D97-AF65-F5344CB8AC3E}">
        <p14:creationId xmlns:p14="http://schemas.microsoft.com/office/powerpoint/2010/main" val="2076505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7031854-D2EF-472A-A800-B0C5158CCE24}" type="datetimeFigureOut">
              <a:rPr lang="en-IN" smtClean="0"/>
              <a:t>24-02-2020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472559-6217-4961-B3EC-47017A0B842C}" type="slidenum">
              <a:rPr lang="en-IN" smtClean="0"/>
              <a:t>‹#›</a:t>
            </a:fld>
            <a:endParaRPr lang="en-IN"/>
          </a:p>
        </p:txBody>
      </p:sp>
    </p:spTree>
    <p:extLst>
      <p:ext uri="{BB962C8B-B14F-4D97-AF65-F5344CB8AC3E}">
        <p14:creationId xmlns:p14="http://schemas.microsoft.com/office/powerpoint/2010/main" val="2522808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031854-D2EF-472A-A800-B0C5158CCE24}" type="datetimeFigureOut">
              <a:rPr lang="en-IN" smtClean="0"/>
              <a:t>24-02-2020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472559-6217-4961-B3EC-47017A0B842C}" type="slidenum">
              <a:rPr lang="en-IN" smtClean="0"/>
              <a:t>‹#›</a:t>
            </a:fld>
            <a:endParaRPr lang="en-IN"/>
          </a:p>
        </p:txBody>
      </p:sp>
    </p:spTree>
    <p:extLst>
      <p:ext uri="{BB962C8B-B14F-4D97-AF65-F5344CB8AC3E}">
        <p14:creationId xmlns:p14="http://schemas.microsoft.com/office/powerpoint/2010/main" val="3523162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031854-D2EF-472A-A800-B0C5158CCE24}" type="datetimeFigureOut">
              <a:rPr lang="en-IN" smtClean="0"/>
              <a:t>24-02-2020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472559-6217-4961-B3EC-47017A0B842C}" type="slidenum">
              <a:rPr lang="en-IN" smtClean="0"/>
              <a:t>‹#›</a:t>
            </a:fld>
            <a:endParaRPr lang="en-IN"/>
          </a:p>
        </p:txBody>
      </p:sp>
    </p:spTree>
    <p:extLst>
      <p:ext uri="{BB962C8B-B14F-4D97-AF65-F5344CB8AC3E}">
        <p14:creationId xmlns:p14="http://schemas.microsoft.com/office/powerpoint/2010/main" val="4266966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031854-D2EF-472A-A800-B0C5158CCE24}" type="datetimeFigureOut">
              <a:rPr lang="en-IN" smtClean="0"/>
              <a:t>24-02-2020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472559-6217-4961-B3EC-47017A0B842C}" type="slidenum">
              <a:rPr lang="en-IN" smtClean="0"/>
              <a:t>‹#›</a:t>
            </a:fld>
            <a:endParaRPr lang="en-IN"/>
          </a:p>
        </p:txBody>
      </p:sp>
    </p:spTree>
    <p:extLst>
      <p:ext uri="{BB962C8B-B14F-4D97-AF65-F5344CB8AC3E}">
        <p14:creationId xmlns:p14="http://schemas.microsoft.com/office/powerpoint/2010/main" val="2999635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031854-D2EF-472A-A800-B0C5158CCE24}" type="datetimeFigureOut">
              <a:rPr lang="en-IN" smtClean="0"/>
              <a:t>24-02-2020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72559-6217-4961-B3EC-47017A0B842C}" type="slidenum">
              <a:rPr lang="en-IN" smtClean="0"/>
              <a:t>‹#›</a:t>
            </a:fld>
            <a:endParaRPr lang="en-IN"/>
          </a:p>
        </p:txBody>
      </p:sp>
    </p:spTree>
    <p:extLst>
      <p:ext uri="{BB962C8B-B14F-4D97-AF65-F5344CB8AC3E}">
        <p14:creationId xmlns:p14="http://schemas.microsoft.com/office/powerpoint/2010/main" val="2634383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Term Deposit Subscription Prediction</a:t>
            </a:r>
            <a:r>
              <a:rPr lang="en-IN" dirty="0"/>
              <a:t/>
            </a:r>
            <a:br>
              <a:rPr lang="en-IN" dirty="0"/>
            </a:br>
            <a:endParaRPr lang="en-IN" dirty="0"/>
          </a:p>
        </p:txBody>
      </p:sp>
      <p:sp>
        <p:nvSpPr>
          <p:cNvPr id="3" name="Subtitle 2"/>
          <p:cNvSpPr>
            <a:spLocks noGrp="1"/>
          </p:cNvSpPr>
          <p:nvPr>
            <p:ph type="subTitle" idx="1"/>
          </p:nvPr>
        </p:nvSpPr>
        <p:spPr/>
        <p:txBody>
          <a:bodyPr>
            <a:normAutofit fontScale="92500" lnSpcReduction="10000"/>
          </a:bodyPr>
          <a:lstStyle/>
          <a:p>
            <a:pPr algn="l"/>
            <a:r>
              <a:rPr lang="en-IN" dirty="0" smtClean="0">
                <a:latin typeface="Bell MT" panose="02020503060305020303" pitchFamily="18" charset="0"/>
              </a:rPr>
              <a:t>By</a:t>
            </a:r>
          </a:p>
          <a:p>
            <a:pPr algn="l"/>
            <a:r>
              <a:rPr lang="en-IN" dirty="0" smtClean="0">
                <a:latin typeface="Bell MT" panose="02020503060305020303" pitchFamily="18" charset="0"/>
              </a:rPr>
              <a:t>Kaushik</a:t>
            </a:r>
          </a:p>
          <a:p>
            <a:pPr algn="l"/>
            <a:r>
              <a:rPr lang="en-IN" dirty="0" smtClean="0">
                <a:latin typeface="Bell MT" panose="02020503060305020303" pitchFamily="18" charset="0"/>
              </a:rPr>
              <a:t>Angeline </a:t>
            </a:r>
          </a:p>
          <a:p>
            <a:pPr algn="l"/>
            <a:r>
              <a:rPr lang="en-IN" dirty="0" smtClean="0">
                <a:latin typeface="Bell MT" panose="02020503060305020303" pitchFamily="18" charset="0"/>
              </a:rPr>
              <a:t>Mohammed </a:t>
            </a:r>
            <a:r>
              <a:rPr lang="en-IN" dirty="0" err="1" smtClean="0">
                <a:latin typeface="Bell MT" panose="02020503060305020303" pitchFamily="18" charset="0"/>
              </a:rPr>
              <a:t>Faiz</a:t>
            </a:r>
            <a:endParaRPr lang="en-IN" dirty="0">
              <a:latin typeface="Bell MT" panose="02020503060305020303" pitchFamily="18" charset="0"/>
            </a:endParaRPr>
          </a:p>
        </p:txBody>
      </p:sp>
    </p:spTree>
    <p:extLst>
      <p:ext uri="{BB962C8B-B14F-4D97-AF65-F5344CB8AC3E}">
        <p14:creationId xmlns:p14="http://schemas.microsoft.com/office/powerpoint/2010/main" val="39926344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8010" t="34110" r="9119" b="5511"/>
          <a:stretch/>
        </p:blipFill>
        <p:spPr>
          <a:xfrm>
            <a:off x="656823" y="296214"/>
            <a:ext cx="10715222" cy="3078051"/>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8067" t="30715" r="9091" b="13716"/>
          <a:stretch/>
        </p:blipFill>
        <p:spPr>
          <a:xfrm>
            <a:off x="991673" y="3529124"/>
            <a:ext cx="10380372" cy="3142446"/>
          </a:xfrm>
          <a:prstGeom prst="rect">
            <a:avLst/>
          </a:prstGeom>
        </p:spPr>
      </p:pic>
    </p:spTree>
    <p:extLst>
      <p:ext uri="{BB962C8B-B14F-4D97-AF65-F5344CB8AC3E}">
        <p14:creationId xmlns:p14="http://schemas.microsoft.com/office/powerpoint/2010/main" val="15370212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Logistic Regression</a:t>
            </a:r>
            <a:endParaRPr lang="en-IN"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8177" t="29671" r="9120" b="31557"/>
          <a:stretch/>
        </p:blipFill>
        <p:spPr>
          <a:xfrm>
            <a:off x="838200" y="2047740"/>
            <a:ext cx="10553988" cy="3928057"/>
          </a:xfrm>
        </p:spPr>
      </p:pic>
    </p:spTree>
    <p:extLst>
      <p:ext uri="{BB962C8B-B14F-4D97-AF65-F5344CB8AC3E}">
        <p14:creationId xmlns:p14="http://schemas.microsoft.com/office/powerpoint/2010/main" val="2406140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Confusion Matrix, Accuracy score, Classification Report</a:t>
            </a:r>
            <a:endParaRPr lang="en-IN"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7844" t="36182" r="9286" b="17054"/>
          <a:stretch/>
        </p:blipFill>
        <p:spPr>
          <a:xfrm>
            <a:off x="1051958" y="1983346"/>
            <a:ext cx="9754556" cy="3992451"/>
          </a:xfrm>
        </p:spPr>
      </p:pic>
    </p:spTree>
    <p:extLst>
      <p:ext uri="{BB962C8B-B14F-4D97-AF65-F5344CB8AC3E}">
        <p14:creationId xmlns:p14="http://schemas.microsoft.com/office/powerpoint/2010/main" val="41208091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474" y="566670"/>
            <a:ext cx="10515600" cy="1325563"/>
          </a:xfrm>
        </p:spPr>
        <p:txBody>
          <a:bodyPr/>
          <a:lstStyle/>
          <a:p>
            <a:r>
              <a:rPr lang="en-IN" dirty="0" smtClean="0"/>
              <a:t>Decision Tree</a:t>
            </a:r>
            <a:br>
              <a:rPr lang="en-IN" dirty="0" smtClean="0"/>
            </a:br>
            <a:r>
              <a:rPr lang="en-IN" sz="2000" dirty="0" smtClean="0"/>
              <a:t>Before Pruning</a:t>
            </a:r>
            <a:endParaRPr lang="en-IN"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7844" t="43286" r="9120" b="19717"/>
          <a:stretch/>
        </p:blipFill>
        <p:spPr>
          <a:xfrm>
            <a:off x="1211973" y="1996224"/>
            <a:ext cx="9922602" cy="3837906"/>
          </a:xfrm>
        </p:spPr>
      </p:pic>
    </p:spTree>
    <p:extLst>
      <p:ext uri="{BB962C8B-B14F-4D97-AF65-F5344CB8AC3E}">
        <p14:creationId xmlns:p14="http://schemas.microsoft.com/office/powerpoint/2010/main" val="1246378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rotWithShape="1">
          <a:blip r:embed="rId2">
            <a:extLst>
              <a:ext uri="{28A0092B-C50C-407E-A947-70E740481C1C}">
                <a14:useLocalDpi xmlns:a14="http://schemas.microsoft.com/office/drawing/2010/main" val="0"/>
              </a:ext>
            </a:extLst>
          </a:blip>
          <a:srcRect l="8342" t="24934" r="9120" b="9951"/>
          <a:stretch/>
        </p:blipFill>
        <p:spPr>
          <a:xfrm>
            <a:off x="978795" y="1081826"/>
            <a:ext cx="10191639" cy="4868214"/>
          </a:xfrm>
        </p:spPr>
      </p:pic>
    </p:spTree>
    <p:extLst>
      <p:ext uri="{BB962C8B-B14F-4D97-AF65-F5344CB8AC3E}">
        <p14:creationId xmlns:p14="http://schemas.microsoft.com/office/powerpoint/2010/main" val="23748600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Confusion Matrix, Accuracy score, Classification Report</a:t>
            </a:r>
            <a:endParaRPr lang="en-IN"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8177" t="36478" r="8954" b="11726"/>
          <a:stretch/>
        </p:blipFill>
        <p:spPr>
          <a:xfrm>
            <a:off x="849874" y="1970468"/>
            <a:ext cx="10083873" cy="4134118"/>
          </a:xfrm>
        </p:spPr>
      </p:pic>
    </p:spTree>
    <p:extLst>
      <p:ext uri="{BB962C8B-B14F-4D97-AF65-F5344CB8AC3E}">
        <p14:creationId xmlns:p14="http://schemas.microsoft.com/office/powerpoint/2010/main" val="32721569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After Pruning</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7844" t="27895" r="9120" b="32149"/>
          <a:stretch/>
        </p:blipFill>
        <p:spPr>
          <a:xfrm>
            <a:off x="1032735" y="1806597"/>
            <a:ext cx="10126530" cy="3911622"/>
          </a:xfrm>
        </p:spPr>
      </p:pic>
    </p:spTree>
    <p:extLst>
      <p:ext uri="{BB962C8B-B14F-4D97-AF65-F5344CB8AC3E}">
        <p14:creationId xmlns:p14="http://schemas.microsoft.com/office/powerpoint/2010/main" val="12560431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rotWithShape="1">
          <a:blip r:embed="rId2">
            <a:extLst>
              <a:ext uri="{28A0092B-C50C-407E-A947-70E740481C1C}">
                <a14:useLocalDpi xmlns:a14="http://schemas.microsoft.com/office/drawing/2010/main" val="0"/>
              </a:ext>
            </a:extLst>
          </a:blip>
          <a:srcRect l="8010" t="25527" r="9119" b="9063"/>
          <a:stretch/>
        </p:blipFill>
        <p:spPr>
          <a:xfrm>
            <a:off x="1455313" y="1146219"/>
            <a:ext cx="9141671" cy="4881094"/>
          </a:xfrm>
        </p:spPr>
      </p:pic>
    </p:spTree>
    <p:extLst>
      <p:ext uri="{BB962C8B-B14F-4D97-AF65-F5344CB8AC3E}">
        <p14:creationId xmlns:p14="http://schemas.microsoft.com/office/powerpoint/2010/main" val="14096733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Confusion Matrix, Accuracy score, Classification Report</a:t>
            </a:r>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7683" t="36637" r="9219" b="10756"/>
          <a:stretch/>
        </p:blipFill>
        <p:spPr>
          <a:xfrm>
            <a:off x="795117" y="1893193"/>
            <a:ext cx="10601765" cy="4250030"/>
          </a:xfrm>
          <a:prstGeom prst="rect">
            <a:avLst/>
          </a:prstGeom>
        </p:spPr>
      </p:pic>
    </p:spTree>
    <p:extLst>
      <p:ext uri="{BB962C8B-B14F-4D97-AF65-F5344CB8AC3E}">
        <p14:creationId xmlns:p14="http://schemas.microsoft.com/office/powerpoint/2010/main" val="5793950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554" y="0"/>
            <a:ext cx="10515600" cy="1325563"/>
          </a:xfrm>
        </p:spPr>
        <p:txBody>
          <a:bodyPr/>
          <a:lstStyle/>
          <a:p>
            <a:r>
              <a:rPr lang="en-IN" dirty="0" smtClean="0"/>
              <a:t>Extra </a:t>
            </a:r>
            <a:r>
              <a:rPr lang="en-IN" smtClean="0"/>
              <a:t>Trees Classifier</a:t>
            </a:r>
            <a:endParaRPr lang="en-IN"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2036" t="27071" r="13701" b="11894"/>
          <a:stretch/>
        </p:blipFill>
        <p:spPr>
          <a:xfrm>
            <a:off x="569554" y="1325563"/>
            <a:ext cx="10535687" cy="5075237"/>
          </a:xfrm>
          <a:prstGeom prst="rect">
            <a:avLst/>
          </a:prstGeom>
        </p:spPr>
      </p:pic>
    </p:spTree>
    <p:extLst>
      <p:ext uri="{BB962C8B-B14F-4D97-AF65-F5344CB8AC3E}">
        <p14:creationId xmlns:p14="http://schemas.microsoft.com/office/powerpoint/2010/main" val="1255599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lstStyle/>
          <a:p>
            <a:r>
              <a:rPr lang="en-US" dirty="0"/>
              <a:t>The data is related to direct marketing campaigns (phone calls) of the banking institution. The marketing campaigns were based on phone calls. Often, more than one contact to the same client was required, in order to access if the product (bank term deposit) would be ('yes') or not ('no') subscribed.</a:t>
            </a:r>
            <a:endParaRPr lang="en-IN" dirty="0"/>
          </a:p>
        </p:txBody>
      </p:sp>
    </p:spTree>
    <p:extLst>
      <p:ext uri="{BB962C8B-B14F-4D97-AF65-F5344CB8AC3E}">
        <p14:creationId xmlns:p14="http://schemas.microsoft.com/office/powerpoint/2010/main" val="25015132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715" y="2348472"/>
            <a:ext cx="10515600" cy="1325563"/>
          </a:xfrm>
        </p:spPr>
        <p:txBody>
          <a:bodyPr/>
          <a:lstStyle/>
          <a:p>
            <a:pPr algn="ctr"/>
            <a:r>
              <a:rPr lang="en-IN" dirty="0" smtClean="0"/>
              <a:t>THANK YOU</a:t>
            </a:r>
            <a:endParaRPr lang="en-IN" dirty="0"/>
          </a:p>
        </p:txBody>
      </p:sp>
    </p:spTree>
    <p:extLst>
      <p:ext uri="{BB962C8B-B14F-4D97-AF65-F5344CB8AC3E}">
        <p14:creationId xmlns:p14="http://schemas.microsoft.com/office/powerpoint/2010/main" val="32411943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Description </a:t>
            </a:r>
            <a:endParaRPr lang="en-IN" dirty="0"/>
          </a:p>
        </p:txBody>
      </p:sp>
      <p:sp>
        <p:nvSpPr>
          <p:cNvPr id="3" name="Content Placeholder 2"/>
          <p:cNvSpPr>
            <a:spLocks noGrp="1"/>
          </p:cNvSpPr>
          <p:nvPr>
            <p:ph idx="1"/>
          </p:nvPr>
        </p:nvSpPr>
        <p:spPr>
          <a:xfrm>
            <a:off x="838199" y="1455312"/>
            <a:ext cx="9902781" cy="4919729"/>
          </a:xfrm>
        </p:spPr>
        <p:txBody>
          <a:bodyPr>
            <a:normAutofit fontScale="77500" lnSpcReduction="20000"/>
          </a:bodyPr>
          <a:lstStyle/>
          <a:p>
            <a:pPr lvl="0"/>
            <a:r>
              <a:rPr lang="en-US" dirty="0"/>
              <a:t>age: Age(numeric) of each customer </a:t>
            </a:r>
            <a:endParaRPr lang="en-IN" dirty="0"/>
          </a:p>
          <a:p>
            <a:pPr lvl="0"/>
            <a:r>
              <a:rPr lang="en-US" dirty="0"/>
              <a:t>job : Type of job (categorical: 'admin.', 'blue-collar', 'entrepreneur', 'housemaid', 'management', 'retired', 'self-employed', 'services', 'student', 'technician', 'unemployed', 'unknown') </a:t>
            </a:r>
            <a:endParaRPr lang="en-IN" dirty="0"/>
          </a:p>
          <a:p>
            <a:pPr lvl="0"/>
            <a:r>
              <a:rPr lang="en-US" dirty="0"/>
              <a:t>marital : Marital status (categorical: 'divorced', 'married', 'single', 'unknown' ; note: 'divorced' means divorced or widowed) </a:t>
            </a:r>
            <a:endParaRPr lang="en-IN" dirty="0"/>
          </a:p>
          <a:p>
            <a:pPr lvl="0"/>
            <a:r>
              <a:rPr lang="en-US" dirty="0"/>
              <a:t>education: (categorical: 'basic.4y', 'basic.6y', 'basic.9y', '</a:t>
            </a:r>
            <a:r>
              <a:rPr lang="en-US" dirty="0" err="1"/>
              <a:t>high.school</a:t>
            </a:r>
            <a:r>
              <a:rPr lang="en-US" dirty="0"/>
              <a:t>', 'illiterate', '</a:t>
            </a:r>
            <a:r>
              <a:rPr lang="en-US" dirty="0" err="1"/>
              <a:t>professional.course</a:t>
            </a:r>
            <a:r>
              <a:rPr lang="en-US" dirty="0"/>
              <a:t>', '</a:t>
            </a:r>
            <a:r>
              <a:rPr lang="en-US" dirty="0" err="1"/>
              <a:t>university.degree</a:t>
            </a:r>
            <a:r>
              <a:rPr lang="en-US" dirty="0"/>
              <a:t>', 'unknown') </a:t>
            </a:r>
            <a:endParaRPr lang="en-IN" dirty="0"/>
          </a:p>
          <a:p>
            <a:pPr lvl="0"/>
            <a:r>
              <a:rPr lang="en-US" dirty="0"/>
              <a:t>default: Has credit in default? (categorical: 'no', 'yes', 'unknown') </a:t>
            </a:r>
            <a:endParaRPr lang="en-IN" dirty="0"/>
          </a:p>
          <a:p>
            <a:pPr lvl="0"/>
            <a:r>
              <a:rPr lang="en-US" dirty="0"/>
              <a:t>housing: Has housing loan? (categorical: 'no', 'yes', 'unknown') </a:t>
            </a:r>
            <a:endParaRPr lang="en-IN" dirty="0"/>
          </a:p>
          <a:p>
            <a:pPr lvl="0"/>
            <a:r>
              <a:rPr lang="en-US" dirty="0"/>
              <a:t>loan: Has personal loan? (categorical: 'no', 'yes', 'unknown') </a:t>
            </a:r>
            <a:endParaRPr lang="en-IN" dirty="0"/>
          </a:p>
          <a:p>
            <a:pPr lvl="0"/>
            <a:r>
              <a:rPr lang="en-US" dirty="0"/>
              <a:t>contact: Contact communication type (categorical: '</a:t>
            </a:r>
            <a:r>
              <a:rPr lang="en-US" dirty="0" err="1"/>
              <a:t>cellular','telephone</a:t>
            </a:r>
            <a:r>
              <a:rPr lang="en-US" dirty="0"/>
              <a:t>') </a:t>
            </a:r>
            <a:endParaRPr lang="en-IN" dirty="0"/>
          </a:p>
          <a:p>
            <a:pPr lvl="0"/>
            <a:r>
              <a:rPr lang="en-US" dirty="0"/>
              <a:t>month: Last contact month of year (categorical: '</a:t>
            </a:r>
            <a:r>
              <a:rPr lang="en-US" dirty="0" err="1"/>
              <a:t>jan</a:t>
            </a:r>
            <a:r>
              <a:rPr lang="en-US" dirty="0"/>
              <a:t>', '</a:t>
            </a:r>
            <a:r>
              <a:rPr lang="en-US" dirty="0" err="1"/>
              <a:t>feb</a:t>
            </a:r>
            <a:r>
              <a:rPr lang="en-US" dirty="0"/>
              <a:t>', 'mar', ..., '</a:t>
            </a:r>
            <a:r>
              <a:rPr lang="en-US" dirty="0" err="1"/>
              <a:t>nov</a:t>
            </a:r>
            <a:r>
              <a:rPr lang="en-US" dirty="0"/>
              <a:t>', '</a:t>
            </a:r>
            <a:r>
              <a:rPr lang="en-US" dirty="0" err="1"/>
              <a:t>dec</a:t>
            </a:r>
            <a:r>
              <a:rPr lang="en-US" dirty="0"/>
              <a:t>') </a:t>
            </a:r>
            <a:endParaRPr lang="en-IN" dirty="0"/>
          </a:p>
          <a:p>
            <a:pPr lvl="0"/>
            <a:r>
              <a:rPr lang="en-US" dirty="0" err="1"/>
              <a:t>day_of_week</a:t>
            </a:r>
            <a:r>
              <a:rPr lang="en-US" dirty="0"/>
              <a:t>: Last contact day of the week (categorical: 'mon','</a:t>
            </a:r>
            <a:r>
              <a:rPr lang="en-US" dirty="0" err="1"/>
              <a:t>tue</a:t>
            </a:r>
            <a:r>
              <a:rPr lang="en-US" dirty="0"/>
              <a:t>','wed','</a:t>
            </a:r>
            <a:r>
              <a:rPr lang="en-US" dirty="0" err="1"/>
              <a:t>thu</a:t>
            </a:r>
            <a:r>
              <a:rPr lang="en-US" dirty="0"/>
              <a:t>','</a:t>
            </a:r>
            <a:r>
              <a:rPr lang="en-US" dirty="0" err="1"/>
              <a:t>fri</a:t>
            </a:r>
            <a:r>
              <a:rPr lang="en-US" dirty="0"/>
              <a:t>')</a:t>
            </a:r>
            <a:endParaRPr lang="en-IN" dirty="0"/>
          </a:p>
          <a:p>
            <a:pPr lvl="0"/>
            <a:endParaRPr lang="en-IN" dirty="0"/>
          </a:p>
        </p:txBody>
      </p:sp>
    </p:spTree>
    <p:extLst>
      <p:ext uri="{BB962C8B-B14F-4D97-AF65-F5344CB8AC3E}">
        <p14:creationId xmlns:p14="http://schemas.microsoft.com/office/powerpoint/2010/main" val="11640340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9106" y="383192"/>
            <a:ext cx="11662893" cy="6223670"/>
          </a:xfrm>
        </p:spPr>
        <p:txBody>
          <a:bodyPr>
            <a:normAutofit fontScale="85000" lnSpcReduction="20000"/>
          </a:bodyPr>
          <a:lstStyle/>
          <a:p>
            <a:pPr lvl="0"/>
            <a:r>
              <a:rPr lang="en-US" dirty="0" smtClean="0"/>
              <a:t>duration: Last contact duration, in seconds (numeric). Important note: this attribute highly affects the output target (e.g., if duration=0 then y='no'). Yet, the duration is not known before a call is performed. Also, after the end of the call y is obviously known. Thus, this input should only be included for benchmark purposes and should be discarded if the intention is to have a realistic predictive model.</a:t>
            </a:r>
            <a:endParaRPr lang="en-IN" dirty="0" smtClean="0"/>
          </a:p>
          <a:p>
            <a:pPr lvl="0"/>
            <a:r>
              <a:rPr lang="en-US" dirty="0" smtClean="0"/>
              <a:t>campaign: Number of contacts performed during this campaign and for this client (numeric, includes last contact).</a:t>
            </a:r>
            <a:endParaRPr lang="en-IN" dirty="0" smtClean="0"/>
          </a:p>
          <a:p>
            <a:pPr lvl="0"/>
            <a:r>
              <a:rPr lang="en-US" dirty="0" err="1" smtClean="0"/>
              <a:t>pdays</a:t>
            </a:r>
            <a:r>
              <a:rPr lang="en-US" dirty="0" smtClean="0"/>
              <a:t>: Number of days that passed by after the client was last contacted from a previous campaign (numeric; 999 means client was not previously contacted) </a:t>
            </a:r>
            <a:endParaRPr lang="en-IN" dirty="0" smtClean="0"/>
          </a:p>
          <a:p>
            <a:pPr lvl="0"/>
            <a:r>
              <a:rPr lang="en-US" dirty="0" smtClean="0"/>
              <a:t>previous: Number of contacts performed before this campaign and for this client (numeric) </a:t>
            </a:r>
            <a:endParaRPr lang="en-IN" dirty="0" smtClean="0"/>
          </a:p>
          <a:p>
            <a:pPr lvl="0"/>
            <a:r>
              <a:rPr lang="en-US" dirty="0" err="1" smtClean="0"/>
              <a:t>poutcome</a:t>
            </a:r>
            <a:r>
              <a:rPr lang="en-US" dirty="0" smtClean="0"/>
              <a:t>: Outcome of the previous marketing campaign (categorical: '</a:t>
            </a:r>
            <a:r>
              <a:rPr lang="en-US" dirty="0" err="1" smtClean="0"/>
              <a:t>failure','nonexistent','success</a:t>
            </a:r>
            <a:r>
              <a:rPr lang="en-US" dirty="0" smtClean="0"/>
              <a:t>') </a:t>
            </a:r>
            <a:endParaRPr lang="en-IN" dirty="0" smtClean="0"/>
          </a:p>
          <a:p>
            <a:pPr lvl="0"/>
            <a:r>
              <a:rPr lang="en-US" dirty="0" err="1" smtClean="0"/>
              <a:t>emp.var.rate</a:t>
            </a:r>
            <a:r>
              <a:rPr lang="en-US" dirty="0" smtClean="0"/>
              <a:t>: Employment variation rate - quarterly indicator (numeric) </a:t>
            </a:r>
            <a:endParaRPr lang="en-IN" dirty="0" smtClean="0"/>
          </a:p>
          <a:p>
            <a:pPr lvl="0"/>
            <a:r>
              <a:rPr lang="en-US" dirty="0" err="1" smtClean="0"/>
              <a:t>cons.price.idx</a:t>
            </a:r>
            <a:r>
              <a:rPr lang="en-US" dirty="0" smtClean="0"/>
              <a:t>: Consumer price index - monthly indicator (numeric) </a:t>
            </a:r>
            <a:endParaRPr lang="en-IN" dirty="0" smtClean="0"/>
          </a:p>
          <a:p>
            <a:pPr lvl="0"/>
            <a:r>
              <a:rPr lang="en-US" dirty="0" err="1" smtClean="0"/>
              <a:t>cons.conf.idx</a:t>
            </a:r>
            <a:r>
              <a:rPr lang="en-US" dirty="0" smtClean="0"/>
              <a:t>: Consumer confidence index - monthly indicator (numeric) </a:t>
            </a:r>
            <a:endParaRPr lang="en-IN" dirty="0" smtClean="0"/>
          </a:p>
          <a:p>
            <a:pPr lvl="0"/>
            <a:r>
              <a:rPr lang="en-US" dirty="0" smtClean="0"/>
              <a:t>euribor3m: </a:t>
            </a:r>
            <a:r>
              <a:rPr lang="en-US" dirty="0" err="1" smtClean="0"/>
              <a:t>Euribor</a:t>
            </a:r>
            <a:r>
              <a:rPr lang="en-US" dirty="0" smtClean="0"/>
              <a:t> 3 month rate - daily indicator (numeric) </a:t>
            </a:r>
            <a:endParaRPr lang="en-IN" dirty="0" smtClean="0"/>
          </a:p>
          <a:p>
            <a:pPr lvl="0"/>
            <a:r>
              <a:rPr lang="en-US" dirty="0" err="1" smtClean="0"/>
              <a:t>nr.employed</a:t>
            </a:r>
            <a:r>
              <a:rPr lang="en-US" dirty="0" smtClean="0"/>
              <a:t>: Number of employees - quarterly indicator (numeric) </a:t>
            </a:r>
            <a:endParaRPr lang="en-IN" dirty="0" smtClean="0"/>
          </a:p>
          <a:p>
            <a:r>
              <a:rPr lang="en-US" dirty="0" smtClean="0"/>
              <a:t>y - Has the client subscribed a term deposit? (binary: 'yes', 'no')</a:t>
            </a:r>
            <a:endParaRPr lang="en-IN" dirty="0"/>
          </a:p>
        </p:txBody>
      </p:sp>
    </p:spTree>
    <p:extLst>
      <p:ext uri="{BB962C8B-B14F-4D97-AF65-F5344CB8AC3E}">
        <p14:creationId xmlns:p14="http://schemas.microsoft.com/office/powerpoint/2010/main" val="25258138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a:t>
            </a:r>
            <a:r>
              <a:rPr lang="en-IN" dirty="0" err="1" smtClean="0"/>
              <a:t>Preprocessing</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8010" t="25527" r="8953" b="6399"/>
          <a:stretch/>
        </p:blipFill>
        <p:spPr>
          <a:xfrm>
            <a:off x="838201" y="1690687"/>
            <a:ext cx="9871380" cy="4877537"/>
          </a:xfrm>
        </p:spPr>
      </p:pic>
    </p:spTree>
    <p:extLst>
      <p:ext uri="{BB962C8B-B14F-4D97-AF65-F5344CB8AC3E}">
        <p14:creationId xmlns:p14="http://schemas.microsoft.com/office/powerpoint/2010/main" val="17286999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8343" t="28487" r="9785" b="5511"/>
          <a:stretch/>
        </p:blipFill>
        <p:spPr>
          <a:xfrm>
            <a:off x="965917" y="759854"/>
            <a:ext cx="10001854" cy="5035639"/>
          </a:xfrm>
        </p:spPr>
      </p:pic>
    </p:spTree>
    <p:extLst>
      <p:ext uri="{BB962C8B-B14F-4D97-AF65-F5344CB8AC3E}">
        <p14:creationId xmlns:p14="http://schemas.microsoft.com/office/powerpoint/2010/main" val="36260068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8066" t="40508" r="9219" b="25104"/>
          <a:stretch/>
        </p:blipFill>
        <p:spPr>
          <a:xfrm>
            <a:off x="721217" y="1197734"/>
            <a:ext cx="11129738" cy="4005331"/>
          </a:xfrm>
          <a:prstGeom prst="rect">
            <a:avLst/>
          </a:prstGeom>
        </p:spPr>
      </p:pic>
    </p:spTree>
    <p:extLst>
      <p:ext uri="{BB962C8B-B14F-4D97-AF65-F5344CB8AC3E}">
        <p14:creationId xmlns:p14="http://schemas.microsoft.com/office/powerpoint/2010/main" val="3251181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8177" t="26119" r="9619" b="25637"/>
          <a:stretch/>
        </p:blipFill>
        <p:spPr>
          <a:xfrm>
            <a:off x="211300" y="1094705"/>
            <a:ext cx="11511945" cy="4584878"/>
          </a:xfrm>
        </p:spPr>
      </p:pic>
    </p:spTree>
    <p:extLst>
      <p:ext uri="{BB962C8B-B14F-4D97-AF65-F5344CB8AC3E}">
        <p14:creationId xmlns:p14="http://schemas.microsoft.com/office/powerpoint/2010/main" val="1752947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8177" t="23455" r="9120" b="7287"/>
          <a:stretch/>
        </p:blipFill>
        <p:spPr>
          <a:xfrm>
            <a:off x="1609858" y="553790"/>
            <a:ext cx="9156879" cy="5125793"/>
          </a:xfrm>
        </p:spPr>
      </p:pic>
    </p:spTree>
    <p:extLst>
      <p:ext uri="{BB962C8B-B14F-4D97-AF65-F5344CB8AC3E}">
        <p14:creationId xmlns:p14="http://schemas.microsoft.com/office/powerpoint/2010/main" val="38520828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TotalTime>
  <Words>536</Words>
  <Application>Microsoft Office PowerPoint</Application>
  <PresentationFormat>Widescreen</PresentationFormat>
  <Paragraphs>38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Bell MT</vt:lpstr>
      <vt:lpstr>Calibri</vt:lpstr>
      <vt:lpstr>Calibri Light</vt:lpstr>
      <vt:lpstr>Office Theme</vt:lpstr>
      <vt:lpstr>Term Deposit Subscription Prediction </vt:lpstr>
      <vt:lpstr>Problem Statement</vt:lpstr>
      <vt:lpstr>Data Description </vt:lpstr>
      <vt:lpstr>PowerPoint Presentation</vt:lpstr>
      <vt:lpstr>Data Preprocessing</vt:lpstr>
      <vt:lpstr>PowerPoint Presentation</vt:lpstr>
      <vt:lpstr>PowerPoint Presentation</vt:lpstr>
      <vt:lpstr>PowerPoint Presentation</vt:lpstr>
      <vt:lpstr>PowerPoint Presentation</vt:lpstr>
      <vt:lpstr>PowerPoint Presentation</vt:lpstr>
      <vt:lpstr>Logistic Regression</vt:lpstr>
      <vt:lpstr>Confusion Matrix, Accuracy score, Classification Report</vt:lpstr>
      <vt:lpstr>Decision Tree Before Pruning</vt:lpstr>
      <vt:lpstr>PowerPoint Presentation</vt:lpstr>
      <vt:lpstr>Confusion Matrix, Accuracy score, Classification Report</vt:lpstr>
      <vt:lpstr>After Pruning</vt:lpstr>
      <vt:lpstr>PowerPoint Presentation</vt:lpstr>
      <vt:lpstr>Confusion Matrix, Accuracy score, Classification Report</vt:lpstr>
      <vt:lpstr>Extra Trees Classifier</vt:lpstr>
      <vt:lpstr>THANK YOU</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Deposit Subscription Prediction</dc:title>
  <dc:creator>BNB .</dc:creator>
  <cp:lastModifiedBy>BNB .</cp:lastModifiedBy>
  <cp:revision>13</cp:revision>
  <dcterms:created xsi:type="dcterms:W3CDTF">2020-02-23T14:46:02Z</dcterms:created>
  <dcterms:modified xsi:type="dcterms:W3CDTF">2020-02-24T19:22:42Z</dcterms:modified>
</cp:coreProperties>
</file>