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72" r:id="rId2"/>
    <p:sldId id="273" r:id="rId3"/>
    <p:sldId id="274" r:id="rId4"/>
    <p:sldId id="275" r:id="rId5"/>
    <p:sldId id="276" r:id="rId6"/>
    <p:sldId id="277" r:id="rId7"/>
    <p:sldId id="280" r:id="rId8"/>
    <p:sldId id="278" r:id="rId9"/>
    <p:sldId id="279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90" r:id="rId18"/>
    <p:sldId id="28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2/23/2018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2/23/2018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2/23/2018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2/23/2018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2/23/2018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Credit Card Defaults in Taiwan</a:t>
            </a:r>
            <a:br>
              <a:rPr lang="en-US" dirty="0" smtClean="0"/>
            </a:br>
            <a:r>
              <a:rPr lang="en-US" dirty="0" smtClean="0"/>
              <a:t>Motivation and Analysis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Krunal Khatri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Splits &amp; Full and Reduced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better model validation, data was split into 80:20 for training and testing purposes.</a:t>
            </a:r>
          </a:p>
          <a:p>
            <a:r>
              <a:rPr lang="en-US" dirty="0" smtClean="0"/>
              <a:t>Full Model included the past 6 months payment history of delays and on-time payments</a:t>
            </a:r>
          </a:p>
          <a:p>
            <a:r>
              <a:rPr lang="en-US" dirty="0" smtClean="0"/>
              <a:t>Reduced Model included only 3 months of the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54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695" y="1"/>
            <a:ext cx="7683305" cy="68580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77118" y="1255922"/>
            <a:ext cx="4431577" cy="506867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Variables</a:t>
            </a:r>
          </a:p>
          <a:p>
            <a:r>
              <a:rPr lang="en-US" dirty="0" smtClean="0"/>
              <a:t>SEX1 = Female</a:t>
            </a:r>
          </a:p>
          <a:p>
            <a:r>
              <a:rPr lang="en-US" dirty="0" smtClean="0"/>
              <a:t>SEX0 = Male</a:t>
            </a:r>
          </a:p>
          <a:p>
            <a:r>
              <a:rPr lang="en-US" dirty="0" smtClean="0"/>
              <a:t>MARRIAGE1 = Married</a:t>
            </a:r>
          </a:p>
          <a:p>
            <a:r>
              <a:rPr lang="en-US" dirty="0" smtClean="0"/>
              <a:t>MARRIAGE2 = Single</a:t>
            </a:r>
          </a:p>
          <a:p>
            <a:r>
              <a:rPr lang="en-US" dirty="0" smtClean="0"/>
              <a:t>MARRIAGE3 = Other</a:t>
            </a:r>
          </a:p>
          <a:p>
            <a:r>
              <a:rPr lang="en-US" dirty="0" smtClean="0"/>
              <a:t>EDUCATION1 = Graduate</a:t>
            </a:r>
          </a:p>
          <a:p>
            <a:r>
              <a:rPr lang="en-US" dirty="0" smtClean="0"/>
              <a:t>EDUCATION2 = College</a:t>
            </a:r>
          </a:p>
          <a:p>
            <a:r>
              <a:rPr lang="en-US" dirty="0" smtClean="0"/>
              <a:t>EDUCATION3 = HS</a:t>
            </a:r>
          </a:p>
          <a:p>
            <a:r>
              <a:rPr lang="en-US" dirty="0" smtClean="0"/>
              <a:t>EDUCATION4 = Other</a:t>
            </a:r>
          </a:p>
        </p:txBody>
      </p:sp>
    </p:spTree>
    <p:extLst>
      <p:ext uri="{BB962C8B-B14F-4D97-AF65-F5344CB8AC3E}">
        <p14:creationId xmlns:p14="http://schemas.microsoft.com/office/powerpoint/2010/main" val="99944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93072"/>
            <a:ext cx="11292289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Comments on GLM-Binomial Estimates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Exponentiation of Raw Estimates gives us the odds ratio of that estimate, provided all other estimates are held constant.</a:t>
            </a:r>
          </a:p>
          <a:p>
            <a:r>
              <a:rPr lang="en-US" dirty="0" err="1" smtClean="0"/>
              <a:t>exp</a:t>
            </a:r>
            <a:r>
              <a:rPr lang="en-US" dirty="0" smtClean="0"/>
              <a:t>(0) = 1. </a:t>
            </a:r>
          </a:p>
          <a:p>
            <a:r>
              <a:rPr lang="en-US" dirty="0" smtClean="0"/>
              <a:t>So, an estimate = 0 does not have any change in odd of default status, for a particular customer, from the particular model.</a:t>
            </a:r>
          </a:p>
          <a:p>
            <a:r>
              <a:rPr lang="en-US" dirty="0" smtClean="0"/>
              <a:t>Multiple Criteria can be used to select between different models liked: test of deviance, test of ROC curves, predictions based on test data, AIC or, a domain driven approach in which, model estimates that make the most sense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97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Ensemble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Forest:</a:t>
            </a:r>
          </a:p>
          <a:p>
            <a:pPr lvl="1"/>
            <a:r>
              <a:rPr lang="en-US" dirty="0" err="1" smtClean="0"/>
              <a:t>mtry</a:t>
            </a:r>
            <a:r>
              <a:rPr lang="en-US" dirty="0" smtClean="0"/>
              <a:t> selected using 10 fold cross-validation on different </a:t>
            </a:r>
            <a:r>
              <a:rPr lang="en-US" dirty="0" err="1" smtClean="0"/>
              <a:t>mtry</a:t>
            </a:r>
            <a:r>
              <a:rPr lang="en-US" dirty="0" smtClean="0"/>
              <a:t> values with 500 trees.</a:t>
            </a:r>
          </a:p>
          <a:p>
            <a:r>
              <a:rPr lang="en-US" dirty="0" smtClean="0"/>
              <a:t>Neural Network:</a:t>
            </a:r>
          </a:p>
          <a:p>
            <a:pPr lvl="1"/>
            <a:r>
              <a:rPr lang="en-US" dirty="0" smtClean="0"/>
              <a:t>Multiple single hidden layer neural networks were bagged to average predictions from each network in the bag</a:t>
            </a:r>
          </a:p>
          <a:p>
            <a:pPr lvl="1"/>
            <a:r>
              <a:rPr lang="en-US" dirty="0" smtClean="0"/>
              <a:t>Hyper parameters of decay rate, number of hidden neurons and number of networks to bag were performed using a grid search and 10 fold cross-validation </a:t>
            </a:r>
          </a:p>
        </p:txBody>
      </p:sp>
    </p:spTree>
    <p:extLst>
      <p:ext uri="{BB962C8B-B14F-4D97-AF65-F5344CB8AC3E}">
        <p14:creationId xmlns:p14="http://schemas.microsoft.com/office/powerpoint/2010/main" val="317586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76967"/>
            <a:ext cx="10972800" cy="7060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Random Forest Partial Plots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857" y="3051672"/>
            <a:ext cx="4263958" cy="38063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039" y="3051672"/>
            <a:ext cx="4108680" cy="38063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" y="3051672"/>
            <a:ext cx="4175392" cy="380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06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Partial Plots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412" y="2073030"/>
            <a:ext cx="5080141" cy="45349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09" y="2072691"/>
            <a:ext cx="5080521" cy="453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80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041"/>
            <a:ext cx="10972800" cy="1143000"/>
          </a:xfrm>
        </p:spPr>
        <p:txBody>
          <a:bodyPr/>
          <a:lstStyle/>
          <a:p>
            <a:pPr algn="ctr"/>
            <a:r>
              <a:rPr lang="en-US" dirty="0" smtClean="0"/>
              <a:t>Final Results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081248"/>
              </p:ext>
            </p:extLst>
          </p:nvPr>
        </p:nvGraphicFramePr>
        <p:xfrm>
          <a:off x="1255922" y="1164039"/>
          <a:ext cx="9760944" cy="5736447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1416538"/>
                <a:gridCol w="1755546"/>
                <a:gridCol w="1147822"/>
                <a:gridCol w="1106893"/>
                <a:gridCol w="1439673"/>
                <a:gridCol w="1775122"/>
                <a:gridCol w="1119350"/>
              </a:tblGrid>
              <a:tr h="5711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Method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Misclassification Error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False Positives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True Positive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ROC (AUC)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Hyper Parameters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HL – GOF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629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Lasso (R)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18.95%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1.07%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Lambda = 0.014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Alpha = 1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Parameters = 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Significant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629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Elastic-Net (R)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19.43%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2.09%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19.39%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0.723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Alpha = 0.2105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Lambda = 0.0193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Parameters = 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Significant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629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Logistic Regression (R)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19.01%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2.06%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23.16%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0.722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AIC = 22462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Parameters = 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Significant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629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Logistic Regression (F)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19.0%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2.52%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22.71%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AIC = 22457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Parameters = 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Significant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92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QDA (R)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23.02%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17.95%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59.09%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0.728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Parameters = 182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Significant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711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Random Forest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17.75%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4.46%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36.15%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0.657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mtry = 2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trees = 500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Significant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629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Neural Network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22.10%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0.021%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Hidden = 5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Decay Rate  = 0.01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Bags = 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Significant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690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871324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07" y="1575412"/>
            <a:ext cx="11185793" cy="502369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Misclassification Rate:</a:t>
            </a:r>
          </a:p>
          <a:p>
            <a:pPr lvl="1"/>
            <a:r>
              <a:rPr lang="en-US" dirty="0" smtClean="0"/>
              <a:t>We need this to be as small as possible suggesting a good fit for test data</a:t>
            </a:r>
          </a:p>
          <a:p>
            <a:r>
              <a:rPr lang="en-US" dirty="0" smtClean="0"/>
              <a:t>False Positives:</a:t>
            </a:r>
          </a:p>
          <a:p>
            <a:pPr lvl="1"/>
            <a:r>
              <a:rPr lang="en-US" dirty="0" smtClean="0"/>
              <a:t>When a good customer is predicted as possible to default</a:t>
            </a:r>
          </a:p>
          <a:p>
            <a:pPr lvl="1"/>
            <a:r>
              <a:rPr lang="en-US" dirty="0" smtClean="0"/>
              <a:t>This should be as low as possible</a:t>
            </a:r>
          </a:p>
          <a:p>
            <a:r>
              <a:rPr lang="en-US" dirty="0" smtClean="0"/>
              <a:t>True Positives:</a:t>
            </a:r>
          </a:p>
          <a:p>
            <a:pPr lvl="1"/>
            <a:r>
              <a:rPr lang="en-US" dirty="0" smtClean="0"/>
              <a:t>When a customer who may default is predicted as default customer</a:t>
            </a:r>
          </a:p>
          <a:p>
            <a:pPr lvl="1"/>
            <a:r>
              <a:rPr lang="en-US" dirty="0" smtClean="0"/>
              <a:t>This should be as close to 100% as possible.</a:t>
            </a:r>
          </a:p>
          <a:p>
            <a:r>
              <a:rPr lang="en-US" dirty="0" smtClean="0"/>
              <a:t>ROC:</a:t>
            </a:r>
          </a:p>
          <a:p>
            <a:pPr lvl="1"/>
            <a:r>
              <a:rPr lang="en-US" dirty="0" smtClean="0"/>
              <a:t>Area Under the ROC which is a unit square should be close to 1</a:t>
            </a:r>
          </a:p>
          <a:p>
            <a:r>
              <a:rPr lang="en-US" dirty="0" smtClean="0"/>
              <a:t>Hyper Parameters:</a:t>
            </a:r>
          </a:p>
          <a:p>
            <a:pPr lvl="1"/>
            <a:r>
              <a:rPr lang="en-US" dirty="0" smtClean="0"/>
              <a:t>These are the best regularization parameters that produce a good model using the least number of parameters.</a:t>
            </a:r>
          </a:p>
          <a:p>
            <a:r>
              <a:rPr lang="en-US" dirty="0" smtClean="0"/>
              <a:t>Hosmer – </a:t>
            </a:r>
            <a:r>
              <a:rPr lang="en-US" dirty="0" err="1" smtClean="0"/>
              <a:t>Lemeshow</a:t>
            </a:r>
            <a:r>
              <a:rPr lang="en-US" dirty="0" smtClean="0"/>
              <a:t> Goodness of Fit Test</a:t>
            </a:r>
          </a:p>
          <a:p>
            <a:pPr lvl="1"/>
            <a:r>
              <a:rPr lang="en-US" dirty="0" smtClean="0"/>
              <a:t>Using the Chi-Squared test, this methods quantifies if a model is good or not </a:t>
            </a:r>
          </a:p>
          <a:p>
            <a:pPr lvl="1"/>
            <a:r>
              <a:rPr lang="en-US" dirty="0" smtClean="0"/>
              <a:t>H0: Model is adequate fit for the data.</a:t>
            </a:r>
          </a:p>
          <a:p>
            <a:pPr lvl="1"/>
            <a:r>
              <a:rPr lang="en-US" dirty="0" smtClean="0"/>
              <a:t>A significant p-value suggests that we do not have good enough data to NOT reject H0</a:t>
            </a:r>
          </a:p>
          <a:p>
            <a:pPr marL="667512" lvl="2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1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r>
              <a:rPr lang="en-US" sz="1500" dirty="0" err="1"/>
              <a:t>Yeh</a:t>
            </a:r>
            <a:r>
              <a:rPr lang="en-US" sz="1500" dirty="0"/>
              <a:t>, I. C., &amp; Lien, C. H. (2009). The comparisons of data mining techniques for the predictive accuracy of probability of default of credit card clients. Expert Systems with Applications, 36(2), 2473-2480</a:t>
            </a:r>
            <a:r>
              <a:rPr lang="en-US" sz="1500" dirty="0" smtClean="0"/>
              <a:t>.</a:t>
            </a:r>
          </a:p>
          <a:p>
            <a:r>
              <a:rPr lang="en-US" sz="1500" dirty="0" smtClean="0"/>
              <a:t>All model fitting and graphics were produced using R.</a:t>
            </a:r>
            <a:endParaRPr lang="en-US" sz="15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0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 Data Gatherers</a:t>
            </a:r>
            <a:endParaRPr lang="en-US" dirty="0"/>
          </a:p>
          <a:p>
            <a:r>
              <a:rPr lang="en-US" dirty="0" smtClean="0"/>
              <a:t>Problem Description</a:t>
            </a:r>
            <a:endParaRPr lang="en-US" dirty="0"/>
          </a:p>
          <a:p>
            <a:r>
              <a:rPr lang="en-US" dirty="0" smtClean="0"/>
              <a:t>Data Description</a:t>
            </a:r>
            <a:endParaRPr lang="en-US" dirty="0"/>
          </a:p>
          <a:p>
            <a:r>
              <a:rPr lang="en-US" dirty="0" smtClean="0"/>
              <a:t>Data Cleaning</a:t>
            </a:r>
            <a:endParaRPr lang="en-US" dirty="0"/>
          </a:p>
          <a:p>
            <a:r>
              <a:rPr lang="en-US" dirty="0" smtClean="0"/>
              <a:t>Summary of Models Applied</a:t>
            </a:r>
            <a:endParaRPr lang="en-US" dirty="0"/>
          </a:p>
          <a:p>
            <a:r>
              <a:rPr lang="en-US" dirty="0" smtClean="0"/>
              <a:t>Conclusion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Data Gatherers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researchers from Taiwan and Canada </a:t>
            </a:r>
          </a:p>
          <a:p>
            <a:r>
              <a:rPr lang="en-US" dirty="0" smtClean="0"/>
              <a:t>Sorting Smoothing Method to compute actual probabilities</a:t>
            </a:r>
          </a:p>
          <a:p>
            <a:r>
              <a:rPr lang="en-US" dirty="0" smtClean="0"/>
              <a:t>Original paper empiricall</a:t>
            </a:r>
            <a:r>
              <a:rPr lang="en-US" dirty="0" smtClean="0"/>
              <a:t>y compared proposed method to other methods</a:t>
            </a:r>
          </a:p>
          <a:p>
            <a:r>
              <a:rPr lang="en-US" dirty="0" smtClean="0"/>
              <a:t>Their data was donated for open internet in January – 2016</a:t>
            </a:r>
          </a:p>
          <a:p>
            <a:r>
              <a:rPr lang="en-US" dirty="0" smtClean="0"/>
              <a:t>Their paper was published in 2007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599" y="704088"/>
            <a:ext cx="11134381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Motivation and Problem Description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Motivation:</a:t>
            </a:r>
          </a:p>
          <a:p>
            <a:pPr lvl="1"/>
            <a:r>
              <a:rPr lang="en-US" dirty="0" smtClean="0"/>
              <a:t>Defaults among credit card customers in Taiwan, expected to peak around 2006</a:t>
            </a:r>
          </a:p>
          <a:p>
            <a:r>
              <a:rPr lang="en-US" dirty="0" smtClean="0"/>
              <a:t>Problem:</a:t>
            </a:r>
          </a:p>
          <a:p>
            <a:pPr lvl="1"/>
            <a:r>
              <a:rPr lang="en-US" dirty="0" smtClean="0"/>
              <a:t>Increase market share by issuing credit cards to unqualified applicants</a:t>
            </a:r>
          </a:p>
          <a:p>
            <a:pPr lvl="1"/>
            <a:r>
              <a:rPr lang="en-US" dirty="0" smtClean="0"/>
              <a:t>Customer’s credit overuse irrespective of repayment ability</a:t>
            </a:r>
            <a:endParaRPr lang="en-US" dirty="0" smtClean="0"/>
          </a:p>
          <a:p>
            <a:r>
              <a:rPr lang="en-US" dirty="0" smtClean="0"/>
              <a:t>Solution:</a:t>
            </a:r>
          </a:p>
          <a:p>
            <a:pPr lvl="1"/>
            <a:r>
              <a:rPr lang="en-US" dirty="0" smtClean="0"/>
              <a:t>Have a model to predict the probability of default within a short period of monitoring credit use to better allocate resources and reduce risk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30k customer’s credit card behavior for dates: April – September 2005</a:t>
            </a:r>
          </a:p>
          <a:p>
            <a:pPr lvl="1"/>
            <a:r>
              <a:rPr lang="en-US" dirty="0" smtClean="0"/>
              <a:t>Original paper says 25k</a:t>
            </a:r>
          </a:p>
          <a:p>
            <a:r>
              <a:rPr lang="en-US" dirty="0" smtClean="0"/>
              <a:t>23 </a:t>
            </a:r>
            <a:r>
              <a:rPr lang="en-US" dirty="0"/>
              <a:t>v</a:t>
            </a:r>
            <a:r>
              <a:rPr lang="en-US" dirty="0" smtClean="0"/>
              <a:t>ariables tracking demographic information and payment history</a:t>
            </a:r>
          </a:p>
          <a:p>
            <a:r>
              <a:rPr lang="en-US" dirty="0" smtClean="0"/>
              <a:t>Some obvious outliers</a:t>
            </a:r>
          </a:p>
          <a:p>
            <a:r>
              <a:rPr lang="en-US" dirty="0" smtClean="0"/>
              <a:t>More levels than documented (Marriage, Gender, Education)</a:t>
            </a:r>
          </a:p>
          <a:p>
            <a:r>
              <a:rPr lang="en-US" dirty="0" smtClean="0"/>
              <a:t>Currency rate $1 NT = $0.034 US</a:t>
            </a:r>
          </a:p>
          <a:p>
            <a:r>
              <a:rPr lang="en-US" dirty="0" smtClean="0"/>
              <a:t>Data is highly structured with outliers impeding pattern recognition.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80" y="1242689"/>
            <a:ext cx="5963997" cy="532337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1243585"/>
            <a:ext cx="5962245" cy="5321808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945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1243584"/>
            <a:ext cx="5962245" cy="53218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" y="1242689"/>
            <a:ext cx="5962245" cy="53218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80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452" y="1072751"/>
            <a:ext cx="6133966" cy="547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and New Feature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Naïve Approach will have ~23% misclassification error because of unbalanced response so, model metrics to be closely validated</a:t>
            </a:r>
          </a:p>
          <a:p>
            <a:r>
              <a:rPr lang="en-US" dirty="0" smtClean="0"/>
              <a:t>Logistic regression deemed payment history from April – June 2005 insignificant.</a:t>
            </a:r>
          </a:p>
          <a:p>
            <a:r>
              <a:rPr lang="en-US" dirty="0" smtClean="0"/>
              <a:t>Possible multicollinearity issues between Billed Amount and Payment Amount</a:t>
            </a:r>
          </a:p>
          <a:p>
            <a:r>
              <a:rPr lang="en-US" dirty="0" smtClean="0"/>
              <a:t>Billed Amount and Payment Amount from July – September were combined to create a more complex variable: Trailing Amount</a:t>
            </a:r>
          </a:p>
          <a:p>
            <a:r>
              <a:rPr lang="en-US" dirty="0" smtClean="0"/>
              <a:t>Payment history and demographic information was maintained.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213</TotalTime>
  <Words>865</Words>
  <Application>Microsoft Office PowerPoint</Application>
  <PresentationFormat>Widescreen</PresentationFormat>
  <Paragraphs>153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Century Gothic</vt:lpstr>
      <vt:lpstr>Palatino Linotype</vt:lpstr>
      <vt:lpstr>Times New Roman</vt:lpstr>
      <vt:lpstr>Wingdings 2</vt:lpstr>
      <vt:lpstr>Presentation on brainstorming</vt:lpstr>
      <vt:lpstr>Credit Card Defaults in Taiwan Motivation and Analysis</vt:lpstr>
      <vt:lpstr>Agenda</vt:lpstr>
      <vt:lpstr>Original Data Gatherers</vt:lpstr>
      <vt:lpstr>Motivation and Problem Description</vt:lpstr>
      <vt:lpstr>Data </vt:lpstr>
      <vt:lpstr>PowerPoint Presentation</vt:lpstr>
      <vt:lpstr>PowerPoint Presentation</vt:lpstr>
      <vt:lpstr>PowerPoint Presentation</vt:lpstr>
      <vt:lpstr>Approach and New Feature</vt:lpstr>
      <vt:lpstr>Splits &amp; Full and Reduced Models</vt:lpstr>
      <vt:lpstr>PowerPoint Presentation</vt:lpstr>
      <vt:lpstr>Comments on GLM-Binomial Estimates</vt:lpstr>
      <vt:lpstr>Ensemble Methods</vt:lpstr>
      <vt:lpstr>Random Forest Partial Plots</vt:lpstr>
      <vt:lpstr>Random Forest Partial Plots</vt:lpstr>
      <vt:lpstr>Final Results</vt:lpstr>
      <vt:lpstr>Conclusion</vt:lpstr>
      <vt:lpstr>Thank You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Defaults in Taiwan Analysis and Motivation</dc:title>
  <dc:creator>kru nell</dc:creator>
  <cp:lastModifiedBy>kru nell</cp:lastModifiedBy>
  <cp:revision>72</cp:revision>
  <dcterms:created xsi:type="dcterms:W3CDTF">2018-02-23T08:51:10Z</dcterms:created>
  <dcterms:modified xsi:type="dcterms:W3CDTF">2018-02-23T12:24:29Z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