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2" r:id="rId18"/>
    <p:sldId id="274" r:id="rId19"/>
    <p:sldId id="275" r:id="rId20"/>
    <p:sldId id="276" r:id="rId21"/>
    <p:sldId id="277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7A86-D9BD-4334-8282-DCF8B815736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752C-201F-4FEE-B92C-E3151940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0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7A86-D9BD-4334-8282-DCF8B815736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752C-201F-4FEE-B92C-E3151940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0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7A86-D9BD-4334-8282-DCF8B815736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752C-201F-4FEE-B92C-E3151940C2C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9015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7A86-D9BD-4334-8282-DCF8B815736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752C-201F-4FEE-B92C-E3151940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4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7A86-D9BD-4334-8282-DCF8B815736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752C-201F-4FEE-B92C-E3151940C2C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1757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7A86-D9BD-4334-8282-DCF8B815736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752C-201F-4FEE-B92C-E3151940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48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7A86-D9BD-4334-8282-DCF8B815736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752C-201F-4FEE-B92C-E3151940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89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7A86-D9BD-4334-8282-DCF8B815736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752C-201F-4FEE-B92C-E3151940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2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7A86-D9BD-4334-8282-DCF8B815736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752C-201F-4FEE-B92C-E3151940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0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7A86-D9BD-4334-8282-DCF8B815736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752C-201F-4FEE-B92C-E3151940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8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7A86-D9BD-4334-8282-DCF8B815736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752C-201F-4FEE-B92C-E3151940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9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7A86-D9BD-4334-8282-DCF8B815736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752C-201F-4FEE-B92C-E3151940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1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7A86-D9BD-4334-8282-DCF8B815736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752C-201F-4FEE-B92C-E3151940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2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7A86-D9BD-4334-8282-DCF8B815736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752C-201F-4FEE-B92C-E3151940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3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7A86-D9BD-4334-8282-DCF8B815736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752C-201F-4FEE-B92C-E3151940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1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7A86-D9BD-4334-8282-DCF8B815736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752C-201F-4FEE-B92C-E3151940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3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67A86-D9BD-4334-8282-DCF8B815736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3B752C-201F-4FEE-B92C-E3151940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2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Million Song Dataset Classification by Genre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Krunal Khatri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30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the data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year had maximum number of missing values: 154000 out of 268000.</a:t>
            </a:r>
          </a:p>
          <a:p>
            <a:pPr lvl="1"/>
            <a:r>
              <a:rPr lang="en-US" dirty="0" smtClean="0"/>
              <a:t>So the this variable had to go.</a:t>
            </a:r>
          </a:p>
          <a:p>
            <a:r>
              <a:rPr lang="en-US" dirty="0" smtClean="0"/>
              <a:t>Relatively less missing values of 9 and 14 for </a:t>
            </a:r>
            <a:r>
              <a:rPr lang="en-US" dirty="0" err="1" smtClean="0"/>
              <a:t>artist_hotness</a:t>
            </a:r>
            <a:r>
              <a:rPr lang="en-US" dirty="0" smtClean="0"/>
              <a:t> and </a:t>
            </a:r>
            <a:r>
              <a:rPr lang="en-US" dirty="0" err="1" smtClean="0"/>
              <a:t>artist_familiarity</a:t>
            </a:r>
            <a:r>
              <a:rPr lang="en-US" dirty="0" smtClean="0"/>
              <a:t> were filled in with the median values.</a:t>
            </a:r>
          </a:p>
          <a:p>
            <a:r>
              <a:rPr lang="en-US" dirty="0" smtClean="0"/>
              <a:t>Another problem was the large discrepancy in songs for each genre.</a:t>
            </a:r>
          </a:p>
          <a:p>
            <a:pPr lvl="1"/>
            <a:r>
              <a:rPr lang="en-US" dirty="0" smtClean="0"/>
              <a:t>Pop Rock being the genre with most songs. (238736)</a:t>
            </a:r>
          </a:p>
          <a:p>
            <a:pPr lvl="1"/>
            <a:r>
              <a:rPr lang="en-US" dirty="0" smtClean="0"/>
              <a:t>Holiday being he genre with the least songs. (200)</a:t>
            </a:r>
          </a:p>
          <a:p>
            <a:r>
              <a:rPr lang="en-US" dirty="0" smtClean="0"/>
              <a:t>So, I decided to split the data, one with songs having less than 10k songs and one with having more than 10k songs.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3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933" y="-41714"/>
            <a:ext cx="8022067" cy="6899714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1365" y="1237129"/>
            <a:ext cx="4399877" cy="4804233"/>
          </a:xfrm>
        </p:spPr>
        <p:txBody>
          <a:bodyPr>
            <a:normAutofit/>
          </a:bodyPr>
          <a:lstStyle/>
          <a:p>
            <a:r>
              <a:rPr lang="en-US" dirty="0" smtClean="0"/>
              <a:t>Still the data does not look balanced at all.</a:t>
            </a:r>
          </a:p>
          <a:p>
            <a:r>
              <a:rPr lang="en-US" dirty="0" smtClean="0"/>
              <a:t>The Classification tree will be biased with this data.</a:t>
            </a:r>
          </a:p>
          <a:p>
            <a:r>
              <a:rPr lang="en-US" dirty="0" smtClean="0"/>
              <a:t>So I removed the genres with less than 1k songs from the less frequent dataset. (Left)</a:t>
            </a:r>
          </a:p>
          <a:p>
            <a:r>
              <a:rPr lang="en-US" dirty="0" smtClean="0"/>
              <a:t>For the more frequent dataset (Right), there are two major outliers, Pop Rock and Electronic.</a:t>
            </a:r>
          </a:p>
          <a:p>
            <a:r>
              <a:rPr lang="en-US" dirty="0" smtClean="0"/>
              <a:t>So I randomly removed excess data to the third highest frequent data (Rap).</a:t>
            </a:r>
          </a:p>
        </p:txBody>
      </p:sp>
    </p:spTree>
    <p:extLst>
      <p:ext uri="{BB962C8B-B14F-4D97-AF65-F5344CB8AC3E}">
        <p14:creationId xmlns:p14="http://schemas.microsoft.com/office/powerpoint/2010/main" val="164395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548" y="2160589"/>
            <a:ext cx="3689873" cy="3880773"/>
          </a:xfrm>
        </p:spPr>
        <p:txBody>
          <a:bodyPr/>
          <a:lstStyle/>
          <a:p>
            <a:r>
              <a:rPr lang="en-US" dirty="0" smtClean="0"/>
              <a:t>The less frequent data (left) still looks unbalanced but some have got close neighbors.</a:t>
            </a:r>
          </a:p>
          <a:p>
            <a:pPr lvl="1"/>
            <a:r>
              <a:rPr lang="en-US" dirty="0" smtClean="0"/>
              <a:t>44906 rows of data.</a:t>
            </a:r>
          </a:p>
          <a:p>
            <a:r>
              <a:rPr lang="en-US" dirty="0" smtClean="0"/>
              <a:t>The more frequent data (right) looks well balanced.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095" y="-6208"/>
            <a:ext cx="8198560" cy="687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06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400275" cy="3880773"/>
          </a:xfrm>
        </p:spPr>
        <p:txBody>
          <a:bodyPr/>
          <a:lstStyle/>
          <a:p>
            <a:r>
              <a:rPr lang="en-US" dirty="0" smtClean="0"/>
              <a:t>Full Tree (Less Frequent Dataset)</a:t>
            </a:r>
          </a:p>
          <a:p>
            <a:r>
              <a:rPr lang="en-US" dirty="0" smtClean="0"/>
              <a:t>Error Rate on Training Data:</a:t>
            </a:r>
          </a:p>
          <a:p>
            <a:pPr lvl="1"/>
            <a:r>
              <a:rPr lang="en-US" dirty="0"/>
              <a:t>0.7227557 </a:t>
            </a:r>
            <a:endParaRPr lang="en-US" dirty="0" smtClean="0"/>
          </a:p>
          <a:p>
            <a:r>
              <a:rPr lang="en-US" dirty="0" smtClean="0"/>
              <a:t>Error Rate on Test Set: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0.7209665 </a:t>
            </a:r>
            <a:endParaRPr lang="en-US" altLang="en-US" sz="1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573" y="-76849"/>
            <a:ext cx="7000427" cy="693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29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497094" cy="3880773"/>
          </a:xfrm>
        </p:spPr>
        <p:txBody>
          <a:bodyPr/>
          <a:lstStyle/>
          <a:p>
            <a:r>
              <a:rPr lang="en-US" dirty="0" smtClean="0"/>
              <a:t>Pruned Tree:</a:t>
            </a:r>
          </a:p>
          <a:p>
            <a:r>
              <a:rPr lang="en-US" dirty="0" smtClean="0"/>
              <a:t>Misclassification rate:</a:t>
            </a:r>
          </a:p>
          <a:p>
            <a:pPr lvl="1"/>
            <a:r>
              <a:rPr lang="en-US" dirty="0" smtClean="0"/>
              <a:t>Training Data: 0.7534</a:t>
            </a:r>
          </a:p>
          <a:p>
            <a:pPr lvl="1"/>
            <a:r>
              <a:rPr lang="en-US" dirty="0" smtClean="0"/>
              <a:t>Testing Data: 0.7516</a:t>
            </a:r>
          </a:p>
          <a:p>
            <a:endParaRPr lang="en-US" dirty="0"/>
          </a:p>
          <a:p>
            <a:r>
              <a:rPr lang="en-US" dirty="0" smtClean="0"/>
              <a:t>This is even worse than a random guess.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077" y="0"/>
            <a:ext cx="6848923" cy="687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54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23945"/>
            <a:ext cx="3762269" cy="5417418"/>
          </a:xfrm>
        </p:spPr>
        <p:txBody>
          <a:bodyPr/>
          <a:lstStyle/>
          <a:p>
            <a:r>
              <a:rPr lang="en-US" dirty="0" smtClean="0"/>
              <a:t>Full tree with the more frequent dataset.</a:t>
            </a:r>
          </a:p>
          <a:p>
            <a:r>
              <a:rPr lang="en-US" dirty="0" smtClean="0"/>
              <a:t>Amazingly, misclassification rate on the test and training data = 0.75</a:t>
            </a:r>
          </a:p>
          <a:p>
            <a:r>
              <a:rPr lang="en-US" dirty="0" smtClean="0"/>
              <a:t>Even with 138594 rows of data and only 8 genres. The classification rate is not good enough.</a:t>
            </a:r>
          </a:p>
          <a:p>
            <a:r>
              <a:rPr lang="en-US" dirty="0" err="1" smtClean="0"/>
              <a:t>Cp</a:t>
            </a:r>
            <a:r>
              <a:rPr lang="en-US" dirty="0" smtClean="0"/>
              <a:t> for the full tree with three splits is 0.01</a:t>
            </a:r>
          </a:p>
          <a:p>
            <a:r>
              <a:rPr lang="en-US" dirty="0" err="1" smtClean="0"/>
              <a:t>Cp</a:t>
            </a:r>
            <a:r>
              <a:rPr lang="en-US" dirty="0" smtClean="0"/>
              <a:t> for a tree with two splits is 0.02.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242" y="1"/>
            <a:ext cx="7630758" cy="688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89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Tune Random Forest ( full model )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200" dirty="0" err="1" smtClean="0"/>
              <a:t>Mtry</a:t>
            </a:r>
            <a:r>
              <a:rPr lang="en-US" sz="2200" dirty="0" smtClean="0"/>
              <a:t> is the number of variables to choose at level independently and at random out of all M possible variables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Find the best split from the randomly selected M variables and fully grow the tree.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17" y="3436471"/>
            <a:ext cx="2133898" cy="1638529"/>
          </a:xfrm>
        </p:spPr>
      </p:pic>
    </p:spTree>
    <p:extLst>
      <p:ext uri="{BB962C8B-B14F-4D97-AF65-F5344CB8AC3E}">
        <p14:creationId xmlns:p14="http://schemas.microsoft.com/office/powerpoint/2010/main" val="3750136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(full model, 500 trees)</a:t>
            </a:r>
            <a:br>
              <a:rPr lang="en-US" dirty="0" smtClean="0"/>
            </a:br>
            <a:r>
              <a:rPr lang="en-US" dirty="0" smtClean="0"/>
              <a:t>Misclassification = 0.457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117" y="1488492"/>
            <a:ext cx="5582883" cy="54121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249" y="1687785"/>
            <a:ext cx="5554868" cy="521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96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Margin </a:t>
            </a:r>
            <a:br>
              <a:rPr lang="en-US" dirty="0" smtClean="0"/>
            </a:br>
            <a:r>
              <a:rPr lang="en-US" dirty="0" smtClean="0"/>
              <a:t>(only for classification trees)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271184" cy="3880773"/>
          </a:xfrm>
        </p:spPr>
        <p:txBody>
          <a:bodyPr/>
          <a:lstStyle/>
          <a:p>
            <a:r>
              <a:rPr lang="en-US" dirty="0" smtClean="0"/>
              <a:t>Margin is the proportion of votes for the correct class minus maximum proportion of votes for the other classes.</a:t>
            </a:r>
          </a:p>
          <a:p>
            <a:r>
              <a:rPr lang="en-US" dirty="0" smtClean="0"/>
              <a:t>Positive margin means correct classification.</a:t>
            </a:r>
          </a:p>
          <a:p>
            <a:r>
              <a:rPr lang="en-US" dirty="0" smtClean="0"/>
              <a:t>Margin plot using the Iris dataset fitted with 500 trees.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984" y="1756173"/>
            <a:ext cx="5587715" cy="510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6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Reduced Model</a:t>
            </a:r>
            <a:br>
              <a:rPr lang="en-US" dirty="0" smtClean="0"/>
            </a:br>
            <a:r>
              <a:rPr lang="en-US" dirty="0" smtClean="0"/>
              <a:t>Misclassification = 0.398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127" y="434975"/>
            <a:ext cx="2047875" cy="1495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135" y="2012154"/>
            <a:ext cx="5488865" cy="48458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250" y="1986544"/>
            <a:ext cx="5350828" cy="487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9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Million Song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Million Song Dataset</a:t>
            </a:r>
            <a:r>
              <a:rPr lang="en-US" dirty="0"/>
              <a:t> is a freely-available collection of audio features and metadata for a million contemporary popular music </a:t>
            </a:r>
            <a:r>
              <a:rPr lang="en-US" dirty="0" smtClean="0"/>
              <a:t>tracks.</a:t>
            </a:r>
          </a:p>
          <a:p>
            <a:r>
              <a:rPr lang="en-US" dirty="0" smtClean="0"/>
              <a:t>Initial Contribution to the dataset was done by The Echo Nest (now owned by Spotify)</a:t>
            </a:r>
          </a:p>
          <a:p>
            <a:r>
              <a:rPr lang="en-US" dirty="0" smtClean="0"/>
              <a:t>Since its inception various other services like SecondHandSongs.com, musiXmatch.com, last.fm and other have contributed to this dataset.</a:t>
            </a:r>
          </a:p>
          <a:p>
            <a:r>
              <a:rPr lang="en-US" dirty="0" smtClean="0"/>
              <a:t>The dataset in its entirety is 280Gb and one of the services that has this whole dataset is Amazon Web Services.</a:t>
            </a:r>
          </a:p>
          <a:p>
            <a:r>
              <a:rPr lang="en-US" dirty="0" smtClean="0"/>
              <a:t>Some Features are algorithmically generated and some are raw data.</a:t>
            </a:r>
          </a:p>
          <a:p>
            <a:r>
              <a:rPr lang="en-US" dirty="0" smtClean="0"/>
              <a:t>Most of these original and additional metadata are on the website:</a:t>
            </a:r>
          </a:p>
          <a:p>
            <a:r>
              <a:rPr lang="en-US" dirty="0"/>
              <a:t>&lt;http://labrosa.ee.columbia.edu/millionsong</a:t>
            </a:r>
            <a:r>
              <a:rPr lang="en-US" dirty="0" smtClean="0"/>
              <a:t>/&gt;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218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(1000 trees)</a:t>
            </a:r>
            <a:br>
              <a:rPr lang="en-US" dirty="0" smtClean="0"/>
            </a:br>
            <a:r>
              <a:rPr lang="en-US" dirty="0" smtClean="0"/>
              <a:t>Misclassification Rate = 0.40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06" y="1930400"/>
            <a:ext cx="5536623" cy="477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20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2682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3647"/>
            <a:ext cx="8596668" cy="4427715"/>
          </a:xfrm>
        </p:spPr>
        <p:txBody>
          <a:bodyPr>
            <a:normAutofit/>
          </a:bodyPr>
          <a:lstStyle/>
          <a:p>
            <a:r>
              <a:rPr lang="en-US" dirty="0" smtClean="0"/>
              <a:t>Less popular Genre:</a:t>
            </a:r>
          </a:p>
          <a:p>
            <a:pPr lvl="1"/>
            <a:r>
              <a:rPr lang="en-US" dirty="0" smtClean="0"/>
              <a:t>Classification tree:</a:t>
            </a:r>
          </a:p>
          <a:p>
            <a:pPr lvl="2"/>
            <a:r>
              <a:rPr lang="en-US" dirty="0" smtClean="0"/>
              <a:t>Full tree Misclassification Rate: 0.721 </a:t>
            </a:r>
            <a:endParaRPr lang="en-US" altLang="en-US" sz="1100" dirty="0">
              <a:solidFill>
                <a:schemeClr val="tx1"/>
              </a:solidFill>
            </a:endParaRPr>
          </a:p>
          <a:p>
            <a:pPr lvl="2"/>
            <a:r>
              <a:rPr lang="en-US" dirty="0" smtClean="0"/>
              <a:t>Pruned Tree Misclassification Rate: 0.7516</a:t>
            </a:r>
          </a:p>
          <a:p>
            <a:r>
              <a:rPr lang="en-US" dirty="0" smtClean="0"/>
              <a:t>More Popular Genre:</a:t>
            </a:r>
          </a:p>
          <a:p>
            <a:pPr lvl="1"/>
            <a:r>
              <a:rPr lang="en-US" dirty="0" smtClean="0"/>
              <a:t>Classification tree:</a:t>
            </a:r>
          </a:p>
          <a:p>
            <a:pPr lvl="2"/>
            <a:r>
              <a:rPr lang="en-US" dirty="0" smtClean="0"/>
              <a:t>Full tree Misclassification Rate: 0.75</a:t>
            </a:r>
          </a:p>
          <a:p>
            <a:pPr lvl="1"/>
            <a:r>
              <a:rPr lang="en-US" dirty="0" smtClean="0"/>
              <a:t>Random Forest:</a:t>
            </a:r>
          </a:p>
          <a:p>
            <a:pPr lvl="2"/>
            <a:r>
              <a:rPr lang="en-US" dirty="0" smtClean="0"/>
              <a:t>Full Model 500 trees </a:t>
            </a:r>
            <a:r>
              <a:rPr lang="en-US" dirty="0"/>
              <a:t>Misclassification Rate </a:t>
            </a:r>
            <a:r>
              <a:rPr lang="en-US" dirty="0" smtClean="0"/>
              <a:t>: 0.457</a:t>
            </a:r>
          </a:p>
          <a:p>
            <a:pPr lvl="2"/>
            <a:r>
              <a:rPr lang="en-US" dirty="0" smtClean="0"/>
              <a:t>Full Model 1000 trees </a:t>
            </a:r>
            <a:r>
              <a:rPr lang="en-US" dirty="0"/>
              <a:t>Misclassification Rate </a:t>
            </a:r>
            <a:r>
              <a:rPr lang="en-US" dirty="0" smtClean="0"/>
              <a:t>: 0.460</a:t>
            </a:r>
          </a:p>
          <a:p>
            <a:pPr lvl="2"/>
            <a:r>
              <a:rPr lang="en-US" dirty="0" smtClean="0"/>
              <a:t>Reduced Model 500 trees Misclassification Rate: 0.398</a:t>
            </a:r>
          </a:p>
          <a:p>
            <a:pPr lvl="2"/>
            <a:r>
              <a:rPr lang="en-US" dirty="0" smtClean="0"/>
              <a:t>Reduced Model 1000 trees </a:t>
            </a:r>
            <a:r>
              <a:rPr lang="en-US" dirty="0"/>
              <a:t>Misclassification Rate </a:t>
            </a:r>
            <a:r>
              <a:rPr lang="en-US" dirty="0" smtClean="0"/>
              <a:t>: 0.40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7820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accuracy using Simple Models:</a:t>
            </a:r>
          </a:p>
          <a:p>
            <a:pPr lvl="1"/>
            <a:r>
              <a:rPr lang="en-US" dirty="0" smtClean="0"/>
              <a:t>Although there was plenty of data, classification trees used only the variables that the algorithm deemed were most important.</a:t>
            </a:r>
          </a:p>
          <a:p>
            <a:r>
              <a:rPr lang="en-US" dirty="0" smtClean="0"/>
              <a:t>RELATIVELY </a:t>
            </a:r>
            <a:r>
              <a:rPr lang="en-US" dirty="0"/>
              <a:t>h</a:t>
            </a:r>
            <a:r>
              <a:rPr lang="en-US" dirty="0" smtClean="0"/>
              <a:t>igh </a:t>
            </a:r>
            <a:r>
              <a:rPr lang="en-US" dirty="0"/>
              <a:t>a</a:t>
            </a:r>
            <a:r>
              <a:rPr lang="en-US" dirty="0" smtClean="0"/>
              <a:t>ccuracy </a:t>
            </a:r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/>
              <a:t>e</a:t>
            </a:r>
            <a:r>
              <a:rPr lang="en-US" dirty="0" smtClean="0"/>
              <a:t>nsemble method</a:t>
            </a:r>
          </a:p>
          <a:p>
            <a:pPr lvl="1"/>
            <a:r>
              <a:rPr lang="en-US" dirty="0" smtClean="0"/>
              <a:t>These complex methods significantly improve prediction but in effect cannot be concluded as being better because their accuracy is still only a little better than random guess.</a:t>
            </a:r>
          </a:p>
          <a:p>
            <a:r>
              <a:rPr lang="en-US" dirty="0" smtClean="0"/>
              <a:t>Future work will include implementing neural network, and getting data with more important variables like song popularity and </a:t>
            </a:r>
            <a:r>
              <a:rPr lang="en-US" smtClean="0"/>
              <a:t>song hotness.</a:t>
            </a:r>
            <a:endParaRPr lang="en-US" dirty="0" smtClean="0"/>
          </a:p>
          <a:p>
            <a:r>
              <a:rPr lang="en-US" dirty="0" smtClean="0"/>
              <a:t>Thank You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2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the data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original full featured dataset is hard to get.</a:t>
            </a:r>
          </a:p>
          <a:p>
            <a:r>
              <a:rPr lang="en-US" dirty="0" smtClean="0"/>
              <a:t>But metadata has been made available by downloads and API access.</a:t>
            </a:r>
          </a:p>
          <a:p>
            <a:r>
              <a:rPr lang="en-US" dirty="0" smtClean="0"/>
              <a:t>These metadata files are in various formats and range from 2.7Gb to 200Mb and all these are TEXT files.</a:t>
            </a:r>
          </a:p>
          <a:p>
            <a:r>
              <a:rPr lang="en-US" dirty="0" smtClean="0"/>
              <a:t>File formats that are available are from HDF5, SQLite, csv and tab separated.</a:t>
            </a:r>
          </a:p>
          <a:p>
            <a:r>
              <a:rPr lang="en-US" dirty="0" smtClean="0"/>
              <a:t>One of the main challenge is to work with this data without seeing it in its entirety.</a:t>
            </a:r>
          </a:p>
          <a:p>
            <a:r>
              <a:rPr lang="en-US" dirty="0" smtClean="0"/>
              <a:t>So, one of the best ways to work with this data is to combine it in a structured manner.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4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497555" cy="1240715"/>
          </a:xfrm>
        </p:spPr>
        <p:txBody>
          <a:bodyPr/>
          <a:lstStyle/>
          <a:p>
            <a:r>
              <a:rPr lang="en-US" dirty="0" smtClean="0"/>
              <a:t>Database is the best way to structure random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769" y="0"/>
            <a:ext cx="5834231" cy="6866493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2160590"/>
            <a:ext cx="5497555" cy="3842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 used python and the built in sqlite3 module to build this database.</a:t>
            </a:r>
          </a:p>
          <a:p>
            <a:r>
              <a:rPr lang="en-US" dirty="0" smtClean="0"/>
              <a:t>It is a fully normalized database design.</a:t>
            </a:r>
          </a:p>
          <a:p>
            <a:r>
              <a:rPr lang="en-US" dirty="0" smtClean="0"/>
              <a:t>The next challenge was to populate this database</a:t>
            </a:r>
          </a:p>
          <a:p>
            <a:pPr lvl="1"/>
            <a:r>
              <a:rPr lang="en-US" dirty="0" smtClean="0"/>
              <a:t>Writing an efficient program to quickly populate.</a:t>
            </a:r>
          </a:p>
        </p:txBody>
      </p:sp>
    </p:spTree>
    <p:extLst>
      <p:ext uri="{BB962C8B-B14F-4D97-AF65-F5344CB8AC3E}">
        <p14:creationId xmlns:p14="http://schemas.microsoft.com/office/powerpoint/2010/main" val="268321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data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Variable Selection: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Still an apparent problem: Missing Values</a:t>
            </a:r>
          </a:p>
          <a:p>
            <a:pPr lvl="1"/>
            <a:r>
              <a:rPr lang="en-US" dirty="0" smtClean="0"/>
              <a:t>Its only about 3.75%. Still its only the beginning.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67" y="2550567"/>
            <a:ext cx="10521612" cy="25700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307" y="5635405"/>
            <a:ext cx="2492211" cy="6278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48226" y="5228216"/>
            <a:ext cx="161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3307" y="5228216"/>
            <a:ext cx="2492211" cy="1034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4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84725" y="285935"/>
            <a:ext cx="1417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Class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867" y="605242"/>
            <a:ext cx="6742580" cy="627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5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572" y="301967"/>
            <a:ext cx="7124368" cy="6552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9572" y="24968"/>
            <a:ext cx="1143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Missing Values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954157" y="24968"/>
            <a:ext cx="1239383" cy="571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7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62" y="1"/>
            <a:ext cx="691474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7779" y="3551815"/>
            <a:ext cx="1507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Range: -57.8 to 4.3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7777779" y="212006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Range: 0 and 1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38462" y="3551816"/>
            <a:ext cx="1258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Range: 0 to 281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22190" y="212007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Range: 0 to 11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656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16" y="1"/>
            <a:ext cx="776857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0003" y="3680908"/>
            <a:ext cx="2138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Range: 0.50 to 3034 seconds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710003" y="313765"/>
            <a:ext cx="1314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Range: 0 to 1.08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715488" y="313765"/>
            <a:ext cx="1098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Range: 0 to 1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16" y="1059460"/>
            <a:ext cx="1085850" cy="371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8932" y="782461"/>
            <a:ext cx="1143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Missing Values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4912" y="1059460"/>
            <a:ext cx="1123950" cy="3524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10319" y="782461"/>
            <a:ext cx="1143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Missing Values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4510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264</TotalTime>
  <Words>878</Words>
  <Application>Microsoft Office PowerPoint</Application>
  <PresentationFormat>Widescreen</PresentationFormat>
  <Paragraphs>105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 Unicode MS</vt:lpstr>
      <vt:lpstr>Arial</vt:lpstr>
      <vt:lpstr>Courier New</vt:lpstr>
      <vt:lpstr>Trebuchet MS</vt:lpstr>
      <vt:lpstr>Wingdings 3</vt:lpstr>
      <vt:lpstr>Facet</vt:lpstr>
      <vt:lpstr>Million Song Dataset Classification by Genre</vt:lpstr>
      <vt:lpstr>What is Million Song Dataset</vt:lpstr>
      <vt:lpstr>How to use the data </vt:lpstr>
      <vt:lpstr>Database is the best way to structure random data</vt:lpstr>
      <vt:lpstr>What is the data like</vt:lpstr>
      <vt:lpstr>PowerPoint Presentation</vt:lpstr>
      <vt:lpstr>PowerPoint Presentation</vt:lpstr>
      <vt:lpstr>PowerPoint Presentation</vt:lpstr>
      <vt:lpstr>PowerPoint Presentation</vt:lpstr>
      <vt:lpstr>Cleaning the 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Tune Random Forest ( full model )  Mtry is the number of variables to choose at level independently and at random out of all M possible variables  Find the best split from the randomly selected M variables and fully grow the tree. </vt:lpstr>
      <vt:lpstr>Random Forest (full model, 500 trees) Misclassification = 0.457</vt:lpstr>
      <vt:lpstr>Ideal Margin  (only for classification trees)</vt:lpstr>
      <vt:lpstr>Random Forest Reduced Model Misclassification = 0.398</vt:lpstr>
      <vt:lpstr>Random Forest (1000 trees) Misclassification Rate = 0.40</vt:lpstr>
      <vt:lpstr>Summary</vt:lpstr>
      <vt:lpstr>Conclusion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Million Song Dataset Classification by Genre</dc:title>
  <dc:creator>kru nell</dc:creator>
  <cp:lastModifiedBy>kru nell</cp:lastModifiedBy>
  <cp:revision>61</cp:revision>
  <dcterms:created xsi:type="dcterms:W3CDTF">2016-11-29T08:56:24Z</dcterms:created>
  <dcterms:modified xsi:type="dcterms:W3CDTF">2016-11-30T21:57:51Z</dcterms:modified>
</cp:coreProperties>
</file>