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8" r:id="rId2"/>
    <p:sldId id="257" r:id="rId3"/>
    <p:sldId id="259" r:id="rId4"/>
    <p:sldId id="260" r:id="rId5"/>
    <p:sldId id="261" r:id="rId6"/>
    <p:sldId id="276" r:id="rId7"/>
    <p:sldId id="277" r:id="rId8"/>
    <p:sldId id="278" r:id="rId9"/>
    <p:sldId id="263" r:id="rId10"/>
    <p:sldId id="268" r:id="rId11"/>
    <p:sldId id="269" r:id="rId12"/>
    <p:sldId id="270" r:id="rId13"/>
    <p:sldId id="271" r:id="rId14"/>
    <p:sldId id="272" r:id="rId15"/>
    <p:sldId id="273" r:id="rId16"/>
    <p:sldId id="281" r:id="rId17"/>
    <p:sldId id="282" r:id="rId18"/>
    <p:sldId id="279" r:id="rId19"/>
    <p:sldId id="280" r:id="rId20"/>
    <p:sldId id="283"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1386"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370761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2/26/2018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2/26/2018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nevonprojects.com/banking-bot-project/" TargetMode="External"/><Relationship Id="rId2" Type="http://schemas.openxmlformats.org/officeDocument/2006/relationships/hyperlink" Target="http://freeprojectsreport.com/2016/11/ai-banking-bot-project.html" TargetMode="External"/><Relationship Id="rId1" Type="http://schemas.openxmlformats.org/officeDocument/2006/relationships/slideLayout" Target="../slideLayouts/slideLayout2.xml"/><Relationship Id="rId5" Type="http://schemas.openxmlformats.org/officeDocument/2006/relationships/hyperlink" Target="https://chatbotsmagazine.com/" TargetMode="External"/><Relationship Id="rId4" Type="http://schemas.openxmlformats.org/officeDocument/2006/relationships/hyperlink" Target="http://ieeexplore.ieee.org/xpl/RecentIssue.jsp?punumber=480472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rmAutofit/>
          </a:bodyPr>
          <a:lstStyle/>
          <a:p>
            <a:pPr algn="ctr"/>
            <a:r>
              <a:rPr lang="en-US" dirty="0" smtClean="0">
                <a:solidFill>
                  <a:schemeClr val="tx1"/>
                </a:solidFill>
                <a:latin typeface="Cambria" pitchFamily="18" charset="0"/>
              </a:rPr>
              <a:t>BANKING BOT</a:t>
            </a:r>
            <a:endParaRPr lang="en-US" dirty="0">
              <a:solidFill>
                <a:schemeClr val="tx1"/>
              </a:solidFill>
              <a:latin typeface="Cambria" pitchFamily="18" charset="0"/>
            </a:endParaRPr>
          </a:p>
        </p:txBody>
      </p:sp>
      <p:sp>
        <p:nvSpPr>
          <p:cNvPr id="7" name="Title 3"/>
          <p:cNvSpPr txBox="1">
            <a:spLocks/>
          </p:cNvSpPr>
          <p:nvPr/>
        </p:nvSpPr>
        <p:spPr>
          <a:xfrm>
            <a:off x="762000" y="2514600"/>
            <a:ext cx="7772400" cy="33528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rPr>
              <a:t>TEAM</a:t>
            </a:r>
            <a:r>
              <a:rPr kumimoji="0" lang="en-US" sz="4400" b="0" i="0" u="none" strike="noStrike" kern="1200" cap="none" spc="0" normalizeH="0" noProof="0" dirty="0" smtClean="0">
                <a:ln>
                  <a:noFill/>
                </a:ln>
                <a:solidFill>
                  <a:schemeClr val="tx1"/>
                </a:solidFill>
                <a:effectLst/>
                <a:uLnTx/>
                <a:uFillTx/>
                <a:latin typeface="Cambria" pitchFamily="18" charset="0"/>
                <a:ea typeface="+mj-ea"/>
                <a:cs typeface="+mj-cs"/>
              </a:rPr>
              <a:t> MEMBERS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400" baseline="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aseline="0" dirty="0" smtClean="0">
                <a:latin typeface="Cambria" pitchFamily="18" charset="0"/>
                <a:ea typeface="+mj-ea"/>
                <a:cs typeface="+mj-cs"/>
              </a:rPr>
              <a:t>S.DHARSHINI(711714104016)</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smtClean="0">
                <a:ln>
                  <a:noFill/>
                </a:ln>
                <a:solidFill>
                  <a:schemeClr val="tx1"/>
                </a:solidFill>
                <a:effectLst/>
                <a:uLnTx/>
                <a:uFillTx/>
                <a:latin typeface="Cambria" pitchFamily="18" charset="0"/>
                <a:ea typeface="+mj-ea"/>
                <a:cs typeface="+mj-cs"/>
              </a:rPr>
              <a:t>S.GOWRI GAYATHRI(711714104021)</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aseline="0" dirty="0" smtClean="0">
                <a:latin typeface="Cambria" pitchFamily="18" charset="0"/>
                <a:ea typeface="+mj-ea"/>
                <a:cs typeface="+mj-cs"/>
              </a:rPr>
              <a:t>K.KHAVYA(711714104030)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smtClean="0">
                <a:ln>
                  <a:noFill/>
                </a:ln>
                <a:solidFill>
                  <a:schemeClr val="tx1"/>
                </a:solidFill>
                <a:effectLst/>
                <a:uLnTx/>
                <a:uFillTx/>
                <a:latin typeface="Cambria" pitchFamily="18" charset="0"/>
                <a:ea typeface="+mj-ea"/>
                <a:cs typeface="+mj-cs"/>
              </a:rPr>
              <a:t>N.KOWSALYA(711714104031)</a:t>
            </a:r>
            <a:endPar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Cambria" pitchFamily="18" charset="0"/>
                <a:ea typeface="+mj-ea"/>
                <a:cs typeface="+mj-cs"/>
              </a:rPr>
              <a:t>FACULTY GUIDE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dirty="0" smtClean="0">
                <a:ln>
                  <a:noFill/>
                </a:ln>
                <a:solidFill>
                  <a:schemeClr val="tx1"/>
                </a:solidFill>
                <a:effectLst/>
                <a:uLnTx/>
                <a:uFillTx/>
                <a:latin typeface="Cambria" pitchFamily="18" charset="0"/>
                <a:ea typeface="+mj-ea"/>
                <a:cs typeface="+mj-cs"/>
              </a:rPr>
              <a:t>  </a:t>
            </a:r>
            <a:r>
              <a:rPr kumimoji="0" lang="en-US" sz="4000" b="0" i="0" u="none" strike="noStrike" kern="1200" cap="none" spc="0" normalizeH="0" baseline="0" dirty="0" err="1" smtClean="0">
                <a:ln>
                  <a:noFill/>
                </a:ln>
                <a:solidFill>
                  <a:schemeClr val="tx1"/>
                </a:solidFill>
                <a:effectLst/>
                <a:uLnTx/>
                <a:uFillTx/>
                <a:latin typeface="Cambria" pitchFamily="18" charset="0"/>
                <a:ea typeface="+mj-ea"/>
                <a:cs typeface="+mj-cs"/>
              </a:rPr>
              <a:t>Ms.PRISCILLA</a:t>
            </a:r>
            <a:r>
              <a:rPr kumimoji="0" lang="en-US" sz="4000" b="0" i="0" u="none" strike="noStrike" kern="1200" cap="none" spc="0" normalizeH="0" dirty="0" smtClean="0">
                <a:ln>
                  <a:noFill/>
                </a:ln>
                <a:solidFill>
                  <a:schemeClr val="tx1"/>
                </a:solidFill>
                <a:effectLst/>
                <a:uLnTx/>
                <a:uFillTx/>
                <a:latin typeface="Cambria" pitchFamily="18" charset="0"/>
                <a:ea typeface="+mj-ea"/>
                <a:cs typeface="+mj-cs"/>
              </a:rPr>
              <a:t> JOY</a:t>
            </a:r>
            <a:endParaRPr kumimoji="0" lang="en-US" sz="4400" b="0" i="0" u="none" strike="noStrike" kern="1200" cap="none" spc="0" normalizeH="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baseline="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noProof="0" dirty="0" smtClean="0">
                <a:latin typeface="Cambria" pitchFamily="18" charset="0"/>
                <a:ea typeface="+mj-ea"/>
                <a:cs typeface="+mj-cs"/>
              </a:rPr>
              <a:t>INDUSTRY</a:t>
            </a:r>
            <a:r>
              <a:rPr lang="en-US" sz="4400" noProof="0" dirty="0" smtClean="0">
                <a:latin typeface="Cambria" pitchFamily="18" charset="0"/>
                <a:ea typeface="+mj-ea"/>
                <a:cs typeface="+mj-cs"/>
              </a:rPr>
              <a:t> GUIDE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err="1" smtClean="0">
                <a:latin typeface="Cambria" pitchFamily="18" charset="0"/>
                <a:ea typeface="+mj-ea"/>
                <a:cs typeface="+mj-cs"/>
              </a:rPr>
              <a:t>Mr.VASANTH</a:t>
            </a:r>
            <a:endParaRPr lang="en-US" sz="440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Screen shots of modules under progress</a:t>
            </a:r>
            <a:r>
              <a:rPr lang="en-US" sz="4800"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2214554"/>
            <a:ext cx="8001056" cy="400052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7543824" cy="785818"/>
          </a:xfrm>
        </p:spPr>
        <p:txBody>
          <a:bodyPr>
            <a:normAutofit fontScale="90000"/>
          </a:bodyPr>
          <a:lstStyle/>
          <a:p>
            <a:r>
              <a:rPr lang="en-US" dirty="0" smtClean="0"/>
              <a:t>Intent creation-Training the </a:t>
            </a:r>
            <a:r>
              <a:rPr lang="en-US" dirty="0" err="1" smtClean="0"/>
              <a:t>bot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09706" y="1935163"/>
            <a:ext cx="8124587" cy="43894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section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980484"/>
            <a:ext cx="8229600" cy="429879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Entities-creation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357158" y="1857364"/>
            <a:ext cx="8358246" cy="471490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with the entities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00034" y="1935163"/>
            <a:ext cx="8215370" cy="43894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conversation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67544" y="1857400"/>
            <a:ext cx="2409825" cy="4381500"/>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3275856" y="1844824"/>
            <a:ext cx="2232248" cy="4711464"/>
          </a:xfrm>
          <a:prstGeom prst="rect">
            <a:avLst/>
          </a:prstGeom>
          <a:noFill/>
          <a:ln w="9525">
            <a:noFill/>
            <a:miter lim="800000"/>
            <a:headEnd/>
            <a:tailEnd/>
          </a:ln>
          <a:effectLst/>
        </p:spPr>
      </p:pic>
      <p:pic>
        <p:nvPicPr>
          <p:cNvPr id="5" name="Content Placeholder 4"/>
          <p:cNvPicPr>
            <a:picLocks/>
          </p:cNvPicPr>
          <p:nvPr/>
        </p:nvPicPr>
        <p:blipFill>
          <a:blip r:embed="rId4"/>
          <a:srcRect/>
          <a:stretch>
            <a:fillRect/>
          </a:stretch>
        </p:blipFill>
        <p:spPr bwMode="auto">
          <a:xfrm>
            <a:off x="5868143" y="1844824"/>
            <a:ext cx="2700155" cy="453650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4644008" y="2060848"/>
            <a:ext cx="2886075" cy="422351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51520" y="1988840"/>
            <a:ext cx="2976245" cy="4367530"/>
          </a:xfrm>
          <a:prstGeom prst="rect">
            <a:avLst/>
          </a:prstGeom>
          <a:noFill/>
          <a:ln w="9525">
            <a:noFill/>
            <a:miter lim="800000"/>
            <a:headEnd/>
            <a:tailEnd/>
          </a:ln>
        </p:spPr>
      </p:pic>
    </p:spTree>
    <p:extLst>
      <p:ext uri="{BB962C8B-B14F-4D97-AF65-F5344CB8AC3E}">
        <p14:creationId xmlns:p14="http://schemas.microsoft.com/office/powerpoint/2010/main" val="64428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395536" y="1988840"/>
            <a:ext cx="2886075" cy="362902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491880" y="1844824"/>
            <a:ext cx="3371850" cy="265557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3566903" y="4653136"/>
            <a:ext cx="3152140" cy="1993900"/>
          </a:xfrm>
          <a:prstGeom prst="rect">
            <a:avLst/>
          </a:prstGeom>
          <a:noFill/>
          <a:ln w="9525">
            <a:noFill/>
            <a:miter lim="800000"/>
            <a:headEnd/>
            <a:tailEnd/>
          </a:ln>
        </p:spPr>
      </p:pic>
    </p:spTree>
    <p:extLst>
      <p:ext uri="{BB962C8B-B14F-4D97-AF65-F5344CB8AC3E}">
        <p14:creationId xmlns:p14="http://schemas.microsoft.com/office/powerpoint/2010/main" val="180586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API Connectivity</a:t>
            </a:r>
            <a:endParaRPr lang="en-IN" dirty="0"/>
          </a:p>
        </p:txBody>
      </p:sp>
      <p:pic>
        <p:nvPicPr>
          <p:cNvPr id="4" name="Content Placeholder 3"/>
          <p:cNvPicPr>
            <a:picLocks noGrp="1"/>
          </p:cNvPicPr>
          <p:nvPr>
            <p:ph idx="1"/>
          </p:nvPr>
        </p:nvPicPr>
        <p:blipFill>
          <a:blip r:embed="rId2"/>
          <a:srcRect/>
          <a:stretch>
            <a:fillRect/>
          </a:stretch>
        </p:blipFill>
        <p:spPr bwMode="auto">
          <a:xfrm>
            <a:off x="457200" y="2921179"/>
            <a:ext cx="8229600" cy="2417404"/>
          </a:xfrm>
          <a:prstGeom prst="rect">
            <a:avLst/>
          </a:prstGeom>
          <a:noFill/>
          <a:ln w="9525">
            <a:noFill/>
            <a:miter lim="800000"/>
            <a:headEnd/>
            <a:tailEnd/>
          </a:ln>
        </p:spPr>
      </p:pic>
    </p:spTree>
    <p:extLst>
      <p:ext uri="{BB962C8B-B14F-4D97-AF65-F5344CB8AC3E}">
        <p14:creationId xmlns:p14="http://schemas.microsoft.com/office/powerpoint/2010/main" val="128698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JSON Data</a:t>
            </a:r>
            <a:endParaRPr lang="en-IN" dirty="0"/>
          </a:p>
        </p:txBody>
      </p:sp>
      <p:pic>
        <p:nvPicPr>
          <p:cNvPr id="5" name="Content Placeholder 4"/>
          <p:cNvPicPr>
            <a:picLocks noGrp="1"/>
          </p:cNvPicPr>
          <p:nvPr>
            <p:ph idx="1"/>
          </p:nvPr>
        </p:nvPicPr>
        <p:blipFill>
          <a:blip r:embed="rId2"/>
          <a:srcRect/>
          <a:stretch>
            <a:fillRect/>
          </a:stretch>
        </p:blipFill>
        <p:spPr bwMode="auto">
          <a:xfrm>
            <a:off x="1547664" y="2204864"/>
            <a:ext cx="5400600" cy="3325192"/>
          </a:xfrm>
          <a:prstGeom prst="rect">
            <a:avLst/>
          </a:prstGeom>
          <a:noFill/>
          <a:ln w="9525">
            <a:noFill/>
            <a:miter lim="800000"/>
            <a:headEnd/>
            <a:tailEnd/>
          </a:ln>
        </p:spPr>
      </p:pic>
    </p:spTree>
    <p:extLst>
      <p:ext uri="{BB962C8B-B14F-4D97-AF65-F5344CB8AC3E}">
        <p14:creationId xmlns:p14="http://schemas.microsoft.com/office/powerpoint/2010/main" val="220937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Rectangle 3"/>
          <p:cNvSpPr/>
          <p:nvPr/>
        </p:nvSpPr>
        <p:spPr>
          <a:xfrm>
            <a:off x="533400" y="1828800"/>
            <a:ext cx="7848600" cy="3416320"/>
          </a:xfrm>
          <a:prstGeom prst="rect">
            <a:avLst/>
          </a:prstGeom>
        </p:spPr>
        <p:txBody>
          <a:bodyPr wrap="square">
            <a:spAutoFit/>
          </a:bodyPr>
          <a:lstStyle/>
          <a:p>
            <a:pPr algn="just"/>
            <a:r>
              <a:rPr lang="en-IN" dirty="0" smtClean="0"/>
              <a:t>	Banking bot is an artificial intelligent development for banking operations, who understand people queries and responds accordingly. 	</a:t>
            </a:r>
          </a:p>
          <a:p>
            <a:pPr algn="just"/>
            <a:r>
              <a:rPr lang="en-IN" dirty="0" smtClean="0"/>
              <a:t>	The main aim of this project is to develop  a banking </a:t>
            </a:r>
            <a:r>
              <a:rPr lang="en-IN" dirty="0" err="1" smtClean="0"/>
              <a:t>bot</a:t>
            </a:r>
            <a:r>
              <a:rPr lang="en-IN" dirty="0" smtClean="0"/>
              <a:t> using artificial intelligent algorithms which should be able to analyze and understand user’s queries and react accordingly.</a:t>
            </a:r>
          </a:p>
          <a:p>
            <a:pPr algn="just"/>
            <a:r>
              <a:rPr lang="en-IN" dirty="0" smtClean="0"/>
              <a:t>	For any banking related queries we have to go to the bank or call to customer care. It takes lot of time and effort and bank people are also very busy to attend our queries. On the other hand we don’t get complete information from the customer care executives.  	</a:t>
            </a:r>
          </a:p>
          <a:p>
            <a:pPr algn="just"/>
            <a:r>
              <a:rPr lang="en-IN" dirty="0" smtClean="0"/>
              <a:t>	It will be more suitable if we can directly post our queries online or chat with the bank people and get the response with no time. To overcome the problem we proposed banking </a:t>
            </a:r>
            <a:r>
              <a:rPr lang="en-IN" dirty="0" err="1" smtClean="0"/>
              <a:t>bot</a:t>
            </a:r>
            <a:r>
              <a:rPr lang="en-IN" dirty="0" smtClean="0"/>
              <a:t>  where people can directly chat with a bot. </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API Calls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8783"/>
            <a:ext cx="8229600" cy="4002197"/>
          </a:xfrm>
        </p:spPr>
      </p:pic>
    </p:spTree>
    <p:extLst>
      <p:ext uri="{BB962C8B-B14F-4D97-AF65-F5344CB8AC3E}">
        <p14:creationId xmlns:p14="http://schemas.microsoft.com/office/powerpoint/2010/main" val="4040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4800" dirty="0" smtClean="0"/>
          </a:p>
          <a:p>
            <a:pPr>
              <a:buNone/>
            </a:pPr>
            <a:endParaRPr lang="en-US" sz="4800" dirty="0" smtClean="0"/>
          </a:p>
          <a:p>
            <a:pPr>
              <a:buNone/>
            </a:pPr>
            <a:r>
              <a:rPr lang="en-US" sz="4800" dirty="0" smtClean="0"/>
              <a:t> 			Thank you…</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685800" y="1905000"/>
            <a:ext cx="8153400" cy="3416320"/>
          </a:xfrm>
          <a:prstGeom prst="rect">
            <a:avLst/>
          </a:prstGeom>
        </p:spPr>
        <p:txBody>
          <a:bodyPr wrap="square">
            <a:spAutoFit/>
          </a:bodyPr>
          <a:lstStyle/>
          <a:p>
            <a:pPr>
              <a:buFont typeface="Arial" pitchFamily="34" charset="0"/>
              <a:buChar char="•"/>
            </a:pPr>
            <a:r>
              <a:rPr lang="en-IN" sz="2400" dirty="0" smtClean="0"/>
              <a:t>Improper  and ineffectual. </a:t>
            </a:r>
          </a:p>
          <a:p>
            <a:pPr>
              <a:buFont typeface="Arial" pitchFamily="34" charset="0"/>
              <a:buChar char="•"/>
            </a:pPr>
            <a:r>
              <a:rPr lang="en-IN" sz="2400" dirty="0" smtClean="0"/>
              <a:t>Time consuming and </a:t>
            </a:r>
            <a:r>
              <a:rPr lang="en-IN" sz="2400" dirty="0" err="1" smtClean="0"/>
              <a:t>draggy</a:t>
            </a:r>
            <a:r>
              <a:rPr lang="en-IN" sz="2400" dirty="0" smtClean="0"/>
              <a:t>.</a:t>
            </a:r>
          </a:p>
          <a:p>
            <a:pPr>
              <a:buFont typeface="Arial" pitchFamily="34" charset="0"/>
              <a:buChar char="•"/>
            </a:pPr>
            <a:r>
              <a:rPr lang="en-US" sz="2400" dirty="0" smtClean="0">
                <a:latin typeface="Cambria" pitchFamily="18" charset="0"/>
              </a:rPr>
              <a:t>Less flexible</a:t>
            </a:r>
          </a:p>
          <a:p>
            <a:pPr>
              <a:buFont typeface="Arial" pitchFamily="34" charset="0"/>
              <a:buChar char="•"/>
            </a:pPr>
            <a:endParaRPr lang="en-US" sz="2400" dirty="0" smtClean="0">
              <a:latin typeface="Cambria" pitchFamily="18" charset="0"/>
            </a:endParaRPr>
          </a:p>
          <a:p>
            <a:r>
              <a:rPr lang="en-US" sz="2400" dirty="0" smtClean="0">
                <a:latin typeface="Cambria" pitchFamily="18" charset="0"/>
              </a:rPr>
              <a:t>Disadvantages of existing banking applications are:</a:t>
            </a:r>
          </a:p>
          <a:p>
            <a:pPr lvl="1">
              <a:buFont typeface="Wingdings" pitchFamily="2" charset="2"/>
              <a:buChar char="ü"/>
            </a:pPr>
            <a:r>
              <a:rPr lang="en-US" sz="2400" dirty="0" smtClean="0">
                <a:latin typeface="Cambria" pitchFamily="18" charset="0"/>
              </a:rPr>
              <a:t> Message request cant be sent if there is low balance</a:t>
            </a:r>
          </a:p>
          <a:p>
            <a:pPr lvl="1">
              <a:buFont typeface="Wingdings" pitchFamily="2" charset="2"/>
              <a:buChar char="ü"/>
            </a:pPr>
            <a:r>
              <a:rPr lang="en-US" sz="2400" dirty="0" smtClean="0">
                <a:latin typeface="Cambria" pitchFamily="18" charset="0"/>
              </a:rPr>
              <a:t> Joint Users can’t create an account in application</a:t>
            </a:r>
          </a:p>
          <a:p>
            <a:pPr lvl="1">
              <a:buFont typeface="Wingdings" pitchFamily="2" charset="2"/>
              <a:buChar char="ü"/>
            </a:pPr>
            <a:r>
              <a:rPr lang="en-US" sz="2400" dirty="0" smtClean="0">
                <a:latin typeface="Cambria" pitchFamily="18" charset="0"/>
              </a:rPr>
              <a:t> MPIN request and validation is a tedious process</a:t>
            </a:r>
            <a:endParaRPr lang="en-IN" sz="2400" dirty="0" smtClean="0"/>
          </a:p>
          <a:p>
            <a:pPr lvl="1"/>
            <a:r>
              <a:rPr lang="en-US" sz="2400" dirty="0" smtClean="0">
                <a:latin typeface="Cambria" pitchFamily="18" charset="0"/>
              </a:rPr>
              <a:t>	      </a:t>
            </a:r>
            <a:r>
              <a:rPr lang="en-IN" sz="2400"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990600" y="1905000"/>
            <a:ext cx="7239000" cy="1323439"/>
          </a:xfrm>
          <a:prstGeom prst="rect">
            <a:avLst/>
          </a:prstGeom>
        </p:spPr>
        <p:txBody>
          <a:bodyPr wrap="square">
            <a:spAutoFit/>
          </a:bodyPr>
          <a:lstStyle/>
          <a:p>
            <a:pPr>
              <a:buFont typeface="Wingdings" pitchFamily="2" charset="2"/>
              <a:buChar char="§"/>
            </a:pPr>
            <a:endParaRPr lang="en-US"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Format less</a:t>
            </a:r>
            <a:r>
              <a:rPr lang="en-IN" sz="2000" dirty="0" smtClean="0">
                <a:latin typeface="Times New Roman" pitchFamily="18" charset="0"/>
                <a:cs typeface="Times New Roman" pitchFamily="18" charset="0"/>
              </a:rPr>
              <a:t>. </a:t>
            </a:r>
          </a:p>
          <a:p>
            <a:pPr>
              <a:buFont typeface="Arial" pitchFamily="34" charset="0"/>
              <a:buChar char="•"/>
            </a:pPr>
            <a:r>
              <a:rPr lang="en-IN" sz="2000" dirty="0" smtClean="0">
                <a:latin typeface="Times New Roman" pitchFamily="18" charset="0"/>
                <a:cs typeface="Times New Roman" pitchFamily="18" charset="0"/>
              </a:rPr>
              <a:t>Bot understand all banking terminologies and operations.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1524000" y="1397000"/>
          <a:ext cx="6096000" cy="43027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Literatures</a:t>
                      </a:r>
                      <a:endParaRPr lang="en-IN" dirty="0"/>
                    </a:p>
                  </a:txBody>
                  <a:tcPr/>
                </a:tc>
                <a:tc>
                  <a:txBody>
                    <a:bodyPr/>
                    <a:lstStyle/>
                    <a:p>
                      <a:pPr algn="ctr"/>
                      <a:r>
                        <a:rPr lang="en-US" dirty="0" smtClean="0"/>
                        <a:t>Reviews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latin typeface="Cambria" pitchFamily="18" charset="0"/>
                          <a:hlinkClick r:id="rId2"/>
                        </a:rPr>
                        <a:t>http://freeprojectsreport.com/2016/11/ai-banking-bot-project.html</a:t>
                      </a:r>
                      <a:endParaRPr lang="en-US" sz="1800" dirty="0" smtClean="0">
                        <a:solidFill>
                          <a:srgbClr val="FF0000"/>
                        </a:solidFill>
                        <a:latin typeface="Cambria" pitchFamily="18" charset="0"/>
                      </a:endParaRPr>
                    </a:p>
                    <a:p>
                      <a:endParaRPr lang="en-IN" dirty="0"/>
                    </a:p>
                  </a:txBody>
                  <a:tcPr>
                    <a:solidFill>
                      <a:schemeClr val="accent2"/>
                    </a:solidFill>
                  </a:tcPr>
                </a:tc>
                <a:tc>
                  <a:txBody>
                    <a:bodyPr/>
                    <a:lstStyle/>
                    <a:p>
                      <a:r>
                        <a:rPr lang="en-US" dirty="0" smtClean="0"/>
                        <a:t>Frame work</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hlinkClick r:id="rId3"/>
                        </a:rPr>
                        <a:t>http://nevonprojects.com/banking-bot-project/</a:t>
                      </a:r>
                      <a:endParaRPr lang="en-US" sz="1800" dirty="0" smtClean="0">
                        <a:latin typeface="Cambria" pitchFamily="18" charset="0"/>
                      </a:endParaRPr>
                    </a:p>
                    <a:p>
                      <a:endParaRPr lang="en-IN" dirty="0"/>
                    </a:p>
                  </a:txBody>
                  <a:tcPr>
                    <a:solidFill>
                      <a:schemeClr val="accent2"/>
                    </a:solidFill>
                  </a:tcPr>
                </a:tc>
                <a:tc>
                  <a:txBody>
                    <a:bodyPr/>
                    <a:lstStyle/>
                    <a:p>
                      <a:r>
                        <a:rPr lang="en-US" dirty="0" smtClean="0"/>
                        <a:t>Customer</a:t>
                      </a:r>
                      <a:r>
                        <a:rPr lang="en-US" baseline="0" dirty="0" smtClean="0"/>
                        <a:t> care</a:t>
                      </a:r>
                      <a:endParaRPr lang="en-IN" dirty="0"/>
                    </a:p>
                  </a:txBody>
                  <a:tcPr/>
                </a:tc>
              </a:tr>
              <a:tr h="370840">
                <a:tc>
                  <a:txBody>
                    <a:bodyPr/>
                    <a:lstStyle/>
                    <a:p>
                      <a:r>
                        <a:rPr lang="en-US" sz="1800" dirty="0" smtClean="0">
                          <a:latin typeface="Cambria" pitchFamily="18" charset="0"/>
                          <a:hlinkClick r:id="rId4"/>
                        </a:rPr>
                        <a:t>http://ieeexplore.ieee.org/xpl/RecentIssue.jsp?punumber=4804728</a:t>
                      </a:r>
                      <a:endParaRPr lang="en-IN" dirty="0"/>
                    </a:p>
                  </a:txBody>
                  <a:tcPr>
                    <a:solidFill>
                      <a:schemeClr val="accent2"/>
                    </a:solidFill>
                  </a:tcPr>
                </a:tc>
                <a:tc>
                  <a:txBody>
                    <a:bodyPr/>
                    <a:lstStyle/>
                    <a:p>
                      <a:r>
                        <a:rPr lang="en-US" dirty="0" err="1" smtClean="0"/>
                        <a:t>chating</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hlinkClick r:id="rId5"/>
                        </a:rPr>
                        <a:t>https://chatbotsmagazine.com/</a:t>
                      </a:r>
                      <a:endParaRPr lang="en-US" sz="1800" dirty="0" smtClean="0">
                        <a:latin typeface="Cambria" pitchFamily="18" charset="0"/>
                      </a:endParaRPr>
                    </a:p>
                    <a:p>
                      <a:endParaRPr lang="en-IN" dirty="0"/>
                    </a:p>
                  </a:txBody>
                  <a:tcPr>
                    <a:solidFill>
                      <a:schemeClr val="accent2"/>
                    </a:solidFill>
                  </a:tcPr>
                </a:tc>
                <a:tc>
                  <a:txBody>
                    <a:bodyPr/>
                    <a:lstStyle/>
                    <a:p>
                      <a:r>
                        <a:rPr lang="en-US" dirty="0" smtClean="0"/>
                        <a:t>Chat </a:t>
                      </a:r>
                      <a:r>
                        <a:rPr lang="en-US" dirty="0" err="1" smtClean="0"/>
                        <a:t>bot</a:t>
                      </a:r>
                      <a:endParaRPr lang="en-IN"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flow</a:t>
            </a:r>
            <a:endParaRPr lang="en-IN" dirty="0"/>
          </a:p>
        </p:txBody>
      </p:sp>
      <p:pic>
        <p:nvPicPr>
          <p:cNvPr id="4" name="Content Placeholder 5">
            <a:extLst>
              <a:ext uri="{FF2B5EF4-FFF2-40B4-BE49-F238E27FC236}">
                <a16:creationId xmlns:lc="http://schemas.openxmlformats.org/drawingml/2006/lockedCanvas" xmlns:a16="http://schemas.microsoft.com/office/drawing/2014/main" xmlns="" id="{6D79E230-3B1F-4A78-9269-1DDB73FA7D2B}"/>
              </a:ext>
            </a:extLst>
          </p:cNvPr>
          <p:cNvPicPr>
            <a:picLocks noGrp="1"/>
          </p:cNvPicPr>
          <p:nvPr>
            <p:ph idx="1"/>
          </p:nvPr>
        </p:nvPicPr>
        <p:blipFill>
          <a:blip r:embed="rId2"/>
          <a:stretch>
            <a:fillRect/>
          </a:stretch>
        </p:blipFill>
        <p:spPr>
          <a:xfrm>
            <a:off x="3097424" y="1935163"/>
            <a:ext cx="2949152" cy="4389437"/>
          </a:xfrm>
          <a:prstGeom prst="rect">
            <a:avLst/>
          </a:prstGeom>
        </p:spPr>
      </p:pic>
    </p:spTree>
    <p:extLst>
      <p:ext uri="{BB962C8B-B14F-4D97-AF65-F5344CB8AC3E}">
        <p14:creationId xmlns:p14="http://schemas.microsoft.com/office/powerpoint/2010/main" val="126728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Title 1"/>
          <p:cNvSpPr>
            <a:spLocks noGrp="1"/>
          </p:cNvSpPr>
          <p:nvPr/>
        </p:nvSpPr>
        <p:spPr>
          <a:xfrm>
            <a:off x="457200" y="352044"/>
            <a:ext cx="8229600" cy="1143000"/>
          </a:xfrm>
          <a:prstGeom prst="rect">
            <a:avLst/>
          </a:prstGeom>
        </p:spPr>
        <p:txBody>
          <a:bodyPr vert="horz" lIns="0" rIns="0" bIns="0" anchor="b">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t>Data Flow Diagram Level 0</a:t>
            </a:r>
            <a:endParaRPr lang="en-US" sz="4000" dirty="0">
              <a:latin typeface="Calibri" pitchFamily="34" charset="0"/>
              <a:cs typeface="Calibri" pitchFamily="34" charset="0"/>
            </a:endParaRPr>
          </a:p>
        </p:txBody>
      </p:sp>
      <p:sp>
        <p:nvSpPr>
          <p:cNvPr id="5" name="Content Placeholder 4"/>
          <p:cNvSpPr>
            <a:spLocks noGrp="1"/>
          </p:cNvSpPr>
          <p:nvPr/>
        </p:nvSpPr>
        <p:spPr>
          <a:xfrm>
            <a:off x="457200" y="1583436"/>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en-IN" sz="2400" b="1" dirty="0">
                <a:latin typeface="Times New Roman" panose="02020603050405020304" pitchFamily="18" charset="0"/>
                <a:cs typeface="Times New Roman" panose="02020603050405020304" pitchFamily="18" charset="0"/>
              </a:rPr>
              <a:t>       </a:t>
            </a:r>
            <a:endParaRPr lang="en-SG" dirty="0"/>
          </a:p>
        </p:txBody>
      </p:sp>
      <p:sp>
        <p:nvSpPr>
          <p:cNvPr id="6" name="TextBox 3"/>
          <p:cNvSpPr txBox="1"/>
          <p:nvPr/>
        </p:nvSpPr>
        <p:spPr>
          <a:xfrm>
            <a:off x="0" y="6124956"/>
            <a:ext cx="9144000" cy="381000"/>
          </a:xfrm>
          <a:prstGeom prst="rect">
            <a:avLst/>
          </a:prstGeom>
          <a:solidFill>
            <a:schemeClr val="bg2">
              <a:lumMod val="75000"/>
            </a:schemeClr>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Department of CSE, KGiSL Institute of Technology, Coimbatore</a:t>
            </a:r>
          </a:p>
        </p:txBody>
      </p:sp>
      <p:sp>
        <p:nvSpPr>
          <p:cNvPr id="7" name="Oval 6">
            <a:extLst>
              <a:ext uri="{FF2B5EF4-FFF2-40B4-BE49-F238E27FC236}">
                <a16:creationId xmlns:lc="http://schemas.openxmlformats.org/drawingml/2006/lockedCanvas" xmlns:a16="http://schemas.microsoft.com/office/drawing/2014/main" xmlns="" id="{2CBE4F0D-8106-42FC-B817-156DFBDA8595}"/>
              </a:ext>
            </a:extLst>
          </p:cNvPr>
          <p:cNvSpPr/>
          <p:nvPr/>
        </p:nvSpPr>
        <p:spPr>
          <a:xfrm>
            <a:off x="851721" y="2572900"/>
            <a:ext cx="15841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solidFill>
                  <a:schemeClr val="bg1"/>
                </a:solidFill>
              </a:rPr>
              <a:t>User</a:t>
            </a:r>
          </a:p>
        </p:txBody>
      </p:sp>
      <p:sp>
        <p:nvSpPr>
          <p:cNvPr id="8" name="Rectangle 7">
            <a:extLst>
              <a:ext uri="{FF2B5EF4-FFF2-40B4-BE49-F238E27FC236}">
                <a16:creationId xmlns:lc="http://schemas.openxmlformats.org/drawingml/2006/lockedCanvas" xmlns:a16="http://schemas.microsoft.com/office/drawing/2014/main" xmlns="" id="{92357D02-4C3F-4402-9AEC-1DA7D6553C94}"/>
              </a:ext>
            </a:extLst>
          </p:cNvPr>
          <p:cNvSpPr/>
          <p:nvPr/>
        </p:nvSpPr>
        <p:spPr>
          <a:xfrm>
            <a:off x="3851920" y="2572900"/>
            <a:ext cx="1944216" cy="1368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2000" dirty="0">
                <a:solidFill>
                  <a:schemeClr val="accent1"/>
                </a:solidFill>
              </a:rPr>
              <a:t>Chat Bot Application</a:t>
            </a:r>
          </a:p>
        </p:txBody>
      </p:sp>
      <p:sp>
        <p:nvSpPr>
          <p:cNvPr id="9" name="Oval 8">
            <a:extLst>
              <a:ext uri="{FF2B5EF4-FFF2-40B4-BE49-F238E27FC236}">
                <a16:creationId xmlns:lc="http://schemas.openxmlformats.org/drawingml/2006/lockedCanvas" xmlns:a16="http://schemas.microsoft.com/office/drawing/2014/main" xmlns="" id="{1B2063CC-13AA-44A0-A5DB-4CDBF4565F51}"/>
              </a:ext>
            </a:extLst>
          </p:cNvPr>
          <p:cNvSpPr/>
          <p:nvPr/>
        </p:nvSpPr>
        <p:spPr>
          <a:xfrm>
            <a:off x="7308304" y="2572900"/>
            <a:ext cx="1584176"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solidFill>
                  <a:schemeClr val="bg1"/>
                </a:solidFill>
              </a:rPr>
              <a:t>Admin</a:t>
            </a:r>
          </a:p>
        </p:txBody>
      </p:sp>
      <p:cxnSp>
        <p:nvCxnSpPr>
          <p:cNvPr id="10" name="Straight Arrow Connector 9">
            <a:extLst>
              <a:ext uri="{FF2B5EF4-FFF2-40B4-BE49-F238E27FC236}">
                <a16:creationId xmlns:lc="http://schemas.openxmlformats.org/drawingml/2006/lockedCanvas" xmlns:a16="http://schemas.microsoft.com/office/drawing/2014/main" xmlns="" id="{B344AE42-30F9-41AC-B413-3D814102EDB0}"/>
              </a:ext>
            </a:extLst>
          </p:cNvPr>
          <p:cNvCxnSpPr>
            <a:stCxn id="7" idx="6"/>
            <a:endCxn id="8" idx="1"/>
          </p:cNvCxnSpPr>
          <p:nvPr/>
        </p:nvCxnSpPr>
        <p:spPr>
          <a:xfrm>
            <a:off x="2435897" y="3256976"/>
            <a:ext cx="141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9">
            <a:extLst>
              <a:ext uri="{FF2B5EF4-FFF2-40B4-BE49-F238E27FC236}">
                <a16:creationId xmlns:lc="http://schemas.openxmlformats.org/drawingml/2006/lockedCanvas" xmlns:a16="http://schemas.microsoft.com/office/drawing/2014/main" xmlns="" id="{2E5028DF-EAAD-4850-BA11-22CE12304DCA}"/>
              </a:ext>
            </a:extLst>
          </p:cNvPr>
          <p:cNvSpPr txBox="1"/>
          <p:nvPr/>
        </p:nvSpPr>
        <p:spPr>
          <a:xfrm>
            <a:off x="2339752" y="2907991"/>
            <a:ext cx="130648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Ask query</a:t>
            </a:r>
          </a:p>
        </p:txBody>
      </p:sp>
      <p:cxnSp>
        <p:nvCxnSpPr>
          <p:cNvPr id="12" name="Straight Arrow Connector 11">
            <a:extLst>
              <a:ext uri="{FF2B5EF4-FFF2-40B4-BE49-F238E27FC236}">
                <a16:creationId xmlns:lc="http://schemas.openxmlformats.org/drawingml/2006/lockedCanvas" xmlns:a16="http://schemas.microsoft.com/office/drawing/2014/main" xmlns="" id="{1CFBEF64-B9A6-4E47-9E0D-E94C5282BAC6}"/>
              </a:ext>
            </a:extLst>
          </p:cNvPr>
          <p:cNvCxnSpPr/>
          <p:nvPr/>
        </p:nvCxnSpPr>
        <p:spPr>
          <a:xfrm flipH="1">
            <a:off x="2339752" y="3581012"/>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lc="http://schemas.openxmlformats.org/drawingml/2006/lockedCanvas" xmlns:a16="http://schemas.microsoft.com/office/drawing/2014/main" xmlns="" id="{C6B1050D-8CEC-40F0-B22D-EDA00E5B5E4E}"/>
              </a:ext>
            </a:extLst>
          </p:cNvPr>
          <p:cNvSpPr txBox="1"/>
          <p:nvPr/>
        </p:nvSpPr>
        <p:spPr>
          <a:xfrm>
            <a:off x="2490664" y="3560799"/>
            <a:ext cx="121034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Response</a:t>
            </a:r>
          </a:p>
        </p:txBody>
      </p:sp>
      <p:cxnSp>
        <p:nvCxnSpPr>
          <p:cNvPr id="14" name="Straight Arrow Connector 13">
            <a:extLst>
              <a:ext uri="{FF2B5EF4-FFF2-40B4-BE49-F238E27FC236}">
                <a16:creationId xmlns:lc="http://schemas.openxmlformats.org/drawingml/2006/lockedCanvas" xmlns:a16="http://schemas.microsoft.com/office/drawing/2014/main" xmlns="" id="{82F50F43-6CC6-4A52-A5EC-19D4EC7F9770}"/>
              </a:ext>
            </a:extLst>
          </p:cNvPr>
          <p:cNvCxnSpPr>
            <a:stCxn id="9" idx="2"/>
          </p:cNvCxnSpPr>
          <p:nvPr/>
        </p:nvCxnSpPr>
        <p:spPr>
          <a:xfrm flipH="1">
            <a:off x="5796136" y="3256976"/>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5">
            <a:extLst>
              <a:ext uri="{FF2B5EF4-FFF2-40B4-BE49-F238E27FC236}">
                <a16:creationId xmlns:lc="http://schemas.openxmlformats.org/drawingml/2006/lockedCanvas" xmlns:a16="http://schemas.microsoft.com/office/drawing/2014/main" xmlns="" id="{2269698F-E500-463B-BC5F-3D54FC2B6554}"/>
              </a:ext>
            </a:extLst>
          </p:cNvPr>
          <p:cNvSpPr txBox="1"/>
          <p:nvPr/>
        </p:nvSpPr>
        <p:spPr>
          <a:xfrm>
            <a:off x="6012160" y="2907991"/>
            <a:ext cx="10904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Update</a:t>
            </a:r>
          </a:p>
        </p:txBody>
      </p:sp>
      <p:sp>
        <p:nvSpPr>
          <p:cNvPr id="16" name="Title 15"/>
          <p:cNvSpPr>
            <a:spLocks noGrp="1"/>
          </p:cNvSpPr>
          <p:nvPr>
            <p:ph type="title"/>
          </p:nvPr>
        </p:nvSpPr>
        <p:spPr/>
        <p:txBody>
          <a:bodyPr>
            <a:normAutofit fontScale="90000"/>
          </a:bodyPr>
          <a:lstStyle/>
          <a:p>
            <a:r>
              <a:rPr lang="en-IN" dirty="0" smtClean="0"/>
              <a:t/>
            </a:r>
            <a:br>
              <a:rPr lang="en-IN" dirty="0" smtClean="0"/>
            </a:br>
            <a:endParaRPr lang="en-IN" dirty="0"/>
          </a:p>
        </p:txBody>
      </p:sp>
    </p:spTree>
    <p:extLst>
      <p:ext uri="{BB962C8B-B14F-4D97-AF65-F5344CB8AC3E}">
        <p14:creationId xmlns:p14="http://schemas.microsoft.com/office/powerpoint/2010/main" val="180693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DFD Level 1</a:t>
            </a:r>
            <a:endParaRPr lang="en-IN" dirty="0"/>
          </a:p>
        </p:txBody>
      </p:sp>
      <p:sp>
        <p:nvSpPr>
          <p:cNvPr id="3" name="Content Placeholder 2"/>
          <p:cNvSpPr>
            <a:spLocks noGrp="1"/>
          </p:cNvSpPr>
          <p:nvPr>
            <p:ph idx="1"/>
          </p:nvPr>
        </p:nvSpPr>
        <p:spPr/>
        <p:txBody>
          <a:bodyPr/>
          <a:lstStyle/>
          <a:p>
            <a:endParaRPr lang="en-IN" dirty="0"/>
          </a:p>
        </p:txBody>
      </p:sp>
      <p:sp>
        <p:nvSpPr>
          <p:cNvPr id="20" name="Title 1">
            <a:extLst>
              <a:ext uri="{FF2B5EF4-FFF2-40B4-BE49-F238E27FC236}">
                <a16:creationId xmlns:lc="http://schemas.openxmlformats.org/drawingml/2006/lockedCanvas" xmlns:a16="http://schemas.microsoft.com/office/drawing/2014/main" xmlns="" id="{242064FF-AF28-4E5E-8DE1-CD3EE8F402DB}"/>
              </a:ext>
            </a:extLst>
          </p:cNvPr>
          <p:cNvSpPr>
            <a:spLocks noGrp="1"/>
          </p:cNvSpPr>
          <p:nvPr/>
        </p:nvSpPr>
        <p:spPr>
          <a:xfrm>
            <a:off x="457200" y="618744"/>
            <a:ext cx="8229600"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endParaRPr lang="en-IN" dirty="0"/>
          </a:p>
        </p:txBody>
      </p:sp>
      <p:sp>
        <p:nvSpPr>
          <p:cNvPr id="21" name="Content Placeholder 2">
            <a:extLst>
              <a:ext uri="{FF2B5EF4-FFF2-40B4-BE49-F238E27FC236}">
                <a16:creationId xmlns:lc="http://schemas.openxmlformats.org/drawingml/2006/lockedCanvas" xmlns:a16="http://schemas.microsoft.com/office/drawing/2014/main" xmlns="" id="{3CA27E60-E0C2-4427-8A9B-8CF72F013333}"/>
              </a:ext>
            </a:extLst>
          </p:cNvPr>
          <p:cNvSpPr>
            <a:spLocks noGrp="1"/>
          </p:cNvSpPr>
          <p:nvPr/>
        </p:nvSpPr>
        <p:spPr>
          <a:xfrm>
            <a:off x="457200" y="1850136"/>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en-IN" dirty="0"/>
          </a:p>
        </p:txBody>
      </p:sp>
      <p:sp>
        <p:nvSpPr>
          <p:cNvPr id="22" name="Oval 21">
            <a:extLst>
              <a:ext uri="{FF2B5EF4-FFF2-40B4-BE49-F238E27FC236}">
                <a16:creationId xmlns:lc="http://schemas.openxmlformats.org/drawingml/2006/lockedCanvas" xmlns:a16="http://schemas.microsoft.com/office/drawing/2014/main" xmlns="" id="{8BFE75E3-DF84-4CF5-BCF1-CA06581D0481}"/>
              </a:ext>
            </a:extLst>
          </p:cNvPr>
          <p:cNvSpPr/>
          <p:nvPr/>
        </p:nvSpPr>
        <p:spPr>
          <a:xfrm>
            <a:off x="755576" y="2623576"/>
            <a:ext cx="1368152"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User</a:t>
            </a:r>
          </a:p>
        </p:txBody>
      </p:sp>
      <p:sp>
        <p:nvSpPr>
          <p:cNvPr id="23" name="Rectangle 22">
            <a:extLst>
              <a:ext uri="{FF2B5EF4-FFF2-40B4-BE49-F238E27FC236}">
                <a16:creationId xmlns:lc="http://schemas.openxmlformats.org/drawingml/2006/lockedCanvas" xmlns:a16="http://schemas.microsoft.com/office/drawing/2014/main" xmlns="" id="{A856ACF3-D82B-40A5-BE7E-233F6859F916}"/>
              </a:ext>
            </a:extLst>
          </p:cNvPr>
          <p:cNvSpPr/>
          <p:nvPr/>
        </p:nvSpPr>
        <p:spPr>
          <a:xfrm>
            <a:off x="3491880" y="2767592"/>
            <a:ext cx="1584176"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Process Query</a:t>
            </a:r>
          </a:p>
        </p:txBody>
      </p:sp>
      <p:sp>
        <p:nvSpPr>
          <p:cNvPr id="24" name="Flowchart: Magnetic Disk 23">
            <a:extLst>
              <a:ext uri="{FF2B5EF4-FFF2-40B4-BE49-F238E27FC236}">
                <a16:creationId xmlns:lc="http://schemas.openxmlformats.org/drawingml/2006/lockedCanvas" xmlns:a16="http://schemas.microsoft.com/office/drawing/2014/main" xmlns="" id="{2282526A-6145-48AC-B8F8-830A86A313DD}"/>
              </a:ext>
            </a:extLst>
          </p:cNvPr>
          <p:cNvSpPr/>
          <p:nvPr/>
        </p:nvSpPr>
        <p:spPr>
          <a:xfrm>
            <a:off x="6953436" y="3294839"/>
            <a:ext cx="1296144" cy="11521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a:t>Database</a:t>
            </a:r>
          </a:p>
        </p:txBody>
      </p:sp>
      <p:cxnSp>
        <p:nvCxnSpPr>
          <p:cNvPr id="25" name="Straight Arrow Connector 24">
            <a:extLst>
              <a:ext uri="{FF2B5EF4-FFF2-40B4-BE49-F238E27FC236}">
                <a16:creationId xmlns:lc="http://schemas.openxmlformats.org/drawingml/2006/lockedCanvas" xmlns:a16="http://schemas.microsoft.com/office/drawing/2014/main" xmlns="" id="{F60391DC-9DCE-4103-9CCC-D82E1BAB8C50}"/>
              </a:ext>
            </a:extLst>
          </p:cNvPr>
          <p:cNvCxnSpPr/>
          <p:nvPr/>
        </p:nvCxnSpPr>
        <p:spPr>
          <a:xfrm>
            <a:off x="2123728" y="291160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9">
            <a:extLst>
              <a:ext uri="{FF2B5EF4-FFF2-40B4-BE49-F238E27FC236}">
                <a16:creationId xmlns:lc="http://schemas.openxmlformats.org/drawingml/2006/lockedCanvas" xmlns:a16="http://schemas.microsoft.com/office/drawing/2014/main" xmlns="" id="{AC11E4BE-FCE1-422B-97A6-AF6BA621947B}"/>
              </a:ext>
            </a:extLst>
          </p:cNvPr>
          <p:cNvSpPr txBox="1"/>
          <p:nvPr/>
        </p:nvSpPr>
        <p:spPr>
          <a:xfrm>
            <a:off x="2118319" y="2582926"/>
            <a:ext cx="136815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Ask query</a:t>
            </a:r>
          </a:p>
        </p:txBody>
      </p:sp>
      <p:cxnSp>
        <p:nvCxnSpPr>
          <p:cNvPr id="27" name="Straight Arrow Connector 26">
            <a:extLst>
              <a:ext uri="{FF2B5EF4-FFF2-40B4-BE49-F238E27FC236}">
                <a16:creationId xmlns:lc="http://schemas.openxmlformats.org/drawingml/2006/lockedCanvas" xmlns:a16="http://schemas.microsoft.com/office/drawing/2014/main" xmlns="" id="{1FCABF66-57F6-47EF-8B22-7DE2ADA7FBA6}"/>
              </a:ext>
            </a:extLst>
          </p:cNvPr>
          <p:cNvCxnSpPr/>
          <p:nvPr/>
        </p:nvCxnSpPr>
        <p:spPr>
          <a:xfrm flipH="1">
            <a:off x="2118319" y="3343656"/>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12">
            <a:extLst>
              <a:ext uri="{FF2B5EF4-FFF2-40B4-BE49-F238E27FC236}">
                <a16:creationId xmlns:lc="http://schemas.openxmlformats.org/drawingml/2006/lockedCanvas" xmlns:a16="http://schemas.microsoft.com/office/drawing/2014/main" xmlns="" id="{DCF35034-B25D-4A70-A170-F688F4C29DA2}"/>
              </a:ext>
            </a:extLst>
          </p:cNvPr>
          <p:cNvSpPr txBox="1"/>
          <p:nvPr/>
        </p:nvSpPr>
        <p:spPr>
          <a:xfrm>
            <a:off x="2193031" y="3375014"/>
            <a:ext cx="12241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Response</a:t>
            </a:r>
          </a:p>
        </p:txBody>
      </p:sp>
      <p:cxnSp>
        <p:nvCxnSpPr>
          <p:cNvPr id="29" name="Straight Arrow Connector 28">
            <a:extLst>
              <a:ext uri="{FF2B5EF4-FFF2-40B4-BE49-F238E27FC236}">
                <a16:creationId xmlns:lc="http://schemas.openxmlformats.org/drawingml/2006/lockedCanvas" xmlns:a16="http://schemas.microsoft.com/office/drawing/2014/main" xmlns="" id="{E7F923A8-162F-4B9F-BA29-434978ECB532}"/>
              </a:ext>
            </a:extLst>
          </p:cNvPr>
          <p:cNvCxnSpPr/>
          <p:nvPr/>
        </p:nvCxnSpPr>
        <p:spPr>
          <a:xfrm>
            <a:off x="5076056" y="2952258"/>
            <a:ext cx="1874913" cy="42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15">
            <a:extLst>
              <a:ext uri="{FF2B5EF4-FFF2-40B4-BE49-F238E27FC236}">
                <a16:creationId xmlns:lc="http://schemas.openxmlformats.org/drawingml/2006/lockedCanvas" xmlns:a16="http://schemas.microsoft.com/office/drawing/2014/main" xmlns="" id="{6C19C55E-3D53-47BA-9443-F1295DBB5930}"/>
              </a:ext>
            </a:extLst>
          </p:cNvPr>
          <p:cNvSpPr txBox="1"/>
          <p:nvPr/>
        </p:nvSpPr>
        <p:spPr>
          <a:xfrm>
            <a:off x="5436095" y="2767592"/>
            <a:ext cx="18749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Search keywords</a:t>
            </a:r>
          </a:p>
        </p:txBody>
      </p:sp>
      <p:cxnSp>
        <p:nvCxnSpPr>
          <p:cNvPr id="31" name="Straight Arrow Connector 30">
            <a:extLst>
              <a:ext uri="{FF2B5EF4-FFF2-40B4-BE49-F238E27FC236}">
                <a16:creationId xmlns:lc="http://schemas.openxmlformats.org/drawingml/2006/lockedCanvas" xmlns:a16="http://schemas.microsoft.com/office/drawing/2014/main" xmlns="" id="{A8A5BB13-2A25-4D87-B802-2F99269E8870}"/>
              </a:ext>
            </a:extLst>
          </p:cNvPr>
          <p:cNvCxnSpPr/>
          <p:nvPr/>
        </p:nvCxnSpPr>
        <p:spPr>
          <a:xfrm flipH="1" flipV="1">
            <a:off x="5076056" y="3375014"/>
            <a:ext cx="1874913" cy="54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18">
            <a:extLst>
              <a:ext uri="{FF2B5EF4-FFF2-40B4-BE49-F238E27FC236}">
                <a16:creationId xmlns:lc="http://schemas.openxmlformats.org/drawingml/2006/lockedCanvas" xmlns:a16="http://schemas.microsoft.com/office/drawing/2014/main" xmlns="" id="{C0ED7C45-00EE-4C7E-B88F-41FA73B0B799}"/>
              </a:ext>
            </a:extLst>
          </p:cNvPr>
          <p:cNvSpPr txBox="1"/>
          <p:nvPr/>
        </p:nvSpPr>
        <p:spPr>
          <a:xfrm>
            <a:off x="5150769" y="3744346"/>
            <a:ext cx="187491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Query Output</a:t>
            </a:r>
          </a:p>
        </p:txBody>
      </p:sp>
      <p:sp>
        <p:nvSpPr>
          <p:cNvPr id="33" name="Rectangle 32">
            <a:extLst>
              <a:ext uri="{FF2B5EF4-FFF2-40B4-BE49-F238E27FC236}">
                <a16:creationId xmlns:lc="http://schemas.openxmlformats.org/drawingml/2006/lockedCanvas" xmlns:a16="http://schemas.microsoft.com/office/drawing/2014/main" xmlns="" id="{79BF42D1-154D-49C4-B205-CA07BF959640}"/>
              </a:ext>
            </a:extLst>
          </p:cNvPr>
          <p:cNvSpPr/>
          <p:nvPr/>
        </p:nvSpPr>
        <p:spPr>
          <a:xfrm>
            <a:off x="3486471" y="4711808"/>
            <a:ext cx="1584176" cy="100804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Update Logs</a:t>
            </a:r>
          </a:p>
        </p:txBody>
      </p:sp>
      <p:cxnSp>
        <p:nvCxnSpPr>
          <p:cNvPr id="34" name="Straight Arrow Connector 33">
            <a:extLst>
              <a:ext uri="{FF2B5EF4-FFF2-40B4-BE49-F238E27FC236}">
                <a16:creationId xmlns:lc="http://schemas.openxmlformats.org/drawingml/2006/lockedCanvas" xmlns:a16="http://schemas.microsoft.com/office/drawing/2014/main" xmlns="" id="{3C1800CA-E678-4BA0-AD26-AD74E74B0929}"/>
              </a:ext>
            </a:extLst>
          </p:cNvPr>
          <p:cNvCxnSpPr/>
          <p:nvPr/>
        </p:nvCxnSpPr>
        <p:spPr>
          <a:xfrm flipV="1">
            <a:off x="5070647" y="4351768"/>
            <a:ext cx="1949625"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22">
            <a:extLst>
              <a:ext uri="{FF2B5EF4-FFF2-40B4-BE49-F238E27FC236}">
                <a16:creationId xmlns:lc="http://schemas.openxmlformats.org/drawingml/2006/lockedCanvas" xmlns:a16="http://schemas.microsoft.com/office/drawing/2014/main" xmlns="" id="{69A27EC5-52AA-41D5-9EF1-DA2AABABE4D5}"/>
              </a:ext>
            </a:extLst>
          </p:cNvPr>
          <p:cNvSpPr txBox="1"/>
          <p:nvPr/>
        </p:nvSpPr>
        <p:spPr>
          <a:xfrm>
            <a:off x="5868144" y="4869723"/>
            <a:ext cx="158417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Store updates</a:t>
            </a:r>
          </a:p>
        </p:txBody>
      </p:sp>
    </p:spTree>
    <p:extLst>
      <p:ext uri="{BB962C8B-B14F-4D97-AF65-F5344CB8AC3E}">
        <p14:creationId xmlns:p14="http://schemas.microsoft.com/office/powerpoint/2010/main" val="278852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 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990600" y="2209800"/>
            <a:ext cx="6019800" cy="1200329"/>
          </a:xfrm>
          <a:prstGeom prst="rect">
            <a:avLst/>
          </a:prstGeom>
          <a:noFill/>
        </p:spPr>
        <p:txBody>
          <a:bodyPr wrap="square" rtlCol="0">
            <a:spAutoFit/>
          </a:bodyPr>
          <a:lstStyle/>
          <a:p>
            <a:pPr marL="342900" indent="-342900">
              <a:buAutoNum type="arabicPeriod"/>
            </a:pPr>
            <a:r>
              <a:rPr lang="en-US" dirty="0" smtClean="0"/>
              <a:t>ADDING A BENEFICIERY</a:t>
            </a:r>
          </a:p>
          <a:p>
            <a:pPr marL="342900" indent="-342900">
              <a:buAutoNum type="arabicPeriod"/>
            </a:pPr>
            <a:r>
              <a:rPr lang="en-US" dirty="0" smtClean="0"/>
              <a:t>FUND TRANSFER</a:t>
            </a:r>
          </a:p>
          <a:p>
            <a:pPr marL="342900" indent="-342900">
              <a:buAutoNum type="arabicPeriod"/>
            </a:pPr>
            <a:r>
              <a:rPr lang="en-US" dirty="0" smtClean="0"/>
              <a:t>MINI STATEMENT</a:t>
            </a:r>
          </a:p>
          <a:p>
            <a:pPr marL="342900" indent="-342900">
              <a:buAutoNum type="arabicPeriod"/>
            </a:pPr>
            <a:r>
              <a:rPr lang="en-US" dirty="0" smtClean="0"/>
              <a:t>BALANCE</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roth_review_bankingbo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Zeroth_review_bankingbot</Template>
  <TotalTime>166</TotalTime>
  <Words>262</Words>
  <Application>Microsoft Office PowerPoint</Application>
  <PresentationFormat>On-screen Show (4:3)</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Zeroth_review_bankingbot</vt:lpstr>
      <vt:lpstr>BANKING BOT</vt:lpstr>
      <vt:lpstr>Abstract </vt:lpstr>
      <vt:lpstr>Area Introduction-Existing system</vt:lpstr>
      <vt:lpstr>Proposed System</vt:lpstr>
      <vt:lpstr>Literature Review</vt:lpstr>
      <vt:lpstr>Process flow</vt:lpstr>
      <vt:lpstr> </vt:lpstr>
      <vt:lpstr>DFD Level 1</vt:lpstr>
      <vt:lpstr>Module Split up</vt:lpstr>
      <vt:lpstr>Screen shots of modules under progress.</vt:lpstr>
      <vt:lpstr>Intent creation-Training the bot</vt:lpstr>
      <vt:lpstr>Build section</vt:lpstr>
      <vt:lpstr>Entities-creation</vt:lpstr>
      <vt:lpstr>Mapping with the entities</vt:lpstr>
      <vt:lpstr>Building the conversation</vt:lpstr>
      <vt:lpstr>PowerPoint Presentation</vt:lpstr>
      <vt:lpstr>PowerPoint Presentation</vt:lpstr>
      <vt:lpstr>DATABASE API Connectivity</vt:lpstr>
      <vt:lpstr>Sample JSON Data</vt:lpstr>
      <vt:lpstr>Dynamic API Calls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BOT</dc:title>
  <dc:creator>vinitha</dc:creator>
  <cp:lastModifiedBy>elcot</cp:lastModifiedBy>
  <cp:revision>13</cp:revision>
  <dcterms:created xsi:type="dcterms:W3CDTF">2017-12-14T07:16:19Z</dcterms:created>
  <dcterms:modified xsi:type="dcterms:W3CDTF">2018-02-26T08:59:14Z</dcterms:modified>
</cp:coreProperties>
</file>