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8" r:id="rId2"/>
    <p:sldId id="257" r:id="rId3"/>
    <p:sldId id="259" r:id="rId4"/>
    <p:sldId id="260" r:id="rId5"/>
    <p:sldId id="267" r:id="rId6"/>
    <p:sldId id="261" r:id="rId7"/>
    <p:sldId id="263" r:id="rId8"/>
    <p:sldId id="268" r:id="rId9"/>
    <p:sldId id="269" r:id="rId10"/>
    <p:sldId id="270" r:id="rId11"/>
    <p:sldId id="271" r:id="rId12"/>
    <p:sldId id="272" r:id="rId13"/>
    <p:sldId id="273" r:id="rId14"/>
    <p:sldId id="274" r:id="rId15"/>
    <p:sldId id="266"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594" y="1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pPr/>
              <a:t>1/11/2018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82AAB8-209E-40E4-9B0A-72170986B060}"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pPr/>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pPr/>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pPr/>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82AAB8-209E-40E4-9B0A-72170986B060}" type="datetimeFigureOut">
              <a:rPr lang="en-US" smtClean="0"/>
              <a:pPr/>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pPr/>
              <a:t>1/11/2018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nevonprojects.com/banking-bot-project/" TargetMode="External"/><Relationship Id="rId2" Type="http://schemas.openxmlformats.org/officeDocument/2006/relationships/hyperlink" Target="http://freeprojectsreport.com/2016/11/ai-banking-bot-project.html" TargetMode="External"/><Relationship Id="rId1" Type="http://schemas.openxmlformats.org/officeDocument/2006/relationships/slideLayout" Target="../slideLayouts/slideLayout2.xml"/><Relationship Id="rId5" Type="http://schemas.openxmlformats.org/officeDocument/2006/relationships/hyperlink" Target="https://chatbotsmagazine.com/" TargetMode="External"/><Relationship Id="rId4" Type="http://schemas.openxmlformats.org/officeDocument/2006/relationships/hyperlink" Target="http://ieeexplore.ieee.org/xpl/RecentIssue.jsp?punumber=480472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0"/>
            <a:ext cx="7772400" cy="860425"/>
          </a:xfrm>
        </p:spPr>
        <p:txBody>
          <a:bodyPr>
            <a:normAutofit/>
          </a:bodyPr>
          <a:lstStyle/>
          <a:p>
            <a:pPr algn="ctr"/>
            <a:r>
              <a:rPr lang="en-US" dirty="0" smtClean="0">
                <a:solidFill>
                  <a:schemeClr val="tx1"/>
                </a:solidFill>
                <a:latin typeface="Cambria" pitchFamily="18" charset="0"/>
              </a:rPr>
              <a:t>BANKING BOT</a:t>
            </a:r>
            <a:endParaRPr lang="en-US" dirty="0">
              <a:solidFill>
                <a:schemeClr val="tx1"/>
              </a:solidFill>
              <a:latin typeface="Cambria" pitchFamily="18" charset="0"/>
            </a:endParaRPr>
          </a:p>
        </p:txBody>
      </p:sp>
      <p:sp>
        <p:nvSpPr>
          <p:cNvPr id="7" name="Title 3"/>
          <p:cNvSpPr txBox="1">
            <a:spLocks/>
          </p:cNvSpPr>
          <p:nvPr/>
        </p:nvSpPr>
        <p:spPr>
          <a:xfrm>
            <a:off x="762000" y="2514600"/>
            <a:ext cx="7772400" cy="33528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rPr>
              <a:t>TEAM</a:t>
            </a:r>
            <a:r>
              <a:rPr kumimoji="0" lang="en-US" sz="4400" b="0" i="0" u="none" strike="noStrike" kern="1200" cap="none" spc="0" normalizeH="0" noProof="0" dirty="0" smtClean="0">
                <a:ln>
                  <a:noFill/>
                </a:ln>
                <a:solidFill>
                  <a:schemeClr val="tx1"/>
                </a:solidFill>
                <a:effectLst/>
                <a:uLnTx/>
                <a:uFillTx/>
                <a:latin typeface="Cambria" pitchFamily="18" charset="0"/>
                <a:ea typeface="+mj-ea"/>
                <a:cs typeface="+mj-cs"/>
              </a:rPr>
              <a:t> MEMBERS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3400" baseline="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S.DHARSHINI(711714104016)</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S.GOWRI GAYATHRI(711714104021)</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baseline="0" dirty="0" smtClean="0">
                <a:latin typeface="Cambria" pitchFamily="18" charset="0"/>
                <a:ea typeface="+mj-ea"/>
                <a:cs typeface="+mj-cs"/>
              </a:rPr>
              <a:t>K.KHAVYA(711714104030)</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smtClean="0">
                <a:ln>
                  <a:noFill/>
                </a:ln>
                <a:solidFill>
                  <a:schemeClr val="tx1"/>
                </a:solidFill>
                <a:effectLst/>
                <a:uLnTx/>
                <a:uFillTx/>
                <a:latin typeface="Cambria" pitchFamily="18" charset="0"/>
                <a:ea typeface="+mj-ea"/>
                <a:cs typeface="+mj-cs"/>
              </a:rPr>
              <a:t>N.KOWSALYA(711714104031)</a:t>
            </a:r>
            <a:endParaRPr kumimoji="0" lang="en-US" sz="3400" b="0" i="0" u="none" strike="noStrike" kern="1200" cap="none" spc="0" normalizeH="0" baseline="0" noProof="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smtClean="0">
                <a:latin typeface="Cambria" pitchFamily="18" charset="0"/>
                <a:ea typeface="+mj-ea"/>
                <a:cs typeface="+mj-cs"/>
              </a:rPr>
              <a:t>FACULTY GUIDE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dirty="0" smtClean="0">
                <a:ln>
                  <a:noFill/>
                </a:ln>
                <a:solidFill>
                  <a:schemeClr val="tx1"/>
                </a:solidFill>
                <a:effectLst/>
                <a:uLnTx/>
                <a:uFillTx/>
                <a:latin typeface="Cambria" pitchFamily="18" charset="0"/>
                <a:ea typeface="+mj-ea"/>
                <a:cs typeface="+mj-cs"/>
              </a:rPr>
              <a:t>  </a:t>
            </a:r>
            <a:r>
              <a:rPr kumimoji="0" lang="en-US" sz="4000" b="0" i="0" u="none" strike="noStrike" kern="1200" cap="none" spc="0" normalizeH="0" baseline="0" dirty="0" err="1" smtClean="0">
                <a:ln>
                  <a:noFill/>
                </a:ln>
                <a:solidFill>
                  <a:schemeClr val="tx1"/>
                </a:solidFill>
                <a:effectLst/>
                <a:uLnTx/>
                <a:uFillTx/>
                <a:latin typeface="Cambria" pitchFamily="18" charset="0"/>
                <a:ea typeface="+mj-ea"/>
                <a:cs typeface="+mj-cs"/>
              </a:rPr>
              <a:t>Ms.PRISCILLA</a:t>
            </a:r>
            <a:r>
              <a:rPr kumimoji="0" lang="en-US" sz="4000" b="0" i="0" u="none" strike="noStrike" kern="1200" cap="none" spc="0" normalizeH="0" dirty="0" smtClean="0">
                <a:ln>
                  <a:noFill/>
                </a:ln>
                <a:solidFill>
                  <a:schemeClr val="tx1"/>
                </a:solidFill>
                <a:effectLst/>
                <a:uLnTx/>
                <a:uFillTx/>
                <a:latin typeface="Cambria" pitchFamily="18" charset="0"/>
                <a:ea typeface="+mj-ea"/>
                <a:cs typeface="+mj-cs"/>
              </a:rPr>
              <a:t> JOY</a:t>
            </a:r>
            <a:endParaRPr kumimoji="0" lang="en-US" sz="4400" b="0" i="0" u="none" strike="noStrike" kern="1200" cap="none" spc="0" normalizeH="0" dirty="0" smtClean="0">
              <a:ln>
                <a:noFill/>
              </a:ln>
              <a:solidFill>
                <a:schemeClr val="tx1"/>
              </a:solidFill>
              <a:effectLst/>
              <a:uLnTx/>
              <a:uFillTx/>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baseline="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aseline="0" noProof="0" dirty="0" smtClean="0">
                <a:latin typeface="Cambria" pitchFamily="18" charset="0"/>
                <a:ea typeface="+mj-ea"/>
                <a:cs typeface="+mj-cs"/>
              </a:rPr>
              <a:t>INDUSTRY</a:t>
            </a:r>
            <a:r>
              <a:rPr lang="en-US" sz="4400" noProof="0" dirty="0" smtClean="0">
                <a:latin typeface="Cambria" pitchFamily="18" charset="0"/>
                <a:ea typeface="+mj-ea"/>
                <a:cs typeface="+mj-cs"/>
              </a:rPr>
              <a:t> GUIDE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noProof="0" dirty="0" err="1" smtClean="0">
                <a:latin typeface="Cambria" pitchFamily="18" charset="0"/>
                <a:ea typeface="+mj-ea"/>
                <a:cs typeface="+mj-cs"/>
              </a:rPr>
              <a:t>Mr.VASANTH</a:t>
            </a:r>
            <a:endParaRPr lang="en-US" sz="4400" noProof="0" dirty="0" smtClean="0">
              <a:latin typeface="Cambria"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Cambria"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section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80484"/>
            <a:ext cx="8229600" cy="429879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Entities-creation</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357158" y="1857364"/>
            <a:ext cx="8358246" cy="471490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with the entities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500034" y="1935163"/>
            <a:ext cx="8215370" cy="4389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conversation</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3367087" y="1939131"/>
            <a:ext cx="2409825" cy="4381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58138" cy="428628"/>
          </a:xfrm>
        </p:spPr>
        <p:txBody>
          <a:bodyPr>
            <a:normAutofit fontScale="90000"/>
          </a:bodyPr>
          <a:lstStyle/>
          <a:p>
            <a:r>
              <a:rPr lang="en-US" dirty="0" smtClean="0"/>
              <a:t>Contd..</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857356" y="928670"/>
            <a:ext cx="4286280" cy="514351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67512"/>
          </a:xfrm>
        </p:spPr>
        <p:txBody>
          <a:bodyPr>
            <a:normAutofit fontScale="90000"/>
          </a:bodyPr>
          <a:lstStyle/>
          <a:p>
            <a:r>
              <a:rPr lang="en-US" sz="4400" dirty="0" smtClean="0">
                <a:latin typeface="Cambria" pitchFamily="18" charset="0"/>
              </a:rPr>
              <a:t>Project Planner / </a:t>
            </a:r>
            <a:r>
              <a:rPr lang="en-US" sz="4000" dirty="0" smtClean="0">
                <a:latin typeface="Cambria" pitchFamily="18" charset="0"/>
              </a:rPr>
              <a:t>Timeline (Gantt chart)</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457200" y="1828800"/>
          <a:ext cx="7696210" cy="4133863"/>
        </p:xfrm>
        <a:graphic>
          <a:graphicData uri="http://schemas.openxmlformats.org/drawingml/2006/table">
            <a:tbl>
              <a:tblPr/>
              <a:tblGrid>
                <a:gridCol w="914400"/>
                <a:gridCol w="391874"/>
                <a:gridCol w="399371"/>
                <a:gridCol w="399371"/>
                <a:gridCol w="399371"/>
                <a:gridCol w="399371"/>
                <a:gridCol w="399371"/>
                <a:gridCol w="399371"/>
                <a:gridCol w="399371"/>
                <a:gridCol w="399371"/>
                <a:gridCol w="399371"/>
                <a:gridCol w="399371"/>
                <a:gridCol w="399371"/>
                <a:gridCol w="399371"/>
                <a:gridCol w="399371"/>
                <a:gridCol w="399371"/>
                <a:gridCol w="399371"/>
                <a:gridCol w="399371"/>
              </a:tblGrid>
              <a:tr h="367145">
                <a:tc rowSpan="2">
                  <a:txBody>
                    <a:bodyPr/>
                    <a:lstStyle/>
                    <a:p>
                      <a:pPr algn="ctr" fontAlgn="ctr"/>
                      <a:r>
                        <a:rPr lang="en-US" sz="1000" b="1" i="0" u="none" strike="noStrike" dirty="0">
                          <a:solidFill>
                            <a:srgbClr val="000000"/>
                          </a:solidFill>
                          <a:latin typeface="Cambria"/>
                        </a:rPr>
                        <a:t>Particulars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1" i="0" u="none" strike="noStrike" dirty="0" smtClean="0">
                          <a:solidFill>
                            <a:srgbClr val="000000"/>
                          </a:solidFill>
                          <a:latin typeface="Cambria"/>
                        </a:rPr>
                        <a:t>Dec-15</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Jan-16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FEb-16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000" b="1" i="0" u="none" strike="noStrike" dirty="0" smtClean="0">
                          <a:solidFill>
                            <a:srgbClr val="000000"/>
                          </a:solidFill>
                          <a:latin typeface="Cambria"/>
                        </a:rPr>
                        <a:t>Mar-16</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000" b="1" i="0" u="none" strike="noStrike" dirty="0" smtClean="0">
                          <a:solidFill>
                            <a:srgbClr val="000000"/>
                          </a:solidFill>
                          <a:latin typeface="Cambria"/>
                        </a:rPr>
                        <a:t>April</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vMerge="1">
                  <a:txBody>
                    <a:bodyPr/>
                    <a:lstStyle/>
                    <a:p>
                      <a:endParaRPr lang="en-US"/>
                    </a:p>
                  </a:txBody>
                  <a:tcPr/>
                </a:tc>
                <a:tc>
                  <a:txBody>
                    <a:bodyPr/>
                    <a:lstStyle/>
                    <a:p>
                      <a:pPr algn="ctr" fontAlgn="ctr"/>
                      <a:r>
                        <a:rPr lang="en-US" sz="1000" b="1" i="0" u="none" strike="noStrike" dirty="0" smtClean="0">
                          <a:solidFill>
                            <a:srgbClr val="000000"/>
                          </a:solidFill>
                          <a:latin typeface="Cambria"/>
                        </a:rPr>
                        <a:t>Wk 1</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2</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3</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latin typeface="Cambria"/>
                        </a:rPr>
                        <a:t>Wk 4</a:t>
                      </a: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latin typeface="Cambria"/>
                        </a:rPr>
                        <a:t>Wk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latin typeface="Cambria"/>
                        </a:rPr>
                        <a:t>Wk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mbria"/>
                      </a:endParaRPr>
                    </a:p>
                    <a:p>
                      <a:pPr marL="0" marR="0" indent="0" algn="ctr" defTabSz="914400" rtl="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mbria"/>
                        </a:rPr>
                        <a:t>Wk 1</a:t>
                      </a:r>
                    </a:p>
                    <a:p>
                      <a:pPr algn="ctr" fontAlgn="ctr"/>
                      <a:endParaRPr lang="en-US" sz="1000" b="1" i="0" u="none" strike="noStrike" dirty="0">
                        <a:solidFill>
                          <a:srgbClr val="000000"/>
                        </a:solidFill>
                        <a:latin typeface="Cambria"/>
                      </a:endParaRP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Problem Identification</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rgbClr val="C00000"/>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Literature Survey</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1</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2</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3</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Module 4</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Thesis Draft</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Final Thesis</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145">
                <a:tc>
                  <a:txBody>
                    <a:bodyPr/>
                    <a:lstStyle/>
                    <a:p>
                      <a:pPr lvl="0" algn="l" fontAlgn="ctr"/>
                      <a:r>
                        <a:rPr lang="en-US" sz="1000" b="1" i="0" u="none" strike="noStrike" dirty="0">
                          <a:solidFill>
                            <a:srgbClr val="000000"/>
                          </a:solidFill>
                          <a:latin typeface="Cambria"/>
                        </a:rPr>
                        <a:t>Viva</a:t>
                      </a:r>
                    </a:p>
                  </a:txBody>
                  <a:tcPr marL="5213" marR="5213" marT="52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0000"/>
                    </a:solidFill>
                  </a:tcPr>
                </a:tc>
                <a:tc>
                  <a:txBody>
                    <a:bodyPr/>
                    <a:lstStyle/>
                    <a:p>
                      <a:pPr algn="l" fontAlgn="b"/>
                      <a:r>
                        <a:rPr lang="en-US" sz="1000" b="0" i="0" u="none" strike="noStrike" dirty="0">
                          <a:solidFill>
                            <a:schemeClr val="bg1"/>
                          </a:solidFill>
                          <a:latin typeface="Calibri"/>
                        </a:rPr>
                        <a:t> </a:t>
                      </a: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1000" b="0" i="0" u="none" strike="noStrike" dirty="0">
                        <a:solidFill>
                          <a:schemeClr val="bg1"/>
                        </a:solidFill>
                        <a:latin typeface="Calibri"/>
                      </a:endParaRPr>
                    </a:p>
                  </a:txBody>
                  <a:tcPr marL="5213" marR="5213" marT="52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sz="4800" dirty="0" smtClean="0"/>
          </a:p>
          <a:p>
            <a:pPr>
              <a:buNone/>
            </a:pPr>
            <a:endParaRPr lang="en-US" sz="4800" dirty="0" smtClean="0"/>
          </a:p>
          <a:p>
            <a:pPr>
              <a:buNone/>
            </a:pPr>
            <a:r>
              <a:rPr lang="en-US" sz="4800" dirty="0" smtClean="0"/>
              <a:t> 			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4400" dirty="0" smtClean="0"/>
              <a:t>Abstract</a:t>
            </a:r>
            <a:br>
              <a:rPr lang="en-US" sz="4400" dirty="0" smtClean="0"/>
            </a:br>
            <a:endParaRPr lang="en-US" sz="4400" dirty="0">
              <a:latin typeface="Cambria" pitchFamily="18" charset="0"/>
            </a:endParaRPr>
          </a:p>
        </p:txBody>
      </p:sp>
      <p:sp>
        <p:nvSpPr>
          <p:cNvPr id="5" name="TextBox 4"/>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4" name="Rectangle 3"/>
          <p:cNvSpPr/>
          <p:nvPr/>
        </p:nvSpPr>
        <p:spPr>
          <a:xfrm>
            <a:off x="533400" y="1828800"/>
            <a:ext cx="7848600" cy="3416320"/>
          </a:xfrm>
          <a:prstGeom prst="rect">
            <a:avLst/>
          </a:prstGeom>
        </p:spPr>
        <p:txBody>
          <a:bodyPr wrap="square">
            <a:spAutoFit/>
          </a:bodyPr>
          <a:lstStyle/>
          <a:p>
            <a:pPr algn="just"/>
            <a:r>
              <a:rPr lang="en-IN" dirty="0" smtClean="0"/>
              <a:t>	Banking </a:t>
            </a:r>
            <a:r>
              <a:rPr lang="en-IN" dirty="0" err="1" smtClean="0"/>
              <a:t>bot</a:t>
            </a:r>
            <a:r>
              <a:rPr lang="en-IN" dirty="0" smtClean="0"/>
              <a:t> is an artificial intelligent develop for banking operations, who understand people queries and responds accordingly. 	</a:t>
            </a:r>
          </a:p>
          <a:p>
            <a:pPr algn="just"/>
            <a:r>
              <a:rPr lang="en-IN" dirty="0" smtClean="0"/>
              <a:t>	The main aim of this project is to develop  a banking </a:t>
            </a:r>
            <a:r>
              <a:rPr lang="en-IN" dirty="0" err="1" smtClean="0"/>
              <a:t>bot</a:t>
            </a:r>
            <a:r>
              <a:rPr lang="en-IN" dirty="0" smtClean="0"/>
              <a:t> using artificial intelligent algorithms which should be able to analyze and understand user’s queries and react accordingly.</a:t>
            </a:r>
          </a:p>
          <a:p>
            <a:pPr algn="just"/>
            <a:r>
              <a:rPr lang="en-IN" dirty="0" smtClean="0"/>
              <a:t>	For any banking related queries we have to go to the bank or call to customer care. It takes lot of time and effort and bank people are also very busy to attend our queries. On the other hand we don’t get complete information from the customer care executives.  	</a:t>
            </a:r>
          </a:p>
          <a:p>
            <a:pPr algn="just"/>
            <a:r>
              <a:rPr lang="en-IN" dirty="0" smtClean="0"/>
              <a:t>	It will be more suitable if we can directly post our queries online or chat with the bank people and get the response with no time. To overcome the problem we proposed banking </a:t>
            </a:r>
            <a:r>
              <a:rPr lang="en-IN" dirty="0" err="1" smtClean="0"/>
              <a:t>bot</a:t>
            </a:r>
            <a:r>
              <a:rPr lang="en-IN" dirty="0" smtClean="0"/>
              <a:t>  where people can directly chat with a bot.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515112"/>
          </a:xfrm>
        </p:spPr>
        <p:txBody>
          <a:bodyPr>
            <a:normAutofit fontScale="90000"/>
          </a:bodyPr>
          <a:lstStyle/>
          <a:p>
            <a:r>
              <a:rPr lang="en-US" sz="4400" dirty="0" smtClean="0">
                <a:latin typeface="Cambria" pitchFamily="18" charset="0"/>
              </a:rPr>
              <a:t>Area Introduction-Existing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685800" y="1905000"/>
            <a:ext cx="8153400" cy="3416320"/>
          </a:xfrm>
          <a:prstGeom prst="rect">
            <a:avLst/>
          </a:prstGeom>
        </p:spPr>
        <p:txBody>
          <a:bodyPr wrap="square">
            <a:spAutoFit/>
          </a:bodyPr>
          <a:lstStyle/>
          <a:p>
            <a:pPr>
              <a:buFont typeface="Arial" pitchFamily="34" charset="0"/>
              <a:buChar char="•"/>
            </a:pPr>
            <a:r>
              <a:rPr lang="en-IN" sz="2400" dirty="0" smtClean="0"/>
              <a:t>Improper  and ineffectual. </a:t>
            </a:r>
          </a:p>
          <a:p>
            <a:pPr>
              <a:buFont typeface="Arial" pitchFamily="34" charset="0"/>
              <a:buChar char="•"/>
            </a:pPr>
            <a:r>
              <a:rPr lang="en-IN" sz="2400" dirty="0" smtClean="0"/>
              <a:t>Time consuming and </a:t>
            </a:r>
            <a:r>
              <a:rPr lang="en-IN" sz="2400" dirty="0" err="1" smtClean="0"/>
              <a:t>draggy</a:t>
            </a:r>
            <a:r>
              <a:rPr lang="en-IN" sz="2400" dirty="0" smtClean="0"/>
              <a:t>.</a:t>
            </a:r>
          </a:p>
          <a:p>
            <a:pPr>
              <a:buFont typeface="Arial" pitchFamily="34" charset="0"/>
              <a:buChar char="•"/>
            </a:pPr>
            <a:r>
              <a:rPr lang="en-US" sz="2400" dirty="0" smtClean="0">
                <a:latin typeface="Cambria" pitchFamily="18" charset="0"/>
              </a:rPr>
              <a:t>Less </a:t>
            </a:r>
            <a:r>
              <a:rPr lang="en-US" sz="2400" dirty="0" smtClean="0">
                <a:latin typeface="Cambria" pitchFamily="18" charset="0"/>
              </a:rPr>
              <a:t>flexible</a:t>
            </a:r>
          </a:p>
          <a:p>
            <a:pPr>
              <a:buFont typeface="Arial" pitchFamily="34" charset="0"/>
              <a:buChar char="•"/>
            </a:pPr>
            <a:endParaRPr lang="en-US" sz="2400" dirty="0" smtClean="0">
              <a:latin typeface="Cambria" pitchFamily="18" charset="0"/>
            </a:endParaRPr>
          </a:p>
          <a:p>
            <a:r>
              <a:rPr lang="en-US" sz="2400" dirty="0" smtClean="0">
                <a:latin typeface="Cambria" pitchFamily="18" charset="0"/>
              </a:rPr>
              <a:t>Disadvantages in CAN MOBILE Application</a:t>
            </a:r>
          </a:p>
          <a:p>
            <a:pPr lvl="1">
              <a:buFont typeface="Wingdings" pitchFamily="2" charset="2"/>
              <a:buChar char="ü"/>
            </a:pPr>
            <a:r>
              <a:rPr lang="en-US" sz="2400" dirty="0" smtClean="0">
                <a:latin typeface="Cambria" pitchFamily="18" charset="0"/>
              </a:rPr>
              <a:t> Message request cant be sent if there is low balance</a:t>
            </a:r>
          </a:p>
          <a:p>
            <a:pPr lvl="1">
              <a:buFont typeface="Wingdings" pitchFamily="2" charset="2"/>
              <a:buChar char="ü"/>
            </a:pPr>
            <a:r>
              <a:rPr lang="en-US" sz="2400" dirty="0" smtClean="0">
                <a:latin typeface="Cambria" pitchFamily="18" charset="0"/>
              </a:rPr>
              <a:t> Joint Users can’t create an account in application</a:t>
            </a:r>
          </a:p>
          <a:p>
            <a:pPr lvl="1">
              <a:buFont typeface="Wingdings" pitchFamily="2" charset="2"/>
              <a:buChar char="ü"/>
            </a:pPr>
            <a:r>
              <a:rPr lang="en-US" sz="2400" dirty="0" smtClean="0">
                <a:latin typeface="Cambria" pitchFamily="18" charset="0"/>
              </a:rPr>
              <a:t> </a:t>
            </a:r>
            <a:r>
              <a:rPr lang="en-US" sz="2400" dirty="0" smtClean="0">
                <a:latin typeface="Cambria" pitchFamily="18" charset="0"/>
              </a:rPr>
              <a:t>MPIN request and validation is a tedious process</a:t>
            </a:r>
            <a:endParaRPr lang="en-IN" sz="2400" dirty="0" smtClean="0"/>
          </a:p>
          <a:p>
            <a:pPr lvl="1"/>
            <a:r>
              <a:rPr lang="en-US" sz="2400" dirty="0" smtClean="0">
                <a:latin typeface="Cambria" pitchFamily="18" charset="0"/>
              </a:rPr>
              <a:t>	      </a:t>
            </a:r>
            <a:r>
              <a:rPr lang="en-IN" sz="2400" dirty="0" smtClean="0"/>
              <a:t> </a:t>
            </a:r>
            <a:endParaRPr lang="en-IN"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smtClean="0">
                <a:latin typeface="Cambria" pitchFamily="18" charset="0"/>
              </a:rPr>
              <a:t>Proposed System</a:t>
            </a:r>
            <a:endParaRPr lang="en-US" sz="44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Rectangle 4"/>
          <p:cNvSpPr/>
          <p:nvPr/>
        </p:nvSpPr>
        <p:spPr>
          <a:xfrm>
            <a:off x="990600" y="1905000"/>
            <a:ext cx="7239000" cy="1938992"/>
          </a:xfrm>
          <a:prstGeom prst="rect">
            <a:avLst/>
          </a:prstGeom>
        </p:spPr>
        <p:txBody>
          <a:bodyPr wrap="square">
            <a:spAutoFit/>
          </a:bodyPr>
          <a:lstStyle/>
          <a:p>
            <a:pPr>
              <a:buFont typeface="Wingdings" pitchFamily="2" charset="2"/>
              <a:buChar char="§"/>
            </a:pPr>
            <a:endParaRPr lang="en-US" sz="2000" dirty="0" smtClean="0">
              <a:latin typeface="Times New Roman" pitchFamily="18" charset="0"/>
              <a:cs typeface="Times New Roman" pitchFamily="18" charset="0"/>
            </a:endParaRPr>
          </a:p>
          <a:p>
            <a:pPr>
              <a:buFont typeface="Arial" pitchFamily="34" charset="0"/>
              <a:buChar char="•"/>
            </a:pPr>
            <a:r>
              <a:rPr lang="en-IN" sz="2000" dirty="0" err="1" smtClean="0">
                <a:latin typeface="Times New Roman" pitchFamily="18" charset="0"/>
                <a:cs typeface="Times New Roman" pitchFamily="18" charset="0"/>
              </a:rPr>
              <a:t>Formatless</a:t>
            </a:r>
            <a:r>
              <a:rPr lang="en-IN" sz="2000" dirty="0" smtClean="0">
                <a:latin typeface="Times New Roman" pitchFamily="18" charset="0"/>
                <a:cs typeface="Times New Roman" pitchFamily="18" charset="0"/>
              </a:rPr>
              <a:t>. </a:t>
            </a:r>
          </a:p>
          <a:p>
            <a:pPr>
              <a:buFont typeface="Arial" pitchFamily="34" charset="0"/>
              <a:buChar char="•"/>
            </a:pPr>
            <a:r>
              <a:rPr lang="en-IN" sz="2000" dirty="0" err="1" smtClean="0">
                <a:latin typeface="Times New Roman" pitchFamily="18" charset="0"/>
                <a:cs typeface="Times New Roman" pitchFamily="18" charset="0"/>
              </a:rPr>
              <a:t>Bot</a:t>
            </a:r>
            <a:r>
              <a:rPr lang="en-IN" sz="2000" dirty="0" smtClean="0">
                <a:latin typeface="Times New Roman" pitchFamily="18" charset="0"/>
                <a:cs typeface="Times New Roman" pitchFamily="18" charset="0"/>
              </a:rPr>
              <a:t> understand all banking terminologies and operations. </a:t>
            </a:r>
          </a:p>
          <a:p>
            <a:pPr>
              <a:buFont typeface="Arial" pitchFamily="34" charset="0"/>
              <a:buChar char="•"/>
            </a:pPr>
            <a:r>
              <a:rPr lang="en-IN" sz="2000" dirty="0" smtClean="0">
                <a:latin typeface="Times New Roman" pitchFamily="18" charset="0"/>
                <a:cs typeface="Times New Roman" pitchFamily="18" charset="0"/>
              </a:rPr>
              <a:t>Other </a:t>
            </a:r>
            <a:r>
              <a:rPr lang="en-IN" sz="2000" dirty="0" err="1" smtClean="0">
                <a:latin typeface="Times New Roman" pitchFamily="18" charset="0"/>
                <a:cs typeface="Times New Roman" pitchFamily="18" charset="0"/>
              </a:rPr>
              <a:t>informations</a:t>
            </a:r>
            <a:r>
              <a:rPr lang="en-IN" sz="2000" dirty="0" smtClean="0">
                <a:latin typeface="Times New Roman" pitchFamily="18" charset="0"/>
                <a:cs typeface="Times New Roman" pitchFamily="18" charset="0"/>
              </a:rPr>
              <a:t> like address of the different branches in different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cities</a:t>
            </a:r>
            <a:r>
              <a:rPr lang="en-IN" sz="2000" dirty="0" smtClean="0">
                <a:latin typeface="Times New Roman" pitchFamily="18" charset="0"/>
                <a:cs typeface="Times New Roman" pitchFamily="18" charset="0"/>
              </a:rPr>
              <a:t>, ATM location in various places etc.</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t>Future enhancements</a:t>
            </a:r>
            <a:endParaRPr lang="en-IN" dirty="0"/>
          </a:p>
        </p:txBody>
      </p:sp>
      <p:sp>
        <p:nvSpPr>
          <p:cNvPr id="3" name="Content Placeholder 2"/>
          <p:cNvSpPr>
            <a:spLocks noGrp="1"/>
          </p:cNvSpPr>
          <p:nvPr>
            <p:ph idx="1"/>
          </p:nvPr>
        </p:nvSpPr>
        <p:spPr/>
        <p:txBody>
          <a:bodyPr/>
          <a:lstStyle/>
          <a:p>
            <a:r>
              <a:rPr lang="en-US" dirty="0" smtClean="0"/>
              <a:t>Information of many banks.</a:t>
            </a:r>
          </a:p>
          <a:p>
            <a:r>
              <a:rPr lang="en-US" dirty="0" smtClean="0"/>
              <a:t>voice </a:t>
            </a:r>
            <a:r>
              <a:rPr lang="en-US" dirty="0" smtClean="0"/>
              <a:t>recognition </a:t>
            </a:r>
            <a:r>
              <a:rPr lang="en-US" dirty="0" smtClean="0"/>
              <a:t>mechanism.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smtClean="0">
                <a:latin typeface="Cambria" pitchFamily="18" charset="0"/>
              </a:rPr>
              <a:t>Literature Review</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graphicFrame>
        <p:nvGraphicFramePr>
          <p:cNvPr id="5" name="Table 4"/>
          <p:cNvGraphicFramePr>
            <a:graphicFrameLocks noGrp="1"/>
          </p:cNvGraphicFramePr>
          <p:nvPr/>
        </p:nvGraphicFramePr>
        <p:xfrm>
          <a:off x="1524000" y="1397000"/>
          <a:ext cx="6096000" cy="43027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Literatures</a:t>
                      </a:r>
                      <a:endParaRPr lang="en-IN" dirty="0"/>
                    </a:p>
                  </a:txBody>
                  <a:tcPr/>
                </a:tc>
                <a:tc>
                  <a:txBody>
                    <a:bodyPr/>
                    <a:lstStyle/>
                    <a:p>
                      <a:pPr algn="ctr"/>
                      <a:r>
                        <a:rPr lang="en-US" dirty="0" smtClean="0"/>
                        <a:t>Reviews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latin typeface="Cambria" pitchFamily="18" charset="0"/>
                          <a:hlinkClick r:id="rId2"/>
                        </a:rPr>
                        <a:t>http://freeprojectsreport.com/2016/11/ai-banking-bot-project.html</a:t>
                      </a:r>
                      <a:endParaRPr lang="en-US" sz="1800" dirty="0" smtClean="0">
                        <a:solidFill>
                          <a:srgbClr val="FF0000"/>
                        </a:solidFill>
                        <a:latin typeface="Cambria" pitchFamily="18" charset="0"/>
                      </a:endParaRPr>
                    </a:p>
                    <a:p>
                      <a:endParaRPr lang="en-IN" dirty="0"/>
                    </a:p>
                  </a:txBody>
                  <a:tcPr>
                    <a:solidFill>
                      <a:schemeClr val="accent2"/>
                    </a:solidFill>
                  </a:tcPr>
                </a:tc>
                <a:tc>
                  <a:txBody>
                    <a:bodyPr/>
                    <a:lstStyle/>
                    <a:p>
                      <a:r>
                        <a:rPr lang="en-US" dirty="0" smtClean="0"/>
                        <a:t>Frame work</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3"/>
                        </a:rPr>
                        <a:t>http://nevonprojects.com/banking-bot-project/</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Customer</a:t>
                      </a:r>
                      <a:r>
                        <a:rPr lang="en-US" baseline="0" dirty="0" smtClean="0"/>
                        <a:t> care</a:t>
                      </a:r>
                      <a:endParaRPr lang="en-IN" dirty="0"/>
                    </a:p>
                  </a:txBody>
                  <a:tcPr/>
                </a:tc>
              </a:tr>
              <a:tr h="370840">
                <a:tc>
                  <a:txBody>
                    <a:bodyPr/>
                    <a:lstStyle/>
                    <a:p>
                      <a:r>
                        <a:rPr lang="en-US" sz="1800" dirty="0" smtClean="0">
                          <a:latin typeface="Cambria" pitchFamily="18" charset="0"/>
                          <a:hlinkClick r:id="rId4"/>
                        </a:rPr>
                        <a:t>http://ieeexplore.ieee.org/xpl/RecentIssue.jsp?punumber=4804728</a:t>
                      </a:r>
                      <a:endParaRPr lang="en-IN" dirty="0"/>
                    </a:p>
                  </a:txBody>
                  <a:tcPr>
                    <a:solidFill>
                      <a:schemeClr val="accent2"/>
                    </a:solidFill>
                  </a:tcPr>
                </a:tc>
                <a:tc>
                  <a:txBody>
                    <a:bodyPr/>
                    <a:lstStyle/>
                    <a:p>
                      <a:r>
                        <a:rPr lang="en-US" dirty="0" err="1" smtClean="0"/>
                        <a:t>chating</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mbria" pitchFamily="18" charset="0"/>
                          <a:hlinkClick r:id="rId5"/>
                        </a:rPr>
                        <a:t>https://chatbotsmagazine.com/</a:t>
                      </a:r>
                      <a:endParaRPr lang="en-US" sz="1800" dirty="0" smtClean="0">
                        <a:latin typeface="Cambria" pitchFamily="18" charset="0"/>
                      </a:endParaRPr>
                    </a:p>
                    <a:p>
                      <a:endParaRPr lang="en-IN" dirty="0"/>
                    </a:p>
                  </a:txBody>
                  <a:tcPr>
                    <a:solidFill>
                      <a:schemeClr val="accent2"/>
                    </a:solidFill>
                  </a:tcPr>
                </a:tc>
                <a:tc>
                  <a:txBody>
                    <a:bodyPr/>
                    <a:lstStyle/>
                    <a:p>
                      <a:r>
                        <a:rPr lang="en-US" dirty="0" smtClean="0"/>
                        <a:t>Chat </a:t>
                      </a:r>
                      <a:r>
                        <a:rPr lang="en-US" dirty="0" err="1" smtClean="0"/>
                        <a:t>bot</a:t>
                      </a:r>
                      <a:endParaRPr lang="en-IN"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91312"/>
          </a:xfrm>
        </p:spPr>
        <p:txBody>
          <a:bodyPr>
            <a:noAutofit/>
          </a:bodyPr>
          <a:lstStyle/>
          <a:p>
            <a:r>
              <a:rPr lang="en-US" sz="4400" dirty="0" smtClean="0">
                <a:latin typeface="Cambria" pitchFamily="18" charset="0"/>
              </a:rPr>
              <a:t>Module Split up</a:t>
            </a:r>
            <a:endParaRPr lang="en-US" sz="4000" dirty="0">
              <a:latin typeface="Cambria"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smtClean="0"/>
              <a:t>Department of CSE, KGiSL Institute of Technology, Coimbatore</a:t>
            </a:r>
            <a:endParaRPr lang="en-US" dirty="0"/>
          </a:p>
        </p:txBody>
      </p:sp>
      <p:sp>
        <p:nvSpPr>
          <p:cNvPr id="5" name="TextBox 4"/>
          <p:cNvSpPr txBox="1"/>
          <p:nvPr/>
        </p:nvSpPr>
        <p:spPr>
          <a:xfrm>
            <a:off x="990600" y="2209800"/>
            <a:ext cx="6019800" cy="1200329"/>
          </a:xfrm>
          <a:prstGeom prst="rect">
            <a:avLst/>
          </a:prstGeom>
          <a:noFill/>
        </p:spPr>
        <p:txBody>
          <a:bodyPr wrap="square" rtlCol="0">
            <a:spAutoFit/>
          </a:bodyPr>
          <a:lstStyle/>
          <a:p>
            <a:pPr marL="342900" indent="-342900">
              <a:buAutoNum type="arabicPeriod"/>
            </a:pPr>
            <a:r>
              <a:rPr lang="en-US" dirty="0" smtClean="0"/>
              <a:t>ADDING A BENEFICIERY</a:t>
            </a:r>
          </a:p>
          <a:p>
            <a:pPr marL="342900" indent="-342900">
              <a:buAutoNum type="arabicPeriod"/>
            </a:pPr>
            <a:r>
              <a:rPr lang="en-US" dirty="0" smtClean="0"/>
              <a:t>FUND TRANSFER</a:t>
            </a:r>
          </a:p>
          <a:p>
            <a:pPr marL="342900" indent="-342900">
              <a:buAutoNum type="arabicPeriod"/>
            </a:pPr>
            <a:r>
              <a:rPr lang="en-US" dirty="0" smtClean="0"/>
              <a:t>MINI STATEMENT</a:t>
            </a:r>
          </a:p>
          <a:p>
            <a:pPr marL="342900" indent="-342900">
              <a:buAutoNum type="arabicPeriod"/>
            </a:pPr>
            <a:r>
              <a:rPr lang="en-US" dirty="0" smtClean="0"/>
              <a:t>BALANCE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Screen shots of modules under progress</a:t>
            </a:r>
            <a:r>
              <a:rPr lang="en-US" sz="4800" dirty="0" smtClean="0"/>
              <a: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28596" y="2214554"/>
            <a:ext cx="8001056" cy="40005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70"/>
            <a:ext cx="7543824" cy="785818"/>
          </a:xfrm>
        </p:spPr>
        <p:txBody>
          <a:bodyPr>
            <a:normAutofit fontScale="90000"/>
          </a:bodyPr>
          <a:lstStyle/>
          <a:p>
            <a:r>
              <a:rPr lang="en-US" dirty="0" smtClean="0"/>
              <a:t>Intent creation-Training the </a:t>
            </a:r>
            <a:r>
              <a:rPr lang="en-US" dirty="0" err="1" smtClean="0"/>
              <a:t>bot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09706" y="1935163"/>
            <a:ext cx="8124587" cy="4389437"/>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roth_review_bankingbo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Zeroth_review_bankingbot</Template>
  <TotalTime>81</TotalTime>
  <Words>308</Words>
  <Application>Microsoft Office PowerPoint</Application>
  <PresentationFormat>On-screen Show (4:3)</PresentationFormat>
  <Paragraphs>247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Zeroth_review_bankingbot</vt:lpstr>
      <vt:lpstr>BANKING BOT</vt:lpstr>
      <vt:lpstr>Abstract </vt:lpstr>
      <vt:lpstr>Area Introduction-Existing system</vt:lpstr>
      <vt:lpstr>Proposed System</vt:lpstr>
      <vt:lpstr> Future enhancements</vt:lpstr>
      <vt:lpstr>Literature Review</vt:lpstr>
      <vt:lpstr>Module Split up</vt:lpstr>
      <vt:lpstr>Screen shots of modules under progress.</vt:lpstr>
      <vt:lpstr>Intent creation-Training the bot</vt:lpstr>
      <vt:lpstr>Build section</vt:lpstr>
      <vt:lpstr>Entities-creation</vt:lpstr>
      <vt:lpstr>Mapping with the entities</vt:lpstr>
      <vt:lpstr>Building the conversation</vt:lpstr>
      <vt:lpstr>Contd..</vt:lpstr>
      <vt:lpstr>Project Planner / Timeline (Gantt chart)</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BOT</dc:title>
  <dc:creator>vinitha</dc:creator>
  <cp:lastModifiedBy>home</cp:lastModifiedBy>
  <cp:revision>7</cp:revision>
  <dcterms:created xsi:type="dcterms:W3CDTF">2017-12-14T07:16:19Z</dcterms:created>
  <dcterms:modified xsi:type="dcterms:W3CDTF">2018-01-11T19:12:13Z</dcterms:modified>
</cp:coreProperties>
</file>