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2"/>
  </p:notesMasterIdLst>
  <p:sldIdLst>
    <p:sldId id="1125" r:id="rId2"/>
    <p:sldId id="1047" r:id="rId3"/>
    <p:sldId id="1198" r:id="rId4"/>
    <p:sldId id="1368" r:id="rId5"/>
    <p:sldId id="1382" r:id="rId6"/>
    <p:sldId id="1383" r:id="rId7"/>
    <p:sldId id="1384" r:id="rId8"/>
    <p:sldId id="1405" r:id="rId9"/>
    <p:sldId id="1406" r:id="rId10"/>
    <p:sldId id="1407" r:id="rId11"/>
    <p:sldId id="1409" r:id="rId12"/>
    <p:sldId id="1410" r:id="rId13"/>
    <p:sldId id="1411" r:id="rId14"/>
    <p:sldId id="1412" r:id="rId15"/>
    <p:sldId id="1413" r:id="rId16"/>
    <p:sldId id="1388" r:id="rId17"/>
    <p:sldId id="1414" r:id="rId18"/>
    <p:sldId id="1415" r:id="rId19"/>
    <p:sldId id="1416" r:id="rId20"/>
    <p:sldId id="1417" r:id="rId21"/>
    <p:sldId id="1420" r:id="rId22"/>
    <p:sldId id="1421" r:id="rId23"/>
    <p:sldId id="1422" r:id="rId24"/>
    <p:sldId id="1423" r:id="rId25"/>
    <p:sldId id="1424" r:id="rId26"/>
    <p:sldId id="1425" r:id="rId27"/>
    <p:sldId id="1426" r:id="rId28"/>
    <p:sldId id="1427" r:id="rId29"/>
    <p:sldId id="1428" r:id="rId30"/>
    <p:sldId id="1429" r:id="rId31"/>
    <p:sldId id="1430" r:id="rId32"/>
    <p:sldId id="1431" r:id="rId33"/>
    <p:sldId id="1432" r:id="rId34"/>
    <p:sldId id="1418" r:id="rId35"/>
    <p:sldId id="1433" r:id="rId36"/>
    <p:sldId id="1434" r:id="rId37"/>
    <p:sldId id="1435" r:id="rId38"/>
    <p:sldId id="1436" r:id="rId39"/>
    <p:sldId id="1437" r:id="rId40"/>
    <p:sldId id="1438" r:id="rId41"/>
    <p:sldId id="1439" r:id="rId42"/>
    <p:sldId id="1440" r:id="rId43"/>
    <p:sldId id="1441" r:id="rId44"/>
    <p:sldId id="1442" r:id="rId45"/>
    <p:sldId id="1443" r:id="rId46"/>
    <p:sldId id="1444" r:id="rId47"/>
    <p:sldId id="1445" r:id="rId48"/>
    <p:sldId id="1446" r:id="rId49"/>
    <p:sldId id="1447" r:id="rId50"/>
    <p:sldId id="1453" r:id="rId51"/>
    <p:sldId id="1448" r:id="rId52"/>
    <p:sldId id="1449" r:id="rId53"/>
    <p:sldId id="1450" r:id="rId54"/>
    <p:sldId id="1451" r:id="rId55"/>
    <p:sldId id="1452" r:id="rId56"/>
    <p:sldId id="1419" r:id="rId57"/>
    <p:sldId id="1454" r:id="rId58"/>
    <p:sldId id="1455" r:id="rId59"/>
    <p:sldId id="1151" r:id="rId60"/>
    <p:sldId id="448" r:id="rId6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13C"/>
    <a:srgbClr val="1DB013"/>
    <a:srgbClr val="FF6400"/>
    <a:srgbClr val="ECEDFF"/>
    <a:srgbClr val="0D7F3A"/>
    <a:srgbClr val="D43C00"/>
    <a:srgbClr val="BD5600"/>
    <a:srgbClr val="FFAF00"/>
    <a:srgbClr val="FFCA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68"/>
    <p:restoredTop sz="87248"/>
  </p:normalViewPr>
  <p:slideViewPr>
    <p:cSldViewPr snapToGrid="0">
      <p:cViewPr varScale="1">
        <p:scale>
          <a:sx n="100" d="100"/>
          <a:sy n="100" d="100"/>
        </p:scale>
        <p:origin x="8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66446-E193-4396-AF51-D630774E0723}" type="datetimeFigureOut">
              <a:rPr lang="en-US" smtClean="0"/>
              <a:t>7/19/24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682A0B-C383-445F-B7FB-181BF111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4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Quote">
    <p:bg>
      <p:bgPr>
        <a:solidFill>
          <a:srgbClr val="FFB600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>
            <a:spLocks noGrp="1"/>
          </p:cNvSpPr>
          <p:nvPr>
            <p:ph type="body" idx="1"/>
          </p:nvPr>
        </p:nvSpPr>
        <p:spPr>
          <a:xfrm>
            <a:off x="2342933" y="2882400"/>
            <a:ext cx="7506400" cy="10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50799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6400" b="1" i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219170" lvl="1" indent="-5587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4000" i="1">
                <a:solidFill>
                  <a:srgbClr val="434343"/>
                </a:solidFill>
              </a:defRPr>
            </a:lvl2pPr>
            <a:lvl3pPr marL="1828754" lvl="2" indent="-5587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4000" i="1">
                <a:solidFill>
                  <a:srgbClr val="434343"/>
                </a:solidFill>
              </a:defRPr>
            </a:lvl3pPr>
            <a:lvl4pPr marL="2438339" lvl="3" indent="-5587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4000" i="1">
                <a:solidFill>
                  <a:srgbClr val="434343"/>
                </a:solidFill>
              </a:defRPr>
            </a:lvl4pPr>
            <a:lvl5pPr marL="3047924" lvl="4" indent="-5587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4000" i="1">
                <a:solidFill>
                  <a:srgbClr val="434343"/>
                </a:solidFill>
              </a:defRPr>
            </a:lvl5pPr>
            <a:lvl6pPr marL="3657509" lvl="5" indent="-5587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4000" i="1">
                <a:solidFill>
                  <a:srgbClr val="434343"/>
                </a:solidFill>
              </a:defRPr>
            </a:lvl6pPr>
            <a:lvl7pPr marL="4267093" lvl="6" indent="-5587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4000" i="1">
                <a:solidFill>
                  <a:srgbClr val="434343"/>
                </a:solidFill>
              </a:defRPr>
            </a:lvl7pPr>
            <a:lvl8pPr marL="4876678" lvl="7" indent="-5587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4000" i="1">
                <a:solidFill>
                  <a:srgbClr val="434343"/>
                </a:solidFill>
              </a:defRPr>
            </a:lvl8pPr>
            <a:lvl9pPr marL="5486263" lvl="8" indent="-5587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4000" i="1">
                <a:solidFill>
                  <a:srgbClr val="43434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4" name="Google Shape;154;p18"/>
          <p:cNvSpPr txBox="1">
            <a:spLocks noGrp="1"/>
          </p:cNvSpPr>
          <p:nvPr>
            <p:ph type="sldNum" idx="12"/>
          </p:nvPr>
        </p:nvSpPr>
        <p:spPr>
          <a:xfrm>
            <a:off x="11592732" y="6300061"/>
            <a:ext cx="599401" cy="557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FFB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Raleway Thin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fld id="{B446B2FC-BDAF-434F-A36C-1F2F7069A7B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Google Shape;152;p18">
            <a:extLst>
              <a:ext uri="{FF2B5EF4-FFF2-40B4-BE49-F238E27FC236}">
                <a16:creationId xmlns:a16="http://schemas.microsoft.com/office/drawing/2014/main" id="{9154568B-4A79-FB75-528B-BD6F6FF53167}"/>
              </a:ext>
            </a:extLst>
          </p:cNvPr>
          <p:cNvSpPr txBox="1">
            <a:spLocks noGrp="1"/>
          </p:cNvSpPr>
          <p:nvPr>
            <p:ph type="body" idx="13"/>
          </p:nvPr>
        </p:nvSpPr>
        <p:spPr>
          <a:xfrm>
            <a:off x="6096000" y="5135418"/>
            <a:ext cx="5133903" cy="525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50799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2400" b="1" i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219170" lvl="1" indent="-5587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4000" i="1">
                <a:solidFill>
                  <a:srgbClr val="434343"/>
                </a:solidFill>
              </a:defRPr>
            </a:lvl2pPr>
            <a:lvl3pPr marL="1828754" lvl="2" indent="-5587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4000" i="1">
                <a:solidFill>
                  <a:srgbClr val="434343"/>
                </a:solidFill>
              </a:defRPr>
            </a:lvl3pPr>
            <a:lvl4pPr marL="2438339" lvl="3" indent="-5587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4000" i="1">
                <a:solidFill>
                  <a:srgbClr val="434343"/>
                </a:solidFill>
              </a:defRPr>
            </a:lvl4pPr>
            <a:lvl5pPr marL="3047924" lvl="4" indent="-5587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4000" i="1">
                <a:solidFill>
                  <a:srgbClr val="434343"/>
                </a:solidFill>
              </a:defRPr>
            </a:lvl5pPr>
            <a:lvl6pPr marL="3657509" lvl="5" indent="-5587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4000" i="1">
                <a:solidFill>
                  <a:srgbClr val="434343"/>
                </a:solidFill>
              </a:defRPr>
            </a:lvl6pPr>
            <a:lvl7pPr marL="4267093" lvl="6" indent="-5587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4000" i="1">
                <a:solidFill>
                  <a:srgbClr val="434343"/>
                </a:solidFill>
              </a:defRPr>
            </a:lvl7pPr>
            <a:lvl8pPr marL="4876678" lvl="7" indent="-5587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4000" i="1">
                <a:solidFill>
                  <a:srgbClr val="434343"/>
                </a:solidFill>
              </a:defRPr>
            </a:lvl8pPr>
            <a:lvl9pPr marL="5486263" lvl="8" indent="-5587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4000" i="1">
                <a:solidFill>
                  <a:srgbClr val="43434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136A83-111A-66FB-085C-CDE26D421A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809" t="10502" r="8594" b="11219"/>
          <a:stretch/>
        </p:blipFill>
        <p:spPr>
          <a:xfrm>
            <a:off x="10199" y="43913"/>
            <a:ext cx="2184361" cy="71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84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>
            <a:spLocks noGrp="1"/>
          </p:cNvSpPr>
          <p:nvPr>
            <p:ph type="sldNum" idx="12"/>
          </p:nvPr>
        </p:nvSpPr>
        <p:spPr>
          <a:xfrm>
            <a:off x="11472533" y="6120400"/>
            <a:ext cx="719600" cy="7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FFB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Raleway Thin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fld id="{B446B2FC-BDAF-434F-A36C-1F2F7069A7B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Google Shape;152;p18">
            <a:extLst>
              <a:ext uri="{FF2B5EF4-FFF2-40B4-BE49-F238E27FC236}">
                <a16:creationId xmlns:a16="http://schemas.microsoft.com/office/drawing/2014/main" id="{9FAE219A-8DE5-42DE-A01F-4796BBAC20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40597" y="365760"/>
            <a:ext cx="10941804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50799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5000" b="1" i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219170" lvl="1" indent="-5587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4000" i="1">
                <a:solidFill>
                  <a:srgbClr val="434343"/>
                </a:solidFill>
              </a:defRPr>
            </a:lvl2pPr>
            <a:lvl3pPr marL="1828754" lvl="2" indent="-5587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4000" i="1">
                <a:solidFill>
                  <a:srgbClr val="434343"/>
                </a:solidFill>
              </a:defRPr>
            </a:lvl3pPr>
            <a:lvl4pPr marL="2438339" lvl="3" indent="-5587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4000" i="1">
                <a:solidFill>
                  <a:srgbClr val="434343"/>
                </a:solidFill>
              </a:defRPr>
            </a:lvl4pPr>
            <a:lvl5pPr marL="3047924" lvl="4" indent="-5587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4000" i="1">
                <a:solidFill>
                  <a:srgbClr val="434343"/>
                </a:solidFill>
              </a:defRPr>
            </a:lvl5pPr>
            <a:lvl6pPr marL="3657509" lvl="5" indent="-5587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4000" i="1">
                <a:solidFill>
                  <a:srgbClr val="434343"/>
                </a:solidFill>
              </a:defRPr>
            </a:lvl6pPr>
            <a:lvl7pPr marL="4267093" lvl="6" indent="-5587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4000" i="1">
                <a:solidFill>
                  <a:srgbClr val="434343"/>
                </a:solidFill>
              </a:defRPr>
            </a:lvl7pPr>
            <a:lvl8pPr marL="4876678" lvl="7" indent="-5587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4000" i="1">
                <a:solidFill>
                  <a:srgbClr val="434343"/>
                </a:solidFill>
              </a:defRPr>
            </a:lvl8pPr>
            <a:lvl9pPr marL="5486263" lvl="8" indent="-5587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4000" i="1">
                <a:solidFill>
                  <a:srgbClr val="43434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Google Shape;152;p18">
            <a:extLst>
              <a:ext uri="{FF2B5EF4-FFF2-40B4-BE49-F238E27FC236}">
                <a16:creationId xmlns:a16="http://schemas.microsoft.com/office/drawing/2014/main" id="{D78E7B8F-9E53-45F7-BF5B-C0DEC1DF7D80}"/>
              </a:ext>
            </a:extLst>
          </p:cNvPr>
          <p:cNvSpPr txBox="1">
            <a:spLocks noGrp="1"/>
          </p:cNvSpPr>
          <p:nvPr>
            <p:ph type="body" idx="13"/>
          </p:nvPr>
        </p:nvSpPr>
        <p:spPr>
          <a:xfrm>
            <a:off x="495947" y="1178560"/>
            <a:ext cx="11200109" cy="531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507999" lvl="0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Wingdings" panose="05000000000000000000" pitchFamily="2" charset="2"/>
              <a:buChar char="Ø"/>
              <a:defRPr sz="2700" i="0">
                <a:ln>
                  <a:noFill/>
                </a:ln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219170" lvl="1" indent="-5587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4000" i="1">
                <a:solidFill>
                  <a:srgbClr val="434343"/>
                </a:solidFill>
              </a:defRPr>
            </a:lvl2pPr>
            <a:lvl3pPr marL="1828754" lvl="2" indent="-5587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4000" i="1">
                <a:solidFill>
                  <a:srgbClr val="434343"/>
                </a:solidFill>
              </a:defRPr>
            </a:lvl3pPr>
            <a:lvl4pPr marL="2438339" lvl="3" indent="-5587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4000" i="1">
                <a:solidFill>
                  <a:srgbClr val="434343"/>
                </a:solidFill>
              </a:defRPr>
            </a:lvl4pPr>
            <a:lvl5pPr marL="3047924" lvl="4" indent="-5587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4000" i="1">
                <a:solidFill>
                  <a:srgbClr val="434343"/>
                </a:solidFill>
              </a:defRPr>
            </a:lvl5pPr>
            <a:lvl6pPr marL="3657509" lvl="5" indent="-5587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4000" i="1">
                <a:solidFill>
                  <a:srgbClr val="434343"/>
                </a:solidFill>
              </a:defRPr>
            </a:lvl6pPr>
            <a:lvl7pPr marL="4267093" lvl="6" indent="-5587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4000" i="1">
                <a:solidFill>
                  <a:srgbClr val="434343"/>
                </a:solidFill>
              </a:defRPr>
            </a:lvl7pPr>
            <a:lvl8pPr marL="4876678" lvl="7" indent="-5587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4000" i="1">
                <a:solidFill>
                  <a:srgbClr val="434343"/>
                </a:solidFill>
              </a:defRPr>
            </a:lvl8pPr>
            <a:lvl9pPr marL="5486263" lvl="8" indent="-5587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4000" i="1">
                <a:solidFill>
                  <a:srgbClr val="43434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2C3FBF-458A-0482-413F-D07A4D829D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809" t="10502" r="8594" b="11219"/>
          <a:stretch/>
        </p:blipFill>
        <p:spPr>
          <a:xfrm>
            <a:off x="10199" y="43913"/>
            <a:ext cx="2184361" cy="71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3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1_Quote">
    <p:bg>
      <p:bgPr>
        <a:solidFill>
          <a:srgbClr val="FFB600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>
            <a:spLocks noGrp="1"/>
          </p:cNvSpPr>
          <p:nvPr>
            <p:ph type="sldNum" idx="12"/>
          </p:nvPr>
        </p:nvSpPr>
        <p:spPr>
          <a:xfrm>
            <a:off x="11592732" y="6300061"/>
            <a:ext cx="599401" cy="557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FFB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Raleway Thin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fld id="{B446B2FC-BDAF-434F-A36C-1F2F7069A7B4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900B38-960A-4BB7-A1C3-8A34EB721E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9" t="10502" r="8594" b="11219"/>
          <a:stretch/>
        </p:blipFill>
        <p:spPr>
          <a:xfrm>
            <a:off x="10199" y="43913"/>
            <a:ext cx="2184361" cy="717755"/>
          </a:xfrm>
          <a:prstGeom prst="rect">
            <a:avLst/>
          </a:prstGeom>
        </p:spPr>
      </p:pic>
      <p:sp>
        <p:nvSpPr>
          <p:cNvPr id="7" name="Google Shape;364;p35">
            <a:extLst>
              <a:ext uri="{FF2B5EF4-FFF2-40B4-BE49-F238E27FC236}">
                <a16:creationId xmlns:a16="http://schemas.microsoft.com/office/drawing/2014/main" id="{27751D1D-1D13-9B9F-4D09-21D8D932A021}"/>
              </a:ext>
            </a:extLst>
          </p:cNvPr>
          <p:cNvSpPr txBox="1">
            <a:spLocks/>
          </p:cNvSpPr>
          <p:nvPr/>
        </p:nvSpPr>
        <p:spPr>
          <a:xfrm>
            <a:off x="1043708" y="2438399"/>
            <a:ext cx="10652991" cy="382111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799"/>
            <a:r>
              <a:rPr lang="en" sz="1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</a:p>
          <a:p>
            <a:pPr marL="50799"/>
            <a:r>
              <a:rPr lang="en-US" sz="5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Any questions?</a:t>
            </a:r>
          </a:p>
        </p:txBody>
      </p:sp>
    </p:spTree>
    <p:extLst>
      <p:ext uri="{BB962C8B-B14F-4D97-AF65-F5344CB8AC3E}">
        <p14:creationId xmlns:p14="http://schemas.microsoft.com/office/powerpoint/2010/main" val="57571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>
  <p:cSld name="1_Blank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>
            <a:spLocks noGrp="1"/>
          </p:cNvSpPr>
          <p:nvPr>
            <p:ph type="sldNum" idx="12"/>
          </p:nvPr>
        </p:nvSpPr>
        <p:spPr>
          <a:xfrm>
            <a:off x="11472533" y="6120400"/>
            <a:ext cx="719600" cy="7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FFB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Raleway Thin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 dirty="0"/>
          </a:p>
        </p:txBody>
      </p:sp>
      <p:sp>
        <p:nvSpPr>
          <p:cNvPr id="6" name="Google Shape;152;p18">
            <a:extLst>
              <a:ext uri="{FF2B5EF4-FFF2-40B4-BE49-F238E27FC236}">
                <a16:creationId xmlns:a16="http://schemas.microsoft.com/office/drawing/2014/main" id="{9FAE219A-8DE5-42DE-A01F-4796BBAC20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40597" y="599268"/>
            <a:ext cx="10941804" cy="662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50799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4000" b="1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219170" lvl="1" indent="-5587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4000" i="1">
                <a:solidFill>
                  <a:srgbClr val="434343"/>
                </a:solidFill>
              </a:defRPr>
            </a:lvl2pPr>
            <a:lvl3pPr marL="1828754" lvl="2" indent="-5587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4000" i="1">
                <a:solidFill>
                  <a:srgbClr val="434343"/>
                </a:solidFill>
              </a:defRPr>
            </a:lvl3pPr>
            <a:lvl4pPr marL="2438339" lvl="3" indent="-5587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4000" i="1">
                <a:solidFill>
                  <a:srgbClr val="434343"/>
                </a:solidFill>
              </a:defRPr>
            </a:lvl4pPr>
            <a:lvl5pPr marL="3047924" lvl="4" indent="-5587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4000" i="1">
                <a:solidFill>
                  <a:srgbClr val="434343"/>
                </a:solidFill>
              </a:defRPr>
            </a:lvl5pPr>
            <a:lvl6pPr marL="3657509" lvl="5" indent="-5587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4000" i="1">
                <a:solidFill>
                  <a:srgbClr val="434343"/>
                </a:solidFill>
              </a:defRPr>
            </a:lvl6pPr>
            <a:lvl7pPr marL="4267093" lvl="6" indent="-5587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4000" i="1">
                <a:solidFill>
                  <a:srgbClr val="434343"/>
                </a:solidFill>
              </a:defRPr>
            </a:lvl7pPr>
            <a:lvl8pPr marL="4876678" lvl="7" indent="-5587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4000" i="1">
                <a:solidFill>
                  <a:srgbClr val="434343"/>
                </a:solidFill>
              </a:defRPr>
            </a:lvl8pPr>
            <a:lvl9pPr marL="5486263" lvl="8" indent="-5587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4000" i="1">
                <a:solidFill>
                  <a:srgbClr val="43434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Google Shape;152;p18">
            <a:extLst>
              <a:ext uri="{FF2B5EF4-FFF2-40B4-BE49-F238E27FC236}">
                <a16:creationId xmlns:a16="http://schemas.microsoft.com/office/drawing/2014/main" id="{D78E7B8F-9E53-45F7-BF5B-C0DEC1DF7D80}"/>
              </a:ext>
            </a:extLst>
          </p:cNvPr>
          <p:cNvSpPr txBox="1">
            <a:spLocks noGrp="1"/>
          </p:cNvSpPr>
          <p:nvPr>
            <p:ph type="body" idx="13"/>
          </p:nvPr>
        </p:nvSpPr>
        <p:spPr>
          <a:xfrm>
            <a:off x="495947" y="1262079"/>
            <a:ext cx="11200109" cy="499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93699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Wingdings" panose="05000000000000000000" pitchFamily="2" charset="2"/>
              <a:buChar char="Ø"/>
              <a:defRPr sz="2700" i="0">
                <a:ln>
                  <a:noFill/>
                </a:ln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219170" lvl="1" indent="-5587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4000" i="1">
                <a:solidFill>
                  <a:srgbClr val="434343"/>
                </a:solidFill>
              </a:defRPr>
            </a:lvl2pPr>
            <a:lvl3pPr marL="1828754" lvl="2" indent="-5587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4000" i="1">
                <a:solidFill>
                  <a:srgbClr val="434343"/>
                </a:solidFill>
              </a:defRPr>
            </a:lvl3pPr>
            <a:lvl4pPr marL="2438339" lvl="3" indent="-5587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4000" i="1">
                <a:solidFill>
                  <a:srgbClr val="434343"/>
                </a:solidFill>
              </a:defRPr>
            </a:lvl4pPr>
            <a:lvl5pPr marL="3047924" lvl="4" indent="-5587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4000" i="1">
                <a:solidFill>
                  <a:srgbClr val="434343"/>
                </a:solidFill>
              </a:defRPr>
            </a:lvl5pPr>
            <a:lvl6pPr marL="3657509" lvl="5" indent="-5587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4000" i="1">
                <a:solidFill>
                  <a:srgbClr val="434343"/>
                </a:solidFill>
              </a:defRPr>
            </a:lvl6pPr>
            <a:lvl7pPr marL="4267093" lvl="6" indent="-5587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4000" i="1">
                <a:solidFill>
                  <a:srgbClr val="434343"/>
                </a:solidFill>
              </a:defRPr>
            </a:lvl7pPr>
            <a:lvl8pPr marL="4876678" lvl="7" indent="-5587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4000" i="1">
                <a:solidFill>
                  <a:srgbClr val="434343"/>
                </a:solidFill>
              </a:defRPr>
            </a:lvl8pPr>
            <a:lvl9pPr marL="5486263" lvl="8" indent="-5587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4000" i="1">
                <a:solidFill>
                  <a:srgbClr val="43434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127CA0-4790-1663-EB83-6D356D281C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809" t="10502" r="8594" b="11219"/>
          <a:stretch/>
        </p:blipFill>
        <p:spPr>
          <a:xfrm>
            <a:off x="10199" y="43913"/>
            <a:ext cx="2184361" cy="71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2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4DCB-CFDC-AD46-A39B-BFA4EB098604}" type="datetime1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6CB8-968D-4335-88AF-8D4966282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1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>
            <a:spLocks noGrp="1"/>
          </p:cNvSpPr>
          <p:nvPr>
            <p:ph type="title"/>
          </p:nvPr>
        </p:nvSpPr>
        <p:spPr>
          <a:xfrm>
            <a:off x="1229333" y="1189033"/>
            <a:ext cx="9154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body" idx="1"/>
          </p:nvPr>
        </p:nvSpPr>
        <p:spPr>
          <a:xfrm>
            <a:off x="1229333" y="2514601"/>
            <a:ext cx="9154800" cy="31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Thin"/>
              <a:buChar char="●"/>
              <a:defRPr sz="1800" b="0" i="0" u="none" strike="noStrike" cap="none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Thin"/>
              <a:buChar char="○"/>
              <a:defRPr sz="1800" b="0" i="0" u="none" strike="noStrike" cap="none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Thin"/>
              <a:buChar char="■"/>
              <a:defRPr sz="1800" b="0" i="0" u="none" strike="noStrike" cap="none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Thin"/>
              <a:buChar char="●"/>
              <a:defRPr sz="1800" b="0" i="0" u="none" strike="noStrike" cap="none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Thin"/>
              <a:buChar char="○"/>
              <a:defRPr sz="1800" b="0" i="0" u="none" strike="noStrike" cap="none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Thin"/>
              <a:buChar char="■"/>
              <a:defRPr sz="1800" b="0" i="0" u="none" strike="noStrike" cap="none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Thin"/>
              <a:buChar char="●"/>
              <a:defRPr sz="1800" b="0" i="0" u="none" strike="noStrike" cap="none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Thin"/>
              <a:buChar char="○"/>
              <a:defRPr sz="1800" b="0" i="0" u="none" strike="noStrike" cap="none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Thin"/>
              <a:buChar char="■"/>
              <a:defRPr sz="1800" b="0" i="0" u="none" strike="noStrike" cap="none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ldNum" idx="12"/>
          </p:nvPr>
        </p:nvSpPr>
        <p:spPr>
          <a:xfrm>
            <a:off x="11472533" y="6120400"/>
            <a:ext cx="719600" cy="7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fld id="{B446B2FC-BDAF-434F-A36C-1F2F7069A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752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4.png"/><Relationship Id="rId7" Type="http://schemas.openxmlformats.org/officeDocument/2006/relationships/image" Target="../media/image4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4.png"/><Relationship Id="rId7" Type="http://schemas.openxmlformats.org/officeDocument/2006/relationships/image" Target="../media/image4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7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6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22DEA0-D3A3-0B13-7C66-13551A03C7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446B2FC-BDAF-434F-A36C-1F2F7069A7B4}" type="slidenum">
              <a:rPr lang="en-US" smtClean="0"/>
              <a:t>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F59DEDF-9793-4171-0F6E-672897236FC2}"/>
              </a:ext>
            </a:extLst>
          </p:cNvPr>
          <p:cNvSpPr txBox="1">
            <a:spLocks/>
          </p:cNvSpPr>
          <p:nvPr/>
        </p:nvSpPr>
        <p:spPr>
          <a:xfrm>
            <a:off x="609600" y="980552"/>
            <a:ext cx="10972800" cy="1453741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02 – Exercise Class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E22E52E-AE0F-60CA-DA3F-75D71F46D008}"/>
              </a:ext>
            </a:extLst>
          </p:cNvPr>
          <p:cNvSpPr txBox="1">
            <a:spLocks/>
          </p:cNvSpPr>
          <p:nvPr/>
        </p:nvSpPr>
        <p:spPr>
          <a:xfrm>
            <a:off x="609600" y="2559113"/>
            <a:ext cx="10972800" cy="1993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50799" marR="0" lvl="0" indent="0" algn="ctr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None/>
              <a:defRPr sz="5000" b="1" i="0" u="none" strike="noStrike" cap="none">
                <a:solidFill>
                  <a:srgbClr val="FFC000"/>
                </a:solidFill>
                <a:latin typeface="Times New Roman" panose="02020603050405020304" pitchFamily="18" charset="0"/>
                <a:ea typeface="Raleway Thin"/>
                <a:cs typeface="Times New Roman" panose="02020603050405020304" pitchFamily="18" charset="0"/>
                <a:sym typeface="Raleway Thin"/>
              </a:defRPr>
            </a:lvl1pPr>
            <a:lvl2pPr marL="1219170" marR="0" lvl="1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○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828754" marR="0" lvl="2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■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2438339" marR="0" lvl="3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●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3047924" marR="0" lvl="4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○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3657509" marR="0" lvl="5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■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4267093" marR="0" lvl="6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●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4876678" marR="0" lvl="7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○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5486263" marR="0" lvl="8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■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6000" dirty="0">
                <a:solidFill>
                  <a:srgbClr val="00B0F0"/>
                </a:solidFill>
              </a:rPr>
              <a:t>NAÏVE BAYES CLASSIFIERS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6F3835-045F-039E-4129-AC3E7081079E}"/>
              </a:ext>
            </a:extLst>
          </p:cNvPr>
          <p:cNvSpPr txBox="1"/>
          <p:nvPr/>
        </p:nvSpPr>
        <p:spPr>
          <a:xfrm>
            <a:off x="8044295" y="5084762"/>
            <a:ext cx="2664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Nguyen Quoc Thai</a:t>
            </a:r>
          </a:p>
        </p:txBody>
      </p:sp>
    </p:spTree>
    <p:extLst>
      <p:ext uri="{BB962C8B-B14F-4D97-AF65-F5344CB8AC3E}">
        <p14:creationId xmlns:p14="http://schemas.microsoft.com/office/powerpoint/2010/main" val="1327828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B6477-47EB-4DED-7B50-C0A91A27D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DC4863-5929-2F92-FF9E-103529C462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446B2FC-BDAF-434F-A36C-1F2F7069A7B4}" type="slidenum">
              <a:rPr lang="en-US" sz="2000" smtClean="0"/>
              <a:t>10</a:t>
            </a:fld>
            <a:endParaRPr lang="en-US" sz="20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49998-FE3D-ED00-493C-7AFA97AF0F2B}"/>
              </a:ext>
            </a:extLst>
          </p:cNvPr>
          <p:cNvSpPr/>
          <p:nvPr/>
        </p:nvSpPr>
        <p:spPr>
          <a:xfrm>
            <a:off x="-2512" y="921275"/>
            <a:ext cx="12192000" cy="136156"/>
          </a:xfrm>
          <a:prstGeom prst="rect">
            <a:avLst/>
          </a:prstGeom>
          <a:solidFill>
            <a:srgbClr val="BD5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B83FCD-202A-2F81-1814-9C2B06356D52}"/>
              </a:ext>
            </a:extLst>
          </p:cNvPr>
          <p:cNvSpPr txBox="1">
            <a:spLocks/>
          </p:cNvSpPr>
          <p:nvPr/>
        </p:nvSpPr>
        <p:spPr>
          <a:xfrm>
            <a:off x="0" y="53791"/>
            <a:ext cx="12192000" cy="872542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8C2EA27-5338-3A37-8DF0-F4920438EE75}"/>
              </a:ext>
            </a:extLst>
          </p:cNvPr>
          <p:cNvSpPr/>
          <p:nvPr/>
        </p:nvSpPr>
        <p:spPr>
          <a:xfrm>
            <a:off x="1156378" y="1081803"/>
            <a:ext cx="10539678" cy="548521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rgbClr val="FFC000"/>
              </a:buClr>
            </a:pPr>
            <a:r>
              <a:rPr lang="vi-V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  <a:endParaRPr lang="en-VN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10DC89-1A29-C1D5-7F9D-41DC14AA3C07}"/>
              </a:ext>
            </a:extLst>
          </p:cNvPr>
          <p:cNvSpPr/>
          <p:nvPr/>
        </p:nvSpPr>
        <p:spPr>
          <a:xfrm>
            <a:off x="481658" y="1090324"/>
            <a:ext cx="540000" cy="54000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graphicFrame>
        <p:nvGraphicFramePr>
          <p:cNvPr id="54" name="Table 3">
            <a:extLst>
              <a:ext uri="{FF2B5EF4-FFF2-40B4-BE49-F238E27FC236}">
                <a16:creationId xmlns:a16="http://schemas.microsoft.com/office/drawing/2014/main" id="{27A458AA-3F24-286B-9856-1480D89C2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09661"/>
              </p:ext>
            </p:extLst>
          </p:nvPr>
        </p:nvGraphicFramePr>
        <p:xfrm>
          <a:off x="6157545" y="1654696"/>
          <a:ext cx="5445369" cy="1709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5123">
                  <a:extLst>
                    <a:ext uri="{9D8B030D-6E8A-4147-A177-3AD203B41FA5}">
                      <a16:colId xmlns:a16="http://schemas.microsoft.com/office/drawing/2014/main" val="4279287152"/>
                    </a:ext>
                  </a:extLst>
                </a:gridCol>
                <a:gridCol w="1815123">
                  <a:extLst>
                    <a:ext uri="{9D8B030D-6E8A-4147-A177-3AD203B41FA5}">
                      <a16:colId xmlns:a16="http://schemas.microsoft.com/office/drawing/2014/main" val="3632829693"/>
                    </a:ext>
                  </a:extLst>
                </a:gridCol>
                <a:gridCol w="1815123">
                  <a:extLst>
                    <a:ext uri="{9D8B030D-6E8A-4147-A177-3AD203B41FA5}">
                      <a16:colId xmlns:a16="http://schemas.microsoft.com/office/drawing/2014/main" val="2836200704"/>
                    </a:ext>
                  </a:extLst>
                </a:gridCol>
              </a:tblGrid>
              <a:tr h="569848">
                <a:tc>
                  <a:txBody>
                    <a:bodyPr/>
                    <a:lstStyle/>
                    <a:p>
                      <a:pPr algn="ctr"/>
                      <a:endParaRPr lang="en-V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Love AI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love AI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433279"/>
                  </a:ext>
                </a:extLst>
              </a:tr>
              <a:tr h="569848">
                <a:tc>
                  <a:txBody>
                    <a:bodyPr/>
                    <a:lstStyle/>
                    <a:p>
                      <a:pPr algn="ctr"/>
                      <a:r>
                        <a:rPr lang="en-V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Love Math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6837030"/>
                  </a:ext>
                </a:extLst>
              </a:tr>
              <a:tr h="569848">
                <a:tc>
                  <a:txBody>
                    <a:bodyPr/>
                    <a:lstStyle/>
                    <a:p>
                      <a:pPr algn="ctr"/>
                      <a:r>
                        <a:rPr lang="en-V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love Math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8575935"/>
                  </a:ext>
                </a:extLst>
              </a:tr>
            </a:tbl>
          </a:graphicData>
        </a:graphic>
      </p:graphicFrame>
      <p:sp>
        <p:nvSpPr>
          <p:cNvPr id="56" name="5-Point Star 55">
            <a:extLst>
              <a:ext uri="{FF2B5EF4-FFF2-40B4-BE49-F238E27FC236}">
                <a16:creationId xmlns:a16="http://schemas.microsoft.com/office/drawing/2014/main" id="{33EE305A-193D-09C0-0F1F-79EF5A969066}"/>
              </a:ext>
            </a:extLst>
          </p:cNvPr>
          <p:cNvSpPr/>
          <p:nvPr/>
        </p:nvSpPr>
        <p:spPr>
          <a:xfrm>
            <a:off x="334181" y="5443979"/>
            <a:ext cx="474784" cy="474784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BA800A-6FAA-A3BA-4FD8-B294576EA1FC}"/>
              </a:ext>
            </a:extLst>
          </p:cNvPr>
          <p:cNvSpPr txBox="1"/>
          <p:nvPr/>
        </p:nvSpPr>
        <p:spPr>
          <a:xfrm>
            <a:off x="790134" y="5584432"/>
            <a:ext cx="121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Love AI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E6E6A07-5DFC-7A4D-8CB7-3B21B639DA3A}"/>
              </a:ext>
            </a:extLst>
          </p:cNvPr>
          <p:cNvSpPr txBox="1"/>
          <p:nvPr/>
        </p:nvSpPr>
        <p:spPr>
          <a:xfrm>
            <a:off x="808965" y="6165012"/>
            <a:ext cx="143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Love Math</a:t>
            </a:r>
          </a:p>
        </p:txBody>
      </p:sp>
      <p:sp>
        <p:nvSpPr>
          <p:cNvPr id="59" name="5-Point Star 58">
            <a:extLst>
              <a:ext uri="{FF2B5EF4-FFF2-40B4-BE49-F238E27FC236}">
                <a16:creationId xmlns:a16="http://schemas.microsoft.com/office/drawing/2014/main" id="{4076AE2F-F081-D602-2F09-BD6DB20359D6}"/>
              </a:ext>
            </a:extLst>
          </p:cNvPr>
          <p:cNvSpPr/>
          <p:nvPr/>
        </p:nvSpPr>
        <p:spPr>
          <a:xfrm>
            <a:off x="334181" y="6029752"/>
            <a:ext cx="474784" cy="474784"/>
          </a:xfrm>
          <a:prstGeom prst="star5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5-Point Star 59">
            <a:extLst>
              <a:ext uri="{FF2B5EF4-FFF2-40B4-BE49-F238E27FC236}">
                <a16:creationId xmlns:a16="http://schemas.microsoft.com/office/drawing/2014/main" id="{1A779500-BC68-6349-1248-544F90C265B0}"/>
              </a:ext>
            </a:extLst>
          </p:cNvPr>
          <p:cNvSpPr/>
          <p:nvPr/>
        </p:nvSpPr>
        <p:spPr>
          <a:xfrm>
            <a:off x="2524907" y="5442367"/>
            <a:ext cx="474784" cy="474784"/>
          </a:xfrm>
          <a:prstGeom prst="star5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60DFB0A-A842-CD69-8311-91D3697C4935}"/>
              </a:ext>
            </a:extLst>
          </p:cNvPr>
          <p:cNvSpPr txBox="1"/>
          <p:nvPr/>
        </p:nvSpPr>
        <p:spPr>
          <a:xfrm>
            <a:off x="3054822" y="5581441"/>
            <a:ext cx="209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Love AI and Math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C8D36A-A4D5-B1C8-0A80-9D4D4126F623}"/>
              </a:ext>
            </a:extLst>
          </p:cNvPr>
          <p:cNvSpPr txBox="1"/>
          <p:nvPr/>
        </p:nvSpPr>
        <p:spPr>
          <a:xfrm>
            <a:off x="3054823" y="6165012"/>
            <a:ext cx="251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love AI and Math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7C55B02A-850C-905E-0ACA-629009A705AB}"/>
              </a:ext>
            </a:extLst>
          </p:cNvPr>
          <p:cNvSpPr/>
          <p:nvPr/>
        </p:nvSpPr>
        <p:spPr>
          <a:xfrm>
            <a:off x="6096000" y="4263967"/>
            <a:ext cx="5568461" cy="63304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of meeting someone who love AI and Math in AIO 2023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66575900-A0BC-9157-9335-7F9DBF53C235}"/>
                  </a:ext>
                </a:extLst>
              </p:cNvPr>
              <p:cNvSpPr/>
              <p:nvPr/>
            </p:nvSpPr>
            <p:spPr>
              <a:xfrm>
                <a:off x="6096001" y="5487354"/>
                <a:ext cx="5568460" cy="633046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V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(love AI and Math)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V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=0.1=10%</m:t>
                    </m:r>
                  </m:oMath>
                </a14:m>
                <a:endParaRPr lang="en-VN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66575900-A0BC-9157-9335-7F9DBF53C2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5487354"/>
                <a:ext cx="5568460" cy="63304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8" name="Picture 67" descr="A diagram of a diagram of stars&#10;&#10;Description automatically generated">
            <a:extLst>
              <a:ext uri="{FF2B5EF4-FFF2-40B4-BE49-F238E27FC236}">
                <a16:creationId xmlns:a16="http://schemas.microsoft.com/office/drawing/2014/main" id="{E652E53A-0F66-9F9E-60C8-1A0BD29D8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58" y="1741313"/>
            <a:ext cx="5250926" cy="3598128"/>
          </a:xfrm>
          <a:prstGeom prst="rect">
            <a:avLst/>
          </a:prstGeom>
        </p:spPr>
      </p:pic>
      <p:sp>
        <p:nvSpPr>
          <p:cNvPr id="69" name="5-Point Star 68">
            <a:extLst>
              <a:ext uri="{FF2B5EF4-FFF2-40B4-BE49-F238E27FC236}">
                <a16:creationId xmlns:a16="http://schemas.microsoft.com/office/drawing/2014/main" id="{EFC66375-EE5A-96C8-92DE-961D7127445D}"/>
              </a:ext>
            </a:extLst>
          </p:cNvPr>
          <p:cNvSpPr/>
          <p:nvPr/>
        </p:nvSpPr>
        <p:spPr>
          <a:xfrm>
            <a:off x="2524907" y="6029752"/>
            <a:ext cx="474784" cy="474784"/>
          </a:xfrm>
          <a:prstGeom prst="star5">
            <a:avLst/>
          </a:prstGeom>
          <a:solidFill>
            <a:srgbClr val="7030A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950F4DE-92CB-9B88-A9D6-7BE3188BAA6F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>
            <a:off x="8880231" y="4897013"/>
            <a:ext cx="0" cy="590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739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B6477-47EB-4DED-7B50-C0A91A27D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DC4863-5929-2F92-FF9E-103529C462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446B2FC-BDAF-434F-A36C-1F2F7069A7B4}" type="slidenum">
              <a:rPr lang="en-US" sz="2000" smtClean="0"/>
              <a:t>11</a:t>
            </a:fld>
            <a:endParaRPr lang="en-US" sz="20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49998-FE3D-ED00-493C-7AFA97AF0F2B}"/>
              </a:ext>
            </a:extLst>
          </p:cNvPr>
          <p:cNvSpPr/>
          <p:nvPr/>
        </p:nvSpPr>
        <p:spPr>
          <a:xfrm>
            <a:off x="-2512" y="921275"/>
            <a:ext cx="12192000" cy="136156"/>
          </a:xfrm>
          <a:prstGeom prst="rect">
            <a:avLst/>
          </a:prstGeom>
          <a:solidFill>
            <a:srgbClr val="BD5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B83FCD-202A-2F81-1814-9C2B06356D52}"/>
              </a:ext>
            </a:extLst>
          </p:cNvPr>
          <p:cNvSpPr txBox="1">
            <a:spLocks/>
          </p:cNvSpPr>
          <p:nvPr/>
        </p:nvSpPr>
        <p:spPr>
          <a:xfrm>
            <a:off x="0" y="53791"/>
            <a:ext cx="12192000" cy="872542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8C2EA27-5338-3A37-8DF0-F4920438EE75}"/>
              </a:ext>
            </a:extLst>
          </p:cNvPr>
          <p:cNvSpPr/>
          <p:nvPr/>
        </p:nvSpPr>
        <p:spPr>
          <a:xfrm>
            <a:off x="1156378" y="1081803"/>
            <a:ext cx="10539678" cy="548521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rgbClr val="FFC000"/>
              </a:buClr>
            </a:pPr>
            <a:r>
              <a:rPr lang="vi-V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  <a:endParaRPr lang="en-VN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10DC89-1A29-C1D5-7F9D-41DC14AA3C07}"/>
              </a:ext>
            </a:extLst>
          </p:cNvPr>
          <p:cNvSpPr/>
          <p:nvPr/>
        </p:nvSpPr>
        <p:spPr>
          <a:xfrm>
            <a:off x="481658" y="1090324"/>
            <a:ext cx="540000" cy="54000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56" name="5-Point Star 55">
            <a:extLst>
              <a:ext uri="{FF2B5EF4-FFF2-40B4-BE49-F238E27FC236}">
                <a16:creationId xmlns:a16="http://schemas.microsoft.com/office/drawing/2014/main" id="{33EE305A-193D-09C0-0F1F-79EF5A969066}"/>
              </a:ext>
            </a:extLst>
          </p:cNvPr>
          <p:cNvSpPr/>
          <p:nvPr/>
        </p:nvSpPr>
        <p:spPr>
          <a:xfrm>
            <a:off x="334181" y="5443979"/>
            <a:ext cx="474784" cy="474784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5-Point Star 58">
            <a:extLst>
              <a:ext uri="{FF2B5EF4-FFF2-40B4-BE49-F238E27FC236}">
                <a16:creationId xmlns:a16="http://schemas.microsoft.com/office/drawing/2014/main" id="{4076AE2F-F081-D602-2F09-BD6DB20359D6}"/>
              </a:ext>
            </a:extLst>
          </p:cNvPr>
          <p:cNvSpPr/>
          <p:nvPr/>
        </p:nvSpPr>
        <p:spPr>
          <a:xfrm>
            <a:off x="334181" y="6029752"/>
            <a:ext cx="474784" cy="474784"/>
          </a:xfrm>
          <a:prstGeom prst="star5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5-Point Star 59">
            <a:extLst>
              <a:ext uri="{FF2B5EF4-FFF2-40B4-BE49-F238E27FC236}">
                <a16:creationId xmlns:a16="http://schemas.microsoft.com/office/drawing/2014/main" id="{1A779500-BC68-6349-1248-544F90C265B0}"/>
              </a:ext>
            </a:extLst>
          </p:cNvPr>
          <p:cNvSpPr/>
          <p:nvPr/>
        </p:nvSpPr>
        <p:spPr>
          <a:xfrm>
            <a:off x="2524907" y="5442367"/>
            <a:ext cx="474784" cy="474784"/>
          </a:xfrm>
          <a:prstGeom prst="star5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8" name="Picture 67" descr="A diagram of a diagram of stars&#10;&#10;Description automatically generated">
            <a:extLst>
              <a:ext uri="{FF2B5EF4-FFF2-40B4-BE49-F238E27FC236}">
                <a16:creationId xmlns:a16="http://schemas.microsoft.com/office/drawing/2014/main" id="{E652E53A-0F66-9F9E-60C8-1A0BD29D8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58" y="1741313"/>
            <a:ext cx="5250926" cy="3598128"/>
          </a:xfrm>
          <a:prstGeom prst="rect">
            <a:avLst/>
          </a:prstGeom>
        </p:spPr>
      </p:pic>
      <p:sp>
        <p:nvSpPr>
          <p:cNvPr id="69" name="5-Point Star 68">
            <a:extLst>
              <a:ext uri="{FF2B5EF4-FFF2-40B4-BE49-F238E27FC236}">
                <a16:creationId xmlns:a16="http://schemas.microsoft.com/office/drawing/2014/main" id="{EFC66375-EE5A-96C8-92DE-961D7127445D}"/>
              </a:ext>
            </a:extLst>
          </p:cNvPr>
          <p:cNvSpPr/>
          <p:nvPr/>
        </p:nvSpPr>
        <p:spPr>
          <a:xfrm>
            <a:off x="2524907" y="6029752"/>
            <a:ext cx="474784" cy="474784"/>
          </a:xfrm>
          <a:prstGeom prst="star5">
            <a:avLst/>
          </a:prstGeom>
          <a:solidFill>
            <a:srgbClr val="7030A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1AE18D2-E0B8-DA7C-F76B-C5B63920D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367866"/>
              </p:ext>
            </p:extLst>
          </p:nvPr>
        </p:nvGraphicFramePr>
        <p:xfrm>
          <a:off x="6157545" y="1634353"/>
          <a:ext cx="544537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0941">
                  <a:extLst>
                    <a:ext uri="{9D8B030D-6E8A-4147-A177-3AD203B41FA5}">
                      <a16:colId xmlns:a16="http://schemas.microsoft.com/office/drawing/2014/main" val="4279287152"/>
                    </a:ext>
                  </a:extLst>
                </a:gridCol>
                <a:gridCol w="1491343">
                  <a:extLst>
                    <a:ext uri="{9D8B030D-6E8A-4147-A177-3AD203B41FA5}">
                      <a16:colId xmlns:a16="http://schemas.microsoft.com/office/drawing/2014/main" val="3632829693"/>
                    </a:ext>
                  </a:extLst>
                </a:gridCol>
                <a:gridCol w="1426028">
                  <a:extLst>
                    <a:ext uri="{9D8B030D-6E8A-4147-A177-3AD203B41FA5}">
                      <a16:colId xmlns:a16="http://schemas.microsoft.com/office/drawing/2014/main" val="2836200704"/>
                    </a:ext>
                  </a:extLst>
                </a:gridCol>
                <a:gridCol w="1207058">
                  <a:extLst>
                    <a:ext uri="{9D8B030D-6E8A-4147-A177-3AD203B41FA5}">
                      <a16:colId xmlns:a16="http://schemas.microsoft.com/office/drawing/2014/main" val="3173802736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algn="ctr"/>
                      <a:endParaRPr lang="en-VN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Love AI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love AI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433279"/>
                  </a:ext>
                </a:extLst>
              </a:tr>
              <a:tr h="569517">
                <a:tc>
                  <a:txBody>
                    <a:bodyPr/>
                    <a:lstStyle/>
                    <a:p>
                      <a:pPr algn="ctr"/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Love Math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= 2/20</a:t>
                      </a:r>
                      <a:endParaRPr lang="en-VN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5/20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7/20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37030"/>
                  </a:ext>
                </a:extLst>
              </a:tr>
              <a:tr h="569517">
                <a:tc>
                  <a:txBody>
                    <a:bodyPr/>
                    <a:lstStyle/>
                    <a:p>
                      <a:pPr algn="ctr"/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love Math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4/20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9/20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= 13/20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575935"/>
                  </a:ext>
                </a:extLst>
              </a:tr>
            </a:tbl>
          </a:graphicData>
        </a:graphic>
      </p:graphicFrame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50FF297-A89A-CD50-CD84-8D75D8210313}"/>
              </a:ext>
            </a:extLst>
          </p:cNvPr>
          <p:cNvSpPr/>
          <p:nvPr/>
        </p:nvSpPr>
        <p:spPr>
          <a:xfrm>
            <a:off x="6096000" y="4263967"/>
            <a:ext cx="5568461" cy="63304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that someone loves Math regardless how they feel about AI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EF6F463-5303-34FD-C050-7DBE62ED0848}"/>
              </a:ext>
            </a:extLst>
          </p:cNvPr>
          <p:cNvSpPr/>
          <p:nvPr/>
        </p:nvSpPr>
        <p:spPr>
          <a:xfrm>
            <a:off x="6096001" y="5487354"/>
            <a:ext cx="5568460" cy="63304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that someone does not loves Math regardless how they feel about AI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C2DB84-3C6E-5D4E-2BA9-91AB7E3C1C00}"/>
              </a:ext>
            </a:extLst>
          </p:cNvPr>
          <p:cNvSpPr txBox="1"/>
          <p:nvPr/>
        </p:nvSpPr>
        <p:spPr>
          <a:xfrm>
            <a:off x="790134" y="5584432"/>
            <a:ext cx="121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Love AI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64FEA3-26E7-0202-C224-BD7A915EAAC1}"/>
              </a:ext>
            </a:extLst>
          </p:cNvPr>
          <p:cNvSpPr txBox="1"/>
          <p:nvPr/>
        </p:nvSpPr>
        <p:spPr>
          <a:xfrm>
            <a:off x="808965" y="6165012"/>
            <a:ext cx="143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Love Math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F29AB4-D168-E9C6-1F86-88125AFCEB94}"/>
              </a:ext>
            </a:extLst>
          </p:cNvPr>
          <p:cNvSpPr txBox="1"/>
          <p:nvPr/>
        </p:nvSpPr>
        <p:spPr>
          <a:xfrm>
            <a:off x="3054822" y="5581441"/>
            <a:ext cx="209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Love AI and Math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EAD45E-42F4-8FA8-3EC7-672057857435}"/>
              </a:ext>
            </a:extLst>
          </p:cNvPr>
          <p:cNvSpPr txBox="1"/>
          <p:nvPr/>
        </p:nvSpPr>
        <p:spPr>
          <a:xfrm>
            <a:off x="3054823" y="6165012"/>
            <a:ext cx="251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love AI and Math</a:t>
            </a:r>
          </a:p>
        </p:txBody>
      </p:sp>
    </p:spTree>
    <p:extLst>
      <p:ext uri="{BB962C8B-B14F-4D97-AF65-F5344CB8AC3E}">
        <p14:creationId xmlns:p14="http://schemas.microsoft.com/office/powerpoint/2010/main" val="3177051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B6477-47EB-4DED-7B50-C0A91A27D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DC4863-5929-2F92-FF9E-103529C462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446B2FC-BDAF-434F-A36C-1F2F7069A7B4}" type="slidenum">
              <a:rPr lang="en-US" sz="2000" smtClean="0"/>
              <a:t>12</a:t>
            </a:fld>
            <a:endParaRPr lang="en-US" sz="20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49998-FE3D-ED00-493C-7AFA97AF0F2B}"/>
              </a:ext>
            </a:extLst>
          </p:cNvPr>
          <p:cNvSpPr/>
          <p:nvPr/>
        </p:nvSpPr>
        <p:spPr>
          <a:xfrm>
            <a:off x="-2512" y="921275"/>
            <a:ext cx="12192000" cy="136156"/>
          </a:xfrm>
          <a:prstGeom prst="rect">
            <a:avLst/>
          </a:prstGeom>
          <a:solidFill>
            <a:srgbClr val="BD5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B83FCD-202A-2F81-1814-9C2B06356D52}"/>
              </a:ext>
            </a:extLst>
          </p:cNvPr>
          <p:cNvSpPr txBox="1">
            <a:spLocks/>
          </p:cNvSpPr>
          <p:nvPr/>
        </p:nvSpPr>
        <p:spPr>
          <a:xfrm>
            <a:off x="0" y="53791"/>
            <a:ext cx="12192000" cy="872542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8C2EA27-5338-3A37-8DF0-F4920438EE75}"/>
              </a:ext>
            </a:extLst>
          </p:cNvPr>
          <p:cNvSpPr/>
          <p:nvPr/>
        </p:nvSpPr>
        <p:spPr>
          <a:xfrm>
            <a:off x="1156378" y="1081803"/>
            <a:ext cx="10539678" cy="548521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rgbClr val="FFC000"/>
              </a:buClr>
            </a:pPr>
            <a:r>
              <a:rPr lang="vi-V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  <a:endParaRPr lang="en-VN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10DC89-1A29-C1D5-7F9D-41DC14AA3C07}"/>
              </a:ext>
            </a:extLst>
          </p:cNvPr>
          <p:cNvSpPr/>
          <p:nvPr/>
        </p:nvSpPr>
        <p:spPr>
          <a:xfrm>
            <a:off x="481658" y="1090324"/>
            <a:ext cx="540000" cy="54000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56" name="5-Point Star 55">
            <a:extLst>
              <a:ext uri="{FF2B5EF4-FFF2-40B4-BE49-F238E27FC236}">
                <a16:creationId xmlns:a16="http://schemas.microsoft.com/office/drawing/2014/main" id="{33EE305A-193D-09C0-0F1F-79EF5A969066}"/>
              </a:ext>
            </a:extLst>
          </p:cNvPr>
          <p:cNvSpPr/>
          <p:nvPr/>
        </p:nvSpPr>
        <p:spPr>
          <a:xfrm>
            <a:off x="334181" y="5443979"/>
            <a:ext cx="474784" cy="474784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5-Point Star 58">
            <a:extLst>
              <a:ext uri="{FF2B5EF4-FFF2-40B4-BE49-F238E27FC236}">
                <a16:creationId xmlns:a16="http://schemas.microsoft.com/office/drawing/2014/main" id="{4076AE2F-F081-D602-2F09-BD6DB20359D6}"/>
              </a:ext>
            </a:extLst>
          </p:cNvPr>
          <p:cNvSpPr/>
          <p:nvPr/>
        </p:nvSpPr>
        <p:spPr>
          <a:xfrm>
            <a:off x="334181" y="6029752"/>
            <a:ext cx="474784" cy="474784"/>
          </a:xfrm>
          <a:prstGeom prst="star5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5-Point Star 59">
            <a:extLst>
              <a:ext uri="{FF2B5EF4-FFF2-40B4-BE49-F238E27FC236}">
                <a16:creationId xmlns:a16="http://schemas.microsoft.com/office/drawing/2014/main" id="{1A779500-BC68-6349-1248-544F90C265B0}"/>
              </a:ext>
            </a:extLst>
          </p:cNvPr>
          <p:cNvSpPr/>
          <p:nvPr/>
        </p:nvSpPr>
        <p:spPr>
          <a:xfrm>
            <a:off x="2524907" y="5442367"/>
            <a:ext cx="474784" cy="474784"/>
          </a:xfrm>
          <a:prstGeom prst="star5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8" name="Picture 67" descr="A diagram of a diagram of stars&#10;&#10;Description automatically generated">
            <a:extLst>
              <a:ext uri="{FF2B5EF4-FFF2-40B4-BE49-F238E27FC236}">
                <a16:creationId xmlns:a16="http://schemas.microsoft.com/office/drawing/2014/main" id="{E652E53A-0F66-9F9E-60C8-1A0BD29D8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58" y="1741313"/>
            <a:ext cx="5250926" cy="3598128"/>
          </a:xfrm>
          <a:prstGeom prst="rect">
            <a:avLst/>
          </a:prstGeom>
        </p:spPr>
      </p:pic>
      <p:sp>
        <p:nvSpPr>
          <p:cNvPr id="69" name="5-Point Star 68">
            <a:extLst>
              <a:ext uri="{FF2B5EF4-FFF2-40B4-BE49-F238E27FC236}">
                <a16:creationId xmlns:a16="http://schemas.microsoft.com/office/drawing/2014/main" id="{EFC66375-EE5A-96C8-92DE-961D7127445D}"/>
              </a:ext>
            </a:extLst>
          </p:cNvPr>
          <p:cNvSpPr/>
          <p:nvPr/>
        </p:nvSpPr>
        <p:spPr>
          <a:xfrm>
            <a:off x="2524907" y="6029752"/>
            <a:ext cx="474784" cy="474784"/>
          </a:xfrm>
          <a:prstGeom prst="star5">
            <a:avLst/>
          </a:prstGeom>
          <a:solidFill>
            <a:srgbClr val="7030A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1AE18D2-E0B8-DA7C-F76B-C5B63920D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920520"/>
              </p:ext>
            </p:extLst>
          </p:nvPr>
        </p:nvGraphicFramePr>
        <p:xfrm>
          <a:off x="6162529" y="1654696"/>
          <a:ext cx="544537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0941">
                  <a:extLst>
                    <a:ext uri="{9D8B030D-6E8A-4147-A177-3AD203B41FA5}">
                      <a16:colId xmlns:a16="http://schemas.microsoft.com/office/drawing/2014/main" val="4279287152"/>
                    </a:ext>
                  </a:extLst>
                </a:gridCol>
                <a:gridCol w="1491343">
                  <a:extLst>
                    <a:ext uri="{9D8B030D-6E8A-4147-A177-3AD203B41FA5}">
                      <a16:colId xmlns:a16="http://schemas.microsoft.com/office/drawing/2014/main" val="3632829693"/>
                    </a:ext>
                  </a:extLst>
                </a:gridCol>
                <a:gridCol w="1426028">
                  <a:extLst>
                    <a:ext uri="{9D8B030D-6E8A-4147-A177-3AD203B41FA5}">
                      <a16:colId xmlns:a16="http://schemas.microsoft.com/office/drawing/2014/main" val="2836200704"/>
                    </a:ext>
                  </a:extLst>
                </a:gridCol>
                <a:gridCol w="1207058">
                  <a:extLst>
                    <a:ext uri="{9D8B030D-6E8A-4147-A177-3AD203B41FA5}">
                      <a16:colId xmlns:a16="http://schemas.microsoft.com/office/drawing/2014/main" val="3173802736"/>
                    </a:ext>
                  </a:extLst>
                </a:gridCol>
              </a:tblGrid>
              <a:tr h="316578">
                <a:tc>
                  <a:txBody>
                    <a:bodyPr/>
                    <a:lstStyle/>
                    <a:p>
                      <a:pPr algn="ctr"/>
                      <a:endParaRPr lang="en-VN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Love AI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love AI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433279"/>
                  </a:ext>
                </a:extLst>
              </a:tr>
              <a:tr h="494716">
                <a:tc>
                  <a:txBody>
                    <a:bodyPr/>
                    <a:lstStyle/>
                    <a:p>
                      <a:pPr algn="ctr"/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Love Math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= 2/20</a:t>
                      </a:r>
                      <a:endParaRPr lang="en-VN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5/20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7/20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37030"/>
                  </a:ext>
                </a:extLst>
              </a:tr>
              <a:tr h="494716">
                <a:tc>
                  <a:txBody>
                    <a:bodyPr/>
                    <a:lstStyle/>
                    <a:p>
                      <a:pPr algn="ctr"/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love Math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4/20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9/20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= 13/20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575935"/>
                  </a:ext>
                </a:extLst>
              </a:tr>
              <a:tr h="494716">
                <a:tc>
                  <a:txBody>
                    <a:bodyPr/>
                    <a:lstStyle/>
                    <a:p>
                      <a:pPr algn="ctr"/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=6/20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=14/20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VN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40485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BC7D9BA-1799-7880-55C1-03416EF77CAD}"/>
              </a:ext>
            </a:extLst>
          </p:cNvPr>
          <p:cNvSpPr txBox="1"/>
          <p:nvPr/>
        </p:nvSpPr>
        <p:spPr>
          <a:xfrm>
            <a:off x="790134" y="5584432"/>
            <a:ext cx="121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Love AI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9C2B31-64E1-E0F5-BD20-D9C5C8E77A53}"/>
              </a:ext>
            </a:extLst>
          </p:cNvPr>
          <p:cNvSpPr txBox="1"/>
          <p:nvPr/>
        </p:nvSpPr>
        <p:spPr>
          <a:xfrm>
            <a:off x="808965" y="6165012"/>
            <a:ext cx="143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Love Math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88B3FC-115F-D8FB-E6C3-136B8B0CA257}"/>
              </a:ext>
            </a:extLst>
          </p:cNvPr>
          <p:cNvSpPr txBox="1"/>
          <p:nvPr/>
        </p:nvSpPr>
        <p:spPr>
          <a:xfrm>
            <a:off x="3054822" y="5581441"/>
            <a:ext cx="209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Love AI and Math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41860-28D2-ADB0-3EAD-E850449D9588}"/>
              </a:ext>
            </a:extLst>
          </p:cNvPr>
          <p:cNvSpPr txBox="1"/>
          <p:nvPr/>
        </p:nvSpPr>
        <p:spPr>
          <a:xfrm>
            <a:off x="3054823" y="6165012"/>
            <a:ext cx="251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love AI and Math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5197C3D-7F4A-35ED-2265-8B0EE82A1196}"/>
              </a:ext>
            </a:extLst>
          </p:cNvPr>
          <p:cNvSpPr/>
          <p:nvPr/>
        </p:nvSpPr>
        <p:spPr>
          <a:xfrm>
            <a:off x="6096000" y="4263967"/>
            <a:ext cx="5568461" cy="63304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that someone loves AI regardless how they feel about Math 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302FFBE-2BA1-9AE2-34D1-542F1276BA01}"/>
              </a:ext>
            </a:extLst>
          </p:cNvPr>
          <p:cNvSpPr/>
          <p:nvPr/>
        </p:nvSpPr>
        <p:spPr>
          <a:xfrm>
            <a:off x="6096001" y="5487354"/>
            <a:ext cx="5568460" cy="63304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that someone does not loves AI regardless how they feel about Math </a:t>
            </a:r>
          </a:p>
        </p:txBody>
      </p:sp>
    </p:spTree>
    <p:extLst>
      <p:ext uri="{BB962C8B-B14F-4D97-AF65-F5344CB8AC3E}">
        <p14:creationId xmlns:p14="http://schemas.microsoft.com/office/powerpoint/2010/main" val="3572748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B6477-47EB-4DED-7B50-C0A91A27D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DC4863-5929-2F92-FF9E-103529C462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446B2FC-BDAF-434F-A36C-1F2F7069A7B4}" type="slidenum">
              <a:rPr lang="en-US" sz="2000" smtClean="0"/>
              <a:t>13</a:t>
            </a:fld>
            <a:endParaRPr lang="en-US" sz="20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49998-FE3D-ED00-493C-7AFA97AF0F2B}"/>
              </a:ext>
            </a:extLst>
          </p:cNvPr>
          <p:cNvSpPr/>
          <p:nvPr/>
        </p:nvSpPr>
        <p:spPr>
          <a:xfrm>
            <a:off x="-2512" y="921275"/>
            <a:ext cx="12192000" cy="136156"/>
          </a:xfrm>
          <a:prstGeom prst="rect">
            <a:avLst/>
          </a:prstGeom>
          <a:solidFill>
            <a:srgbClr val="BD5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B83FCD-202A-2F81-1814-9C2B06356D52}"/>
              </a:ext>
            </a:extLst>
          </p:cNvPr>
          <p:cNvSpPr txBox="1">
            <a:spLocks/>
          </p:cNvSpPr>
          <p:nvPr/>
        </p:nvSpPr>
        <p:spPr>
          <a:xfrm>
            <a:off x="0" y="53791"/>
            <a:ext cx="12192000" cy="872542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8C2EA27-5338-3A37-8DF0-F4920438EE75}"/>
              </a:ext>
            </a:extLst>
          </p:cNvPr>
          <p:cNvSpPr/>
          <p:nvPr/>
        </p:nvSpPr>
        <p:spPr>
          <a:xfrm>
            <a:off x="1156378" y="1081803"/>
            <a:ext cx="10539678" cy="548521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rgbClr val="FFC000"/>
              </a:buClr>
            </a:pPr>
            <a:r>
              <a:rPr lang="vi-V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  <a:endParaRPr lang="en-VN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10DC89-1A29-C1D5-7F9D-41DC14AA3C07}"/>
              </a:ext>
            </a:extLst>
          </p:cNvPr>
          <p:cNvSpPr/>
          <p:nvPr/>
        </p:nvSpPr>
        <p:spPr>
          <a:xfrm>
            <a:off x="481658" y="1090324"/>
            <a:ext cx="540000" cy="54000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56" name="5-Point Star 55">
            <a:extLst>
              <a:ext uri="{FF2B5EF4-FFF2-40B4-BE49-F238E27FC236}">
                <a16:creationId xmlns:a16="http://schemas.microsoft.com/office/drawing/2014/main" id="{33EE305A-193D-09C0-0F1F-79EF5A969066}"/>
              </a:ext>
            </a:extLst>
          </p:cNvPr>
          <p:cNvSpPr/>
          <p:nvPr/>
        </p:nvSpPr>
        <p:spPr>
          <a:xfrm>
            <a:off x="334181" y="5443979"/>
            <a:ext cx="474784" cy="474784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5-Point Star 58">
            <a:extLst>
              <a:ext uri="{FF2B5EF4-FFF2-40B4-BE49-F238E27FC236}">
                <a16:creationId xmlns:a16="http://schemas.microsoft.com/office/drawing/2014/main" id="{4076AE2F-F081-D602-2F09-BD6DB20359D6}"/>
              </a:ext>
            </a:extLst>
          </p:cNvPr>
          <p:cNvSpPr/>
          <p:nvPr/>
        </p:nvSpPr>
        <p:spPr>
          <a:xfrm>
            <a:off x="334181" y="6029752"/>
            <a:ext cx="474784" cy="474784"/>
          </a:xfrm>
          <a:prstGeom prst="star5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5-Point Star 59">
            <a:extLst>
              <a:ext uri="{FF2B5EF4-FFF2-40B4-BE49-F238E27FC236}">
                <a16:creationId xmlns:a16="http://schemas.microsoft.com/office/drawing/2014/main" id="{1A779500-BC68-6349-1248-544F90C265B0}"/>
              </a:ext>
            </a:extLst>
          </p:cNvPr>
          <p:cNvSpPr/>
          <p:nvPr/>
        </p:nvSpPr>
        <p:spPr>
          <a:xfrm>
            <a:off x="2524907" y="5442367"/>
            <a:ext cx="474784" cy="474784"/>
          </a:xfrm>
          <a:prstGeom prst="star5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8" name="Picture 67" descr="A diagram of a diagram of stars&#10;&#10;Description automatically generated">
            <a:extLst>
              <a:ext uri="{FF2B5EF4-FFF2-40B4-BE49-F238E27FC236}">
                <a16:creationId xmlns:a16="http://schemas.microsoft.com/office/drawing/2014/main" id="{E652E53A-0F66-9F9E-60C8-1A0BD29D8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58" y="1741313"/>
            <a:ext cx="5250926" cy="3598128"/>
          </a:xfrm>
          <a:prstGeom prst="rect">
            <a:avLst/>
          </a:prstGeom>
        </p:spPr>
      </p:pic>
      <p:sp>
        <p:nvSpPr>
          <p:cNvPr id="69" name="5-Point Star 68">
            <a:extLst>
              <a:ext uri="{FF2B5EF4-FFF2-40B4-BE49-F238E27FC236}">
                <a16:creationId xmlns:a16="http://schemas.microsoft.com/office/drawing/2014/main" id="{EFC66375-EE5A-96C8-92DE-961D7127445D}"/>
              </a:ext>
            </a:extLst>
          </p:cNvPr>
          <p:cNvSpPr/>
          <p:nvPr/>
        </p:nvSpPr>
        <p:spPr>
          <a:xfrm>
            <a:off x="2524907" y="6029752"/>
            <a:ext cx="474784" cy="474784"/>
          </a:xfrm>
          <a:prstGeom prst="star5">
            <a:avLst/>
          </a:prstGeom>
          <a:solidFill>
            <a:srgbClr val="7030A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1AE18D2-E0B8-DA7C-F76B-C5B63920D536}"/>
              </a:ext>
            </a:extLst>
          </p:cNvPr>
          <p:cNvGraphicFramePr>
            <a:graphicFrameLocks noGrp="1"/>
          </p:cNvGraphicFramePr>
          <p:nvPr/>
        </p:nvGraphicFramePr>
        <p:xfrm>
          <a:off x="6162529" y="1654696"/>
          <a:ext cx="544537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0941">
                  <a:extLst>
                    <a:ext uri="{9D8B030D-6E8A-4147-A177-3AD203B41FA5}">
                      <a16:colId xmlns:a16="http://schemas.microsoft.com/office/drawing/2014/main" val="4279287152"/>
                    </a:ext>
                  </a:extLst>
                </a:gridCol>
                <a:gridCol w="1491343">
                  <a:extLst>
                    <a:ext uri="{9D8B030D-6E8A-4147-A177-3AD203B41FA5}">
                      <a16:colId xmlns:a16="http://schemas.microsoft.com/office/drawing/2014/main" val="3632829693"/>
                    </a:ext>
                  </a:extLst>
                </a:gridCol>
                <a:gridCol w="1426028">
                  <a:extLst>
                    <a:ext uri="{9D8B030D-6E8A-4147-A177-3AD203B41FA5}">
                      <a16:colId xmlns:a16="http://schemas.microsoft.com/office/drawing/2014/main" val="2836200704"/>
                    </a:ext>
                  </a:extLst>
                </a:gridCol>
                <a:gridCol w="1207058">
                  <a:extLst>
                    <a:ext uri="{9D8B030D-6E8A-4147-A177-3AD203B41FA5}">
                      <a16:colId xmlns:a16="http://schemas.microsoft.com/office/drawing/2014/main" val="3173802736"/>
                    </a:ext>
                  </a:extLst>
                </a:gridCol>
              </a:tblGrid>
              <a:tr h="316578">
                <a:tc>
                  <a:txBody>
                    <a:bodyPr/>
                    <a:lstStyle/>
                    <a:p>
                      <a:pPr algn="ctr"/>
                      <a:endParaRPr lang="en-VN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Love AI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love AI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433279"/>
                  </a:ext>
                </a:extLst>
              </a:tr>
              <a:tr h="494716">
                <a:tc>
                  <a:txBody>
                    <a:bodyPr/>
                    <a:lstStyle/>
                    <a:p>
                      <a:pPr algn="ctr"/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Love Math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= 2/20</a:t>
                      </a:r>
                      <a:endParaRPr lang="en-VN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5/20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7/20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37030"/>
                  </a:ext>
                </a:extLst>
              </a:tr>
              <a:tr h="494716">
                <a:tc>
                  <a:txBody>
                    <a:bodyPr/>
                    <a:lstStyle/>
                    <a:p>
                      <a:pPr algn="ctr"/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love Math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4/20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9/20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= 13/20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575935"/>
                  </a:ext>
                </a:extLst>
              </a:tr>
              <a:tr h="494716">
                <a:tc>
                  <a:txBody>
                    <a:bodyPr/>
                    <a:lstStyle/>
                    <a:p>
                      <a:pPr algn="ctr"/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=6/20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=14/20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VN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40485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BC7D9BA-1799-7880-55C1-03416EF77CAD}"/>
              </a:ext>
            </a:extLst>
          </p:cNvPr>
          <p:cNvSpPr txBox="1"/>
          <p:nvPr/>
        </p:nvSpPr>
        <p:spPr>
          <a:xfrm>
            <a:off x="790134" y="5584432"/>
            <a:ext cx="121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Love AI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9C2B31-64E1-E0F5-BD20-D9C5C8E77A53}"/>
              </a:ext>
            </a:extLst>
          </p:cNvPr>
          <p:cNvSpPr txBox="1"/>
          <p:nvPr/>
        </p:nvSpPr>
        <p:spPr>
          <a:xfrm>
            <a:off x="808965" y="6165012"/>
            <a:ext cx="143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Love Math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88B3FC-115F-D8FB-E6C3-136B8B0CA257}"/>
              </a:ext>
            </a:extLst>
          </p:cNvPr>
          <p:cNvSpPr txBox="1"/>
          <p:nvPr/>
        </p:nvSpPr>
        <p:spPr>
          <a:xfrm>
            <a:off x="3054822" y="5581441"/>
            <a:ext cx="209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Love AI and Math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41860-28D2-ADB0-3EAD-E850449D9588}"/>
              </a:ext>
            </a:extLst>
          </p:cNvPr>
          <p:cNvSpPr txBox="1"/>
          <p:nvPr/>
        </p:nvSpPr>
        <p:spPr>
          <a:xfrm>
            <a:off x="3054823" y="6165012"/>
            <a:ext cx="251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love AI and Math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E5C4FB7-3847-2FC6-7CC6-ED6731D2F09C}"/>
              </a:ext>
            </a:extLst>
          </p:cNvPr>
          <p:cNvSpPr/>
          <p:nvPr/>
        </p:nvSpPr>
        <p:spPr>
          <a:xfrm>
            <a:off x="6096000" y="4263967"/>
            <a:ext cx="5568461" cy="63304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a student love AI (A), what is the probability that the student also love  Math (B)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7ABE0E05-21F0-259E-55FC-C0052E3E6FA9}"/>
                  </a:ext>
                </a:extLst>
              </p:cNvPr>
              <p:cNvSpPr/>
              <p:nvPr/>
            </p:nvSpPr>
            <p:spPr>
              <a:xfrm>
                <a:off x="6096001" y="5487353"/>
                <a:ext cx="5568460" cy="1086986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V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(love Math | love AI) = </a:t>
                </a:r>
                <a:endParaRPr lang="vi-VN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vi-V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vi-V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vi-V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vi-V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sty m:val="p"/>
                            </m:r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vi-V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2/20</m:t>
                          </m:r>
                        </m:num>
                        <m:den>
                          <m:r>
                            <a:rPr lang="vi-V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6/20</m:t>
                          </m:r>
                        </m:den>
                      </m:f>
                      <m:r>
                        <a:rPr lang="vi-V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vi-V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vi-VN" sz="2000" b="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7ABE0E05-21F0-259E-55FC-C0052E3E6F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5487353"/>
                <a:ext cx="5568460" cy="1086986"/>
              </a:xfrm>
              <a:prstGeom prst="roundRect">
                <a:avLst/>
              </a:prstGeom>
              <a:blipFill>
                <a:blip r:embed="rId3"/>
                <a:stretch>
                  <a:fillRect b="-2273"/>
                </a:stretch>
              </a:blip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F08BE8-DE1C-573D-4C73-BB9C1355A94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8880231" y="4897013"/>
            <a:ext cx="0" cy="5903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726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B6477-47EB-4DED-7B50-C0A91A27D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DC4863-5929-2F92-FF9E-103529C462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446B2FC-BDAF-434F-A36C-1F2F7069A7B4}" type="slidenum">
              <a:rPr lang="en-US" sz="2000" smtClean="0"/>
              <a:t>14</a:t>
            </a:fld>
            <a:endParaRPr lang="en-US" sz="20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49998-FE3D-ED00-493C-7AFA97AF0F2B}"/>
              </a:ext>
            </a:extLst>
          </p:cNvPr>
          <p:cNvSpPr/>
          <p:nvPr/>
        </p:nvSpPr>
        <p:spPr>
          <a:xfrm>
            <a:off x="-2512" y="921275"/>
            <a:ext cx="12192000" cy="136156"/>
          </a:xfrm>
          <a:prstGeom prst="rect">
            <a:avLst/>
          </a:prstGeom>
          <a:solidFill>
            <a:srgbClr val="BD5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B83FCD-202A-2F81-1814-9C2B06356D52}"/>
              </a:ext>
            </a:extLst>
          </p:cNvPr>
          <p:cNvSpPr txBox="1">
            <a:spLocks/>
          </p:cNvSpPr>
          <p:nvPr/>
        </p:nvSpPr>
        <p:spPr>
          <a:xfrm>
            <a:off x="0" y="53791"/>
            <a:ext cx="12192000" cy="872542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8C2EA27-5338-3A37-8DF0-F4920438EE75}"/>
              </a:ext>
            </a:extLst>
          </p:cNvPr>
          <p:cNvSpPr/>
          <p:nvPr/>
        </p:nvSpPr>
        <p:spPr>
          <a:xfrm>
            <a:off x="1156378" y="1081803"/>
            <a:ext cx="10539678" cy="548521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rgbClr val="FFC000"/>
              </a:buClr>
            </a:pPr>
            <a:r>
              <a:rPr lang="vi-V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  <a:endParaRPr lang="en-VN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10DC89-1A29-C1D5-7F9D-41DC14AA3C07}"/>
              </a:ext>
            </a:extLst>
          </p:cNvPr>
          <p:cNvSpPr/>
          <p:nvPr/>
        </p:nvSpPr>
        <p:spPr>
          <a:xfrm>
            <a:off x="481658" y="1090324"/>
            <a:ext cx="540000" cy="54000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56" name="5-Point Star 55">
            <a:extLst>
              <a:ext uri="{FF2B5EF4-FFF2-40B4-BE49-F238E27FC236}">
                <a16:creationId xmlns:a16="http://schemas.microsoft.com/office/drawing/2014/main" id="{33EE305A-193D-09C0-0F1F-79EF5A969066}"/>
              </a:ext>
            </a:extLst>
          </p:cNvPr>
          <p:cNvSpPr/>
          <p:nvPr/>
        </p:nvSpPr>
        <p:spPr>
          <a:xfrm>
            <a:off x="334181" y="5443979"/>
            <a:ext cx="474784" cy="474784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5-Point Star 58">
            <a:extLst>
              <a:ext uri="{FF2B5EF4-FFF2-40B4-BE49-F238E27FC236}">
                <a16:creationId xmlns:a16="http://schemas.microsoft.com/office/drawing/2014/main" id="{4076AE2F-F081-D602-2F09-BD6DB20359D6}"/>
              </a:ext>
            </a:extLst>
          </p:cNvPr>
          <p:cNvSpPr/>
          <p:nvPr/>
        </p:nvSpPr>
        <p:spPr>
          <a:xfrm>
            <a:off x="334181" y="6029752"/>
            <a:ext cx="474784" cy="474784"/>
          </a:xfrm>
          <a:prstGeom prst="star5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5-Point Star 59">
            <a:extLst>
              <a:ext uri="{FF2B5EF4-FFF2-40B4-BE49-F238E27FC236}">
                <a16:creationId xmlns:a16="http://schemas.microsoft.com/office/drawing/2014/main" id="{1A779500-BC68-6349-1248-544F90C265B0}"/>
              </a:ext>
            </a:extLst>
          </p:cNvPr>
          <p:cNvSpPr/>
          <p:nvPr/>
        </p:nvSpPr>
        <p:spPr>
          <a:xfrm>
            <a:off x="2524907" y="5442367"/>
            <a:ext cx="474784" cy="474784"/>
          </a:xfrm>
          <a:prstGeom prst="star5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8" name="Picture 67" descr="A diagram of a diagram of stars&#10;&#10;Description automatically generated">
            <a:extLst>
              <a:ext uri="{FF2B5EF4-FFF2-40B4-BE49-F238E27FC236}">
                <a16:creationId xmlns:a16="http://schemas.microsoft.com/office/drawing/2014/main" id="{E652E53A-0F66-9F9E-60C8-1A0BD29D8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58" y="1741313"/>
            <a:ext cx="5250926" cy="3598128"/>
          </a:xfrm>
          <a:prstGeom prst="rect">
            <a:avLst/>
          </a:prstGeom>
        </p:spPr>
      </p:pic>
      <p:sp>
        <p:nvSpPr>
          <p:cNvPr id="69" name="5-Point Star 68">
            <a:extLst>
              <a:ext uri="{FF2B5EF4-FFF2-40B4-BE49-F238E27FC236}">
                <a16:creationId xmlns:a16="http://schemas.microsoft.com/office/drawing/2014/main" id="{EFC66375-EE5A-96C8-92DE-961D7127445D}"/>
              </a:ext>
            </a:extLst>
          </p:cNvPr>
          <p:cNvSpPr/>
          <p:nvPr/>
        </p:nvSpPr>
        <p:spPr>
          <a:xfrm>
            <a:off x="2524907" y="6029752"/>
            <a:ext cx="474784" cy="474784"/>
          </a:xfrm>
          <a:prstGeom prst="star5">
            <a:avLst/>
          </a:prstGeom>
          <a:solidFill>
            <a:srgbClr val="7030A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1AE18D2-E0B8-DA7C-F76B-C5B63920D536}"/>
              </a:ext>
            </a:extLst>
          </p:cNvPr>
          <p:cNvGraphicFramePr>
            <a:graphicFrameLocks noGrp="1"/>
          </p:cNvGraphicFramePr>
          <p:nvPr/>
        </p:nvGraphicFramePr>
        <p:xfrm>
          <a:off x="6162529" y="1654696"/>
          <a:ext cx="544537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0941">
                  <a:extLst>
                    <a:ext uri="{9D8B030D-6E8A-4147-A177-3AD203B41FA5}">
                      <a16:colId xmlns:a16="http://schemas.microsoft.com/office/drawing/2014/main" val="4279287152"/>
                    </a:ext>
                  </a:extLst>
                </a:gridCol>
                <a:gridCol w="1491343">
                  <a:extLst>
                    <a:ext uri="{9D8B030D-6E8A-4147-A177-3AD203B41FA5}">
                      <a16:colId xmlns:a16="http://schemas.microsoft.com/office/drawing/2014/main" val="3632829693"/>
                    </a:ext>
                  </a:extLst>
                </a:gridCol>
                <a:gridCol w="1426028">
                  <a:extLst>
                    <a:ext uri="{9D8B030D-6E8A-4147-A177-3AD203B41FA5}">
                      <a16:colId xmlns:a16="http://schemas.microsoft.com/office/drawing/2014/main" val="2836200704"/>
                    </a:ext>
                  </a:extLst>
                </a:gridCol>
                <a:gridCol w="1207058">
                  <a:extLst>
                    <a:ext uri="{9D8B030D-6E8A-4147-A177-3AD203B41FA5}">
                      <a16:colId xmlns:a16="http://schemas.microsoft.com/office/drawing/2014/main" val="3173802736"/>
                    </a:ext>
                  </a:extLst>
                </a:gridCol>
              </a:tblGrid>
              <a:tr h="316578">
                <a:tc>
                  <a:txBody>
                    <a:bodyPr/>
                    <a:lstStyle/>
                    <a:p>
                      <a:pPr algn="ctr"/>
                      <a:endParaRPr lang="en-VN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Love AI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love AI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433279"/>
                  </a:ext>
                </a:extLst>
              </a:tr>
              <a:tr h="494716">
                <a:tc>
                  <a:txBody>
                    <a:bodyPr/>
                    <a:lstStyle/>
                    <a:p>
                      <a:pPr algn="ctr"/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Love Math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= 2/20</a:t>
                      </a:r>
                      <a:endParaRPr lang="en-VN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5/20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7/20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37030"/>
                  </a:ext>
                </a:extLst>
              </a:tr>
              <a:tr h="494716">
                <a:tc>
                  <a:txBody>
                    <a:bodyPr/>
                    <a:lstStyle/>
                    <a:p>
                      <a:pPr algn="ctr"/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love Math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4/20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9/20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= 13/20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575935"/>
                  </a:ext>
                </a:extLst>
              </a:tr>
              <a:tr h="494716">
                <a:tc>
                  <a:txBody>
                    <a:bodyPr/>
                    <a:lstStyle/>
                    <a:p>
                      <a:pPr algn="ctr"/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=6/20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=14/20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VN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40485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BC7D9BA-1799-7880-55C1-03416EF77CAD}"/>
              </a:ext>
            </a:extLst>
          </p:cNvPr>
          <p:cNvSpPr txBox="1"/>
          <p:nvPr/>
        </p:nvSpPr>
        <p:spPr>
          <a:xfrm>
            <a:off x="790134" y="5584432"/>
            <a:ext cx="121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Love AI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9C2B31-64E1-E0F5-BD20-D9C5C8E77A53}"/>
              </a:ext>
            </a:extLst>
          </p:cNvPr>
          <p:cNvSpPr txBox="1"/>
          <p:nvPr/>
        </p:nvSpPr>
        <p:spPr>
          <a:xfrm>
            <a:off x="808965" y="6165012"/>
            <a:ext cx="143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Love Math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88B3FC-115F-D8FB-E6C3-136B8B0CA257}"/>
              </a:ext>
            </a:extLst>
          </p:cNvPr>
          <p:cNvSpPr txBox="1"/>
          <p:nvPr/>
        </p:nvSpPr>
        <p:spPr>
          <a:xfrm>
            <a:off x="3054822" y="5581441"/>
            <a:ext cx="209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Love AI and Math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41860-28D2-ADB0-3EAD-E850449D9588}"/>
              </a:ext>
            </a:extLst>
          </p:cNvPr>
          <p:cNvSpPr txBox="1"/>
          <p:nvPr/>
        </p:nvSpPr>
        <p:spPr>
          <a:xfrm>
            <a:off x="3054823" y="6165012"/>
            <a:ext cx="251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love AI and Math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E5C4FB7-3847-2FC6-7CC6-ED6731D2F09C}"/>
              </a:ext>
            </a:extLst>
          </p:cNvPr>
          <p:cNvSpPr/>
          <p:nvPr/>
        </p:nvSpPr>
        <p:spPr>
          <a:xfrm>
            <a:off x="6096000" y="4263967"/>
            <a:ext cx="5568461" cy="63304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a student love Math (A), what is the probability that the student also love AI (B)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7ABE0E05-21F0-259E-55FC-C0052E3E6FA9}"/>
                  </a:ext>
                </a:extLst>
              </p:cNvPr>
              <p:cNvSpPr/>
              <p:nvPr/>
            </p:nvSpPr>
            <p:spPr>
              <a:xfrm>
                <a:off x="6096001" y="5487353"/>
                <a:ext cx="5568460" cy="1086986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V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(love AI | love Math) = </a:t>
                </a:r>
                <a:endParaRPr lang="vi-VN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vi-V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vi-V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vi-V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vi-V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sty m:val="p"/>
                            </m:r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vi-V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2/20</m:t>
                          </m:r>
                        </m:num>
                        <m:den>
                          <m:r>
                            <a:rPr lang="vi-V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7/20</m:t>
                          </m:r>
                        </m:den>
                      </m:f>
                      <m:r>
                        <a:rPr lang="vi-V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vi-V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vi-VN" sz="2000" b="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7ABE0E05-21F0-259E-55FC-C0052E3E6F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5487353"/>
                <a:ext cx="5568460" cy="1086986"/>
              </a:xfrm>
              <a:prstGeom prst="roundRect">
                <a:avLst/>
              </a:prstGeom>
              <a:blipFill>
                <a:blip r:embed="rId3"/>
                <a:stretch>
                  <a:fillRect b="-2273"/>
                </a:stretch>
              </a:blip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F08BE8-DE1C-573D-4C73-BB9C1355A94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8880231" y="4897013"/>
            <a:ext cx="0" cy="5903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974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B6477-47EB-4DED-7B50-C0A91A27D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DC4863-5929-2F92-FF9E-103529C462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446B2FC-BDAF-434F-A36C-1F2F7069A7B4}" type="slidenum">
              <a:rPr lang="en-US" sz="2000" smtClean="0"/>
              <a:t>15</a:t>
            </a:fld>
            <a:endParaRPr lang="en-US" sz="20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49998-FE3D-ED00-493C-7AFA97AF0F2B}"/>
              </a:ext>
            </a:extLst>
          </p:cNvPr>
          <p:cNvSpPr/>
          <p:nvPr/>
        </p:nvSpPr>
        <p:spPr>
          <a:xfrm>
            <a:off x="-2512" y="921275"/>
            <a:ext cx="12192000" cy="136156"/>
          </a:xfrm>
          <a:prstGeom prst="rect">
            <a:avLst/>
          </a:prstGeom>
          <a:solidFill>
            <a:srgbClr val="BD5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B83FCD-202A-2F81-1814-9C2B06356D52}"/>
              </a:ext>
            </a:extLst>
          </p:cNvPr>
          <p:cNvSpPr txBox="1">
            <a:spLocks/>
          </p:cNvSpPr>
          <p:nvPr/>
        </p:nvSpPr>
        <p:spPr>
          <a:xfrm>
            <a:off x="0" y="53791"/>
            <a:ext cx="12192000" cy="872542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8C2EA27-5338-3A37-8DF0-F4920438EE75}"/>
              </a:ext>
            </a:extLst>
          </p:cNvPr>
          <p:cNvSpPr/>
          <p:nvPr/>
        </p:nvSpPr>
        <p:spPr>
          <a:xfrm>
            <a:off x="1156378" y="1081803"/>
            <a:ext cx="10539678" cy="548521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rgbClr val="FFC000"/>
              </a:buClr>
            </a:pPr>
            <a:r>
              <a:rPr lang="vi-V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  <a:endParaRPr lang="en-VN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10DC89-1A29-C1D5-7F9D-41DC14AA3C07}"/>
              </a:ext>
            </a:extLst>
          </p:cNvPr>
          <p:cNvSpPr/>
          <p:nvPr/>
        </p:nvSpPr>
        <p:spPr>
          <a:xfrm>
            <a:off x="481658" y="1090324"/>
            <a:ext cx="540000" cy="54000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56" name="5-Point Star 55">
            <a:extLst>
              <a:ext uri="{FF2B5EF4-FFF2-40B4-BE49-F238E27FC236}">
                <a16:creationId xmlns:a16="http://schemas.microsoft.com/office/drawing/2014/main" id="{33EE305A-193D-09C0-0F1F-79EF5A969066}"/>
              </a:ext>
            </a:extLst>
          </p:cNvPr>
          <p:cNvSpPr/>
          <p:nvPr/>
        </p:nvSpPr>
        <p:spPr>
          <a:xfrm>
            <a:off x="334181" y="5443979"/>
            <a:ext cx="474784" cy="474784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5-Point Star 58">
            <a:extLst>
              <a:ext uri="{FF2B5EF4-FFF2-40B4-BE49-F238E27FC236}">
                <a16:creationId xmlns:a16="http://schemas.microsoft.com/office/drawing/2014/main" id="{4076AE2F-F081-D602-2F09-BD6DB20359D6}"/>
              </a:ext>
            </a:extLst>
          </p:cNvPr>
          <p:cNvSpPr/>
          <p:nvPr/>
        </p:nvSpPr>
        <p:spPr>
          <a:xfrm>
            <a:off x="334181" y="6029752"/>
            <a:ext cx="474784" cy="474784"/>
          </a:xfrm>
          <a:prstGeom prst="star5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5-Point Star 59">
            <a:extLst>
              <a:ext uri="{FF2B5EF4-FFF2-40B4-BE49-F238E27FC236}">
                <a16:creationId xmlns:a16="http://schemas.microsoft.com/office/drawing/2014/main" id="{1A779500-BC68-6349-1248-544F90C265B0}"/>
              </a:ext>
            </a:extLst>
          </p:cNvPr>
          <p:cNvSpPr/>
          <p:nvPr/>
        </p:nvSpPr>
        <p:spPr>
          <a:xfrm>
            <a:off x="2524907" y="5442367"/>
            <a:ext cx="474784" cy="474784"/>
          </a:xfrm>
          <a:prstGeom prst="star5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8" name="Picture 67" descr="A diagram of a diagram of stars&#10;&#10;Description automatically generated">
            <a:extLst>
              <a:ext uri="{FF2B5EF4-FFF2-40B4-BE49-F238E27FC236}">
                <a16:creationId xmlns:a16="http://schemas.microsoft.com/office/drawing/2014/main" id="{E652E53A-0F66-9F9E-60C8-1A0BD29D8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58" y="1741313"/>
            <a:ext cx="5250926" cy="3598128"/>
          </a:xfrm>
          <a:prstGeom prst="rect">
            <a:avLst/>
          </a:prstGeom>
        </p:spPr>
      </p:pic>
      <p:sp>
        <p:nvSpPr>
          <p:cNvPr id="69" name="5-Point Star 68">
            <a:extLst>
              <a:ext uri="{FF2B5EF4-FFF2-40B4-BE49-F238E27FC236}">
                <a16:creationId xmlns:a16="http://schemas.microsoft.com/office/drawing/2014/main" id="{EFC66375-EE5A-96C8-92DE-961D7127445D}"/>
              </a:ext>
            </a:extLst>
          </p:cNvPr>
          <p:cNvSpPr/>
          <p:nvPr/>
        </p:nvSpPr>
        <p:spPr>
          <a:xfrm>
            <a:off x="2524907" y="6029752"/>
            <a:ext cx="474784" cy="474784"/>
          </a:xfrm>
          <a:prstGeom prst="star5">
            <a:avLst/>
          </a:prstGeom>
          <a:solidFill>
            <a:srgbClr val="7030A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1AE18D2-E0B8-DA7C-F76B-C5B63920D536}"/>
              </a:ext>
            </a:extLst>
          </p:cNvPr>
          <p:cNvGraphicFramePr>
            <a:graphicFrameLocks noGrp="1"/>
          </p:cNvGraphicFramePr>
          <p:nvPr/>
        </p:nvGraphicFramePr>
        <p:xfrm>
          <a:off x="6162529" y="1654696"/>
          <a:ext cx="544537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0941">
                  <a:extLst>
                    <a:ext uri="{9D8B030D-6E8A-4147-A177-3AD203B41FA5}">
                      <a16:colId xmlns:a16="http://schemas.microsoft.com/office/drawing/2014/main" val="4279287152"/>
                    </a:ext>
                  </a:extLst>
                </a:gridCol>
                <a:gridCol w="1491343">
                  <a:extLst>
                    <a:ext uri="{9D8B030D-6E8A-4147-A177-3AD203B41FA5}">
                      <a16:colId xmlns:a16="http://schemas.microsoft.com/office/drawing/2014/main" val="3632829693"/>
                    </a:ext>
                  </a:extLst>
                </a:gridCol>
                <a:gridCol w="1426028">
                  <a:extLst>
                    <a:ext uri="{9D8B030D-6E8A-4147-A177-3AD203B41FA5}">
                      <a16:colId xmlns:a16="http://schemas.microsoft.com/office/drawing/2014/main" val="2836200704"/>
                    </a:ext>
                  </a:extLst>
                </a:gridCol>
                <a:gridCol w="1207058">
                  <a:extLst>
                    <a:ext uri="{9D8B030D-6E8A-4147-A177-3AD203B41FA5}">
                      <a16:colId xmlns:a16="http://schemas.microsoft.com/office/drawing/2014/main" val="3173802736"/>
                    </a:ext>
                  </a:extLst>
                </a:gridCol>
              </a:tblGrid>
              <a:tr h="316578">
                <a:tc>
                  <a:txBody>
                    <a:bodyPr/>
                    <a:lstStyle/>
                    <a:p>
                      <a:pPr algn="ctr"/>
                      <a:endParaRPr lang="en-VN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Love AI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love AI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433279"/>
                  </a:ext>
                </a:extLst>
              </a:tr>
              <a:tr h="494716">
                <a:tc>
                  <a:txBody>
                    <a:bodyPr/>
                    <a:lstStyle/>
                    <a:p>
                      <a:pPr algn="ctr"/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Love Math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= 2/20</a:t>
                      </a:r>
                      <a:endParaRPr lang="en-VN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5/20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7/20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37030"/>
                  </a:ext>
                </a:extLst>
              </a:tr>
              <a:tr h="494716">
                <a:tc>
                  <a:txBody>
                    <a:bodyPr/>
                    <a:lstStyle/>
                    <a:p>
                      <a:pPr algn="ctr"/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love Math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4/20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9/20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= 13/20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575935"/>
                  </a:ext>
                </a:extLst>
              </a:tr>
              <a:tr h="494716">
                <a:tc>
                  <a:txBody>
                    <a:bodyPr/>
                    <a:lstStyle/>
                    <a:p>
                      <a:pPr algn="ctr"/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=6/20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V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=14/20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VN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40485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BC7D9BA-1799-7880-55C1-03416EF77CAD}"/>
              </a:ext>
            </a:extLst>
          </p:cNvPr>
          <p:cNvSpPr txBox="1"/>
          <p:nvPr/>
        </p:nvSpPr>
        <p:spPr>
          <a:xfrm>
            <a:off x="790134" y="5584432"/>
            <a:ext cx="121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Love AI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9C2B31-64E1-E0F5-BD20-D9C5C8E77A53}"/>
              </a:ext>
            </a:extLst>
          </p:cNvPr>
          <p:cNvSpPr txBox="1"/>
          <p:nvPr/>
        </p:nvSpPr>
        <p:spPr>
          <a:xfrm>
            <a:off x="808965" y="6165012"/>
            <a:ext cx="143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Love Math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88B3FC-115F-D8FB-E6C3-136B8B0CA257}"/>
              </a:ext>
            </a:extLst>
          </p:cNvPr>
          <p:cNvSpPr txBox="1"/>
          <p:nvPr/>
        </p:nvSpPr>
        <p:spPr>
          <a:xfrm>
            <a:off x="3054822" y="5581441"/>
            <a:ext cx="209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Love AI and Math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41860-28D2-ADB0-3EAD-E850449D9588}"/>
              </a:ext>
            </a:extLst>
          </p:cNvPr>
          <p:cNvSpPr txBox="1"/>
          <p:nvPr/>
        </p:nvSpPr>
        <p:spPr>
          <a:xfrm>
            <a:off x="3054823" y="6165012"/>
            <a:ext cx="251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love AI and Math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E5C4FB7-3847-2FC6-7CC6-ED6731D2F09C}"/>
              </a:ext>
            </a:extLst>
          </p:cNvPr>
          <p:cNvSpPr/>
          <p:nvPr/>
        </p:nvSpPr>
        <p:spPr>
          <a:xfrm>
            <a:off x="6096000" y="4263967"/>
            <a:ext cx="5568461" cy="63304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a student love Math (A), what is the probability that the student not love AI (B)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7ABE0E05-21F0-259E-55FC-C0052E3E6FA9}"/>
                  </a:ext>
                </a:extLst>
              </p:cNvPr>
              <p:cNvSpPr/>
              <p:nvPr/>
            </p:nvSpPr>
            <p:spPr>
              <a:xfrm>
                <a:off x="6096001" y="5487353"/>
                <a:ext cx="5568460" cy="1086986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V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(not love AI | love Math) = </a:t>
                </a:r>
                <a:endParaRPr lang="vi-VN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vi-V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vi-V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vi-V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vi-V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sty m:val="p"/>
                            </m:r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vi-V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5/20</m:t>
                          </m:r>
                        </m:num>
                        <m:den>
                          <m:r>
                            <a:rPr lang="vi-V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7/20</m:t>
                          </m:r>
                        </m:den>
                      </m:f>
                      <m:r>
                        <a:rPr lang="vi-V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vi-V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vi-VN" sz="2000" b="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7ABE0E05-21F0-259E-55FC-C0052E3E6F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5487353"/>
                <a:ext cx="5568460" cy="1086986"/>
              </a:xfrm>
              <a:prstGeom prst="roundRect">
                <a:avLst/>
              </a:prstGeom>
              <a:blipFill>
                <a:blip r:embed="rId3"/>
                <a:stretch>
                  <a:fillRect b="-2273"/>
                </a:stretch>
              </a:blip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F08BE8-DE1C-573D-4C73-BB9C1355A94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8880231" y="4897013"/>
            <a:ext cx="0" cy="5903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33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B6477-47EB-4DED-7B50-C0A91A27D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DC4863-5929-2F92-FF9E-103529C462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446B2FC-BDAF-434F-A36C-1F2F7069A7B4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49998-FE3D-ED00-493C-7AFA97AF0F2B}"/>
              </a:ext>
            </a:extLst>
          </p:cNvPr>
          <p:cNvSpPr/>
          <p:nvPr/>
        </p:nvSpPr>
        <p:spPr>
          <a:xfrm>
            <a:off x="-2512" y="921275"/>
            <a:ext cx="12192000" cy="136156"/>
          </a:xfrm>
          <a:prstGeom prst="rect">
            <a:avLst/>
          </a:prstGeom>
          <a:solidFill>
            <a:srgbClr val="BD5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B83FCD-202A-2F81-1814-9C2B06356D52}"/>
              </a:ext>
            </a:extLst>
          </p:cNvPr>
          <p:cNvSpPr txBox="1">
            <a:spLocks/>
          </p:cNvSpPr>
          <p:nvPr/>
        </p:nvSpPr>
        <p:spPr>
          <a:xfrm>
            <a:off x="0" y="53791"/>
            <a:ext cx="12192000" cy="872542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8C2EA27-5338-3A37-8DF0-F4920438EE75}"/>
              </a:ext>
            </a:extLst>
          </p:cNvPr>
          <p:cNvSpPr/>
          <p:nvPr/>
        </p:nvSpPr>
        <p:spPr>
          <a:xfrm>
            <a:off x="1156378" y="1081803"/>
            <a:ext cx="10539678" cy="548521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rgbClr val="FFC000"/>
              </a:buClr>
            </a:pPr>
            <a:r>
              <a:rPr lang="vi-V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Bayes’ Rule</a:t>
            </a:r>
            <a:endParaRPr lang="en-VN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10DC89-1A29-C1D5-7F9D-41DC14AA3C07}"/>
              </a:ext>
            </a:extLst>
          </p:cNvPr>
          <p:cNvSpPr/>
          <p:nvPr/>
        </p:nvSpPr>
        <p:spPr>
          <a:xfrm>
            <a:off x="481658" y="1090324"/>
            <a:ext cx="540000" cy="54000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2">
                <a:extLst>
                  <a:ext uri="{FF2B5EF4-FFF2-40B4-BE49-F238E27FC236}">
                    <a16:creationId xmlns:a16="http://schemas.microsoft.com/office/drawing/2014/main" id="{B06B21D4-F8F8-587B-FDDF-BB5E010C9B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1659" y="1663217"/>
                <a:ext cx="11214398" cy="17657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507999" marR="0" lvl="0" indent="-457200" algn="l" rtl="0" eaLnBrk="1" hangingPunct="1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FFC000"/>
                  </a:buClr>
                  <a:buSzPct val="100000"/>
                  <a:buFont typeface="Wingdings" panose="05000000000000000000" pitchFamily="2" charset="2"/>
                  <a:buChar char="Ø"/>
                  <a:defRPr sz="2700" b="0" i="0" u="none" strike="noStrike" cap="none">
                    <a:ln>
                      <a:noFill/>
                    </a:ln>
                    <a:solidFill>
                      <a:srgbClr val="434343"/>
                    </a:solidFill>
                    <a:latin typeface="Times New Roman" panose="02020603050405020304" pitchFamily="18" charset="0"/>
                    <a:ea typeface="Raleway Thin"/>
                    <a:cs typeface="Times New Roman" panose="02020603050405020304" pitchFamily="18" charset="0"/>
                    <a:sym typeface="Raleway Thin"/>
                  </a:defRPr>
                </a:lvl1pPr>
                <a:lvl2pPr marL="1219170" marR="0" lvl="1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○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2pPr>
                <a:lvl3pPr marL="1828754" marR="0" lvl="2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■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3pPr>
                <a:lvl4pPr marL="2438339" marR="0" lvl="3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●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4pPr>
                <a:lvl5pPr marL="3047924" marR="0" lvl="4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○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5pPr>
                <a:lvl6pPr marL="3657509" marR="0" lvl="5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■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6pPr>
                <a:lvl7pPr marL="4267093" marR="0" lvl="6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●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7pPr>
                <a:lvl8pPr marL="4876678" marR="0" lvl="7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○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8pPr>
                <a:lvl9pPr marL="5486263" marR="0" lvl="8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■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9pPr>
              </a:lstStyle>
              <a:p>
                <a:r>
                  <a:rPr lang="en-US" sz="2400" dirty="0"/>
                  <a:t>If A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, A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,.. A</a:t>
                </a:r>
                <a:r>
                  <a:rPr lang="en-US" sz="2400" baseline="-25000" dirty="0"/>
                  <a:t>n</a:t>
                </a:r>
                <a:r>
                  <a:rPr lang="en-US" sz="2400" dirty="0"/>
                  <a:t>: complete system of events and H is any event with P(A) ≠ 0:</a:t>
                </a:r>
              </a:p>
              <a:p>
                <a:pPr marL="50799" indent="0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  <m:e>
                          <m:r>
                            <m:rPr>
                              <m:sty m:val="p"/>
                            </m:rPr>
                            <a:rPr lang="en-US" sz="240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smtClean="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 sz="240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240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40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sz="240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240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40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5"/>
                                </m:rP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400" smtClean="0"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smtClean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=1, 2, …, </m:t>
                      </m:r>
                      <m:r>
                        <m:rPr>
                          <m:sty m:val="p"/>
                        </m:rPr>
                        <a:rPr lang="en-US" sz="240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 Placeholder 2">
                <a:extLst>
                  <a:ext uri="{FF2B5EF4-FFF2-40B4-BE49-F238E27FC236}">
                    <a16:creationId xmlns:a16="http://schemas.microsoft.com/office/drawing/2014/main" id="{B06B21D4-F8F8-587B-FDDF-BB5E010C9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59" y="1663217"/>
                <a:ext cx="11214398" cy="1765784"/>
              </a:xfrm>
              <a:prstGeom prst="rect">
                <a:avLst/>
              </a:prstGeom>
              <a:blipFill>
                <a:blip r:embed="rId2"/>
                <a:stretch>
                  <a:fillRect l="-226" b="-30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3">
            <a:extLst>
              <a:ext uri="{FF2B5EF4-FFF2-40B4-BE49-F238E27FC236}">
                <a16:creationId xmlns:a16="http://schemas.microsoft.com/office/drawing/2014/main" id="{5BDDFA28-D4AA-C6A3-439C-2B6A5872C7BA}"/>
              </a:ext>
            </a:extLst>
          </p:cNvPr>
          <p:cNvSpPr/>
          <p:nvPr/>
        </p:nvSpPr>
        <p:spPr>
          <a:xfrm>
            <a:off x="1644345" y="3868728"/>
            <a:ext cx="3093228" cy="1219200"/>
          </a:xfrm>
          <a:prstGeom prst="rightArrow">
            <a:avLst>
              <a:gd name="adj1" fmla="val 50000"/>
              <a:gd name="adj2" fmla="val 6693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1</a:t>
            </a:r>
          </a:p>
        </p:txBody>
      </p:sp>
      <p:sp>
        <p:nvSpPr>
          <p:cNvPr id="13" name="Arrow: Right 4">
            <a:extLst>
              <a:ext uri="{FF2B5EF4-FFF2-40B4-BE49-F238E27FC236}">
                <a16:creationId xmlns:a16="http://schemas.microsoft.com/office/drawing/2014/main" id="{C1D4CE28-8F8F-5603-0ED9-D94A90711FB6}"/>
              </a:ext>
            </a:extLst>
          </p:cNvPr>
          <p:cNvSpPr/>
          <p:nvPr/>
        </p:nvSpPr>
        <p:spPr>
          <a:xfrm>
            <a:off x="6302176" y="3853488"/>
            <a:ext cx="3165988" cy="12192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438036C-293A-C3F3-2DB0-3BFFCB02646F}"/>
              </a:ext>
            </a:extLst>
          </p:cNvPr>
          <p:cNvSpPr/>
          <p:nvPr/>
        </p:nvSpPr>
        <p:spPr>
          <a:xfrm>
            <a:off x="4743764" y="3868728"/>
            <a:ext cx="1558412" cy="118872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80C7A94-E8E5-BE35-869F-DE3981DB4730}"/>
              </a:ext>
            </a:extLst>
          </p:cNvPr>
          <p:cNvSpPr/>
          <p:nvPr/>
        </p:nvSpPr>
        <p:spPr>
          <a:xfrm>
            <a:off x="9474355" y="3868728"/>
            <a:ext cx="1188720" cy="118872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F3EBC7-3124-4DA2-320E-88C6025817D7}"/>
              </a:ext>
            </a:extLst>
          </p:cNvPr>
          <p:cNvSpPr txBox="1"/>
          <p:nvPr/>
        </p:nvSpPr>
        <p:spPr>
          <a:xfrm>
            <a:off x="3836738" y="5778728"/>
            <a:ext cx="33724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7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</a:t>
            </a:r>
            <a:r>
              <a:rPr lang="en-US" sz="27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	A</a:t>
            </a:r>
            <a:r>
              <a:rPr lang="en-US" sz="27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E26DD9-0FCC-2675-B7B0-52DD8EB8D8AB}"/>
              </a:ext>
            </a:extLst>
          </p:cNvPr>
          <p:cNvCxnSpPr>
            <a:stCxn id="14" idx="4"/>
          </p:cNvCxnSpPr>
          <p:nvPr/>
        </p:nvCxnSpPr>
        <p:spPr>
          <a:xfrm flipH="1">
            <a:off x="4202990" y="5057448"/>
            <a:ext cx="1319980" cy="811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90E73C-7DC3-12CC-B7EE-FF10C5EFA415}"/>
              </a:ext>
            </a:extLst>
          </p:cNvPr>
          <p:cNvCxnSpPr>
            <a:stCxn id="14" idx="4"/>
          </p:cNvCxnSpPr>
          <p:nvPr/>
        </p:nvCxnSpPr>
        <p:spPr>
          <a:xfrm>
            <a:off x="5522970" y="5057448"/>
            <a:ext cx="1285568" cy="751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0614D1-CD9D-C794-DCBD-F639052E008F}"/>
              </a:ext>
            </a:extLst>
          </p:cNvPr>
          <p:cNvCxnSpPr>
            <a:stCxn id="14" idx="4"/>
          </p:cNvCxnSpPr>
          <p:nvPr/>
        </p:nvCxnSpPr>
        <p:spPr>
          <a:xfrm flipH="1">
            <a:off x="5103825" y="5057448"/>
            <a:ext cx="419145" cy="828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AF2382-3457-9DF3-69E8-0ACA7CB7FD21}"/>
              </a:ext>
            </a:extLst>
          </p:cNvPr>
          <p:cNvCxnSpPr>
            <a:stCxn id="14" idx="4"/>
          </p:cNvCxnSpPr>
          <p:nvPr/>
        </p:nvCxnSpPr>
        <p:spPr>
          <a:xfrm>
            <a:off x="5522970" y="5057448"/>
            <a:ext cx="471458" cy="811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1">
            <a:extLst>
              <a:ext uri="{FF2B5EF4-FFF2-40B4-BE49-F238E27FC236}">
                <a16:creationId xmlns:a16="http://schemas.microsoft.com/office/drawing/2014/main" id="{723B5B50-CF8F-947E-A814-17200E3DBD00}"/>
              </a:ext>
            </a:extLst>
          </p:cNvPr>
          <p:cNvCxnSpPr>
            <a:stCxn id="15" idx="4"/>
            <a:endCxn id="16" idx="2"/>
          </p:cNvCxnSpPr>
          <p:nvPr/>
        </p:nvCxnSpPr>
        <p:spPr>
          <a:xfrm rot="5400000">
            <a:off x="7181288" y="3399131"/>
            <a:ext cx="1229111" cy="4545745"/>
          </a:xfrm>
          <a:prstGeom prst="bentConnector3">
            <a:avLst>
              <a:gd name="adj1" fmla="val 118599"/>
            </a:avLst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8C6B773-7735-C61E-2B59-E03FBA7A96BF}"/>
              </a:ext>
            </a:extLst>
          </p:cNvPr>
          <p:cNvSpPr txBox="1"/>
          <p:nvPr/>
        </p:nvSpPr>
        <p:spPr>
          <a:xfrm>
            <a:off x="8426728" y="6030575"/>
            <a:ext cx="1641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Reversed</a:t>
            </a:r>
          </a:p>
        </p:txBody>
      </p:sp>
    </p:spTree>
    <p:extLst>
      <p:ext uri="{BB962C8B-B14F-4D97-AF65-F5344CB8AC3E}">
        <p14:creationId xmlns:p14="http://schemas.microsoft.com/office/powerpoint/2010/main" val="3202491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B6477-47EB-4DED-7B50-C0A91A27D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DC4863-5929-2F92-FF9E-103529C462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446B2FC-BDAF-434F-A36C-1F2F7069A7B4}" type="slidenum">
              <a:rPr lang="en-US" smtClean="0"/>
              <a:t>17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49998-FE3D-ED00-493C-7AFA97AF0F2B}"/>
              </a:ext>
            </a:extLst>
          </p:cNvPr>
          <p:cNvSpPr/>
          <p:nvPr/>
        </p:nvSpPr>
        <p:spPr>
          <a:xfrm>
            <a:off x="-2512" y="921275"/>
            <a:ext cx="12192000" cy="136156"/>
          </a:xfrm>
          <a:prstGeom prst="rect">
            <a:avLst/>
          </a:prstGeom>
          <a:solidFill>
            <a:srgbClr val="BD5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B83FCD-202A-2F81-1814-9C2B06356D52}"/>
              </a:ext>
            </a:extLst>
          </p:cNvPr>
          <p:cNvSpPr txBox="1">
            <a:spLocks/>
          </p:cNvSpPr>
          <p:nvPr/>
        </p:nvSpPr>
        <p:spPr>
          <a:xfrm>
            <a:off x="0" y="53791"/>
            <a:ext cx="12192000" cy="872542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8C2EA27-5338-3A37-8DF0-F4920438EE75}"/>
              </a:ext>
            </a:extLst>
          </p:cNvPr>
          <p:cNvSpPr/>
          <p:nvPr/>
        </p:nvSpPr>
        <p:spPr>
          <a:xfrm>
            <a:off x="1156378" y="1081803"/>
            <a:ext cx="10539678" cy="548521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rgbClr val="FFC000"/>
              </a:buClr>
            </a:pPr>
            <a:r>
              <a:rPr lang="vi-V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Bayes’ Rule</a:t>
            </a:r>
            <a:endParaRPr lang="en-VN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10DC89-1A29-C1D5-7F9D-41DC14AA3C07}"/>
              </a:ext>
            </a:extLst>
          </p:cNvPr>
          <p:cNvSpPr/>
          <p:nvPr/>
        </p:nvSpPr>
        <p:spPr>
          <a:xfrm>
            <a:off x="481658" y="1090324"/>
            <a:ext cx="540000" cy="54000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06B21D4-F8F8-587B-FDDF-BB5E010C9BC8}"/>
              </a:ext>
            </a:extLst>
          </p:cNvPr>
          <p:cNvSpPr txBox="1">
            <a:spLocks/>
          </p:cNvSpPr>
          <p:nvPr/>
        </p:nvSpPr>
        <p:spPr>
          <a:xfrm>
            <a:off x="481659" y="1663217"/>
            <a:ext cx="11214398" cy="226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507999" marR="0" lvl="0" indent="-457200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Wingdings" panose="05000000000000000000" pitchFamily="2" charset="2"/>
              <a:buChar char="Ø"/>
              <a:defRPr sz="2700" b="0" i="0" u="none" strike="noStrike" cap="none">
                <a:ln>
                  <a:noFill/>
                </a:ln>
                <a:solidFill>
                  <a:srgbClr val="434343"/>
                </a:solidFill>
                <a:latin typeface="Times New Roman" panose="02020603050405020304" pitchFamily="18" charset="0"/>
                <a:ea typeface="Raleway Thin"/>
                <a:cs typeface="Times New Roman" panose="02020603050405020304" pitchFamily="18" charset="0"/>
                <a:sym typeface="Raleway Thin"/>
              </a:defRPr>
            </a:lvl1pPr>
            <a:lvl2pPr marL="1219170" marR="0" lvl="1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○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828754" marR="0" lvl="2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■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2438339" marR="0" lvl="3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●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3047924" marR="0" lvl="4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○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3657509" marR="0" lvl="5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■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4267093" marR="0" lvl="6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●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4876678" marR="0" lvl="7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○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5486263" marR="0" lvl="8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■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algn="just"/>
            <a:r>
              <a:rPr lang="en-US" sz="2200" dirty="0"/>
              <a:t>A light bulb factory has a good bulb rate of 90%. Before being released to the market, each bulb is quality tested. Since the test is not perfect, a good bulb with probability 0.9 is recognized as good, a failed bulb with probability 0.95 being rejected.</a:t>
            </a:r>
          </a:p>
          <a:p>
            <a:pPr marL="846138" indent="-488950" algn="just">
              <a:buFont typeface="+mj-lt"/>
              <a:buAutoNum type="alphaLcParenR"/>
            </a:pPr>
            <a:r>
              <a:rPr lang="en-US" sz="2200" dirty="0"/>
              <a:t>Calculate the probability that the bulb passes the quality test.</a:t>
            </a:r>
          </a:p>
          <a:p>
            <a:pPr marL="846138" indent="-488950" algn="just">
              <a:buFont typeface="+mj-lt"/>
              <a:buAutoNum type="alphaLcParenR"/>
            </a:pPr>
            <a:r>
              <a:rPr lang="en-US" sz="2200" dirty="0"/>
              <a:t>Calculate the probability that a failed bulb passes the quality test.</a:t>
            </a:r>
          </a:p>
        </p:txBody>
      </p:sp>
    </p:spTree>
    <p:extLst>
      <p:ext uri="{BB962C8B-B14F-4D97-AF65-F5344CB8AC3E}">
        <p14:creationId xmlns:p14="http://schemas.microsoft.com/office/powerpoint/2010/main" val="569081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B6477-47EB-4DED-7B50-C0A91A27D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DC4863-5929-2F92-FF9E-103529C462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446B2FC-BDAF-434F-A36C-1F2F7069A7B4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49998-FE3D-ED00-493C-7AFA97AF0F2B}"/>
              </a:ext>
            </a:extLst>
          </p:cNvPr>
          <p:cNvSpPr/>
          <p:nvPr/>
        </p:nvSpPr>
        <p:spPr>
          <a:xfrm>
            <a:off x="-2512" y="921275"/>
            <a:ext cx="12192000" cy="136156"/>
          </a:xfrm>
          <a:prstGeom prst="rect">
            <a:avLst/>
          </a:prstGeom>
          <a:solidFill>
            <a:srgbClr val="BD5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B83FCD-202A-2F81-1814-9C2B06356D52}"/>
              </a:ext>
            </a:extLst>
          </p:cNvPr>
          <p:cNvSpPr txBox="1">
            <a:spLocks/>
          </p:cNvSpPr>
          <p:nvPr/>
        </p:nvSpPr>
        <p:spPr>
          <a:xfrm>
            <a:off x="0" y="53791"/>
            <a:ext cx="12192000" cy="872542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8C2EA27-5338-3A37-8DF0-F4920438EE75}"/>
              </a:ext>
            </a:extLst>
          </p:cNvPr>
          <p:cNvSpPr/>
          <p:nvPr/>
        </p:nvSpPr>
        <p:spPr>
          <a:xfrm>
            <a:off x="1156378" y="1081803"/>
            <a:ext cx="10539678" cy="548521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rgbClr val="FFC000"/>
              </a:buClr>
            </a:pPr>
            <a:r>
              <a:rPr lang="vi-V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Bayes’ Rule</a:t>
            </a:r>
            <a:endParaRPr lang="en-VN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10DC89-1A29-C1D5-7F9D-41DC14AA3C07}"/>
              </a:ext>
            </a:extLst>
          </p:cNvPr>
          <p:cNvSpPr/>
          <p:nvPr/>
        </p:nvSpPr>
        <p:spPr>
          <a:xfrm>
            <a:off x="481658" y="1090324"/>
            <a:ext cx="540000" cy="54000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06B21D4-F8F8-587B-FDDF-BB5E010C9BC8}"/>
              </a:ext>
            </a:extLst>
          </p:cNvPr>
          <p:cNvSpPr txBox="1">
            <a:spLocks/>
          </p:cNvSpPr>
          <p:nvPr/>
        </p:nvSpPr>
        <p:spPr>
          <a:xfrm>
            <a:off x="481659" y="1663217"/>
            <a:ext cx="11214398" cy="226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507999" marR="0" lvl="0" indent="-457200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Wingdings" panose="05000000000000000000" pitchFamily="2" charset="2"/>
              <a:buChar char="Ø"/>
              <a:defRPr sz="2700" b="0" i="0" u="none" strike="noStrike" cap="none">
                <a:ln>
                  <a:noFill/>
                </a:ln>
                <a:solidFill>
                  <a:srgbClr val="434343"/>
                </a:solidFill>
                <a:latin typeface="Times New Roman" panose="02020603050405020304" pitchFamily="18" charset="0"/>
                <a:ea typeface="Raleway Thin"/>
                <a:cs typeface="Times New Roman" panose="02020603050405020304" pitchFamily="18" charset="0"/>
                <a:sym typeface="Raleway Thin"/>
              </a:defRPr>
            </a:lvl1pPr>
            <a:lvl2pPr marL="1219170" marR="0" lvl="1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○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828754" marR="0" lvl="2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■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2438339" marR="0" lvl="3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●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3047924" marR="0" lvl="4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○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3657509" marR="0" lvl="5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■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4267093" marR="0" lvl="6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●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4876678" marR="0" lvl="7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○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5486263" marR="0" lvl="8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■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algn="just"/>
            <a:r>
              <a:rPr lang="en-US" sz="2200" dirty="0"/>
              <a:t>A light bulb factory has a good bulb rate of 90%. Before being released to the market, each bulb is quality tested. Since the test is not perfect, a good bulb with probability 0.9 is recognized as good, a failed bulb with probability 0.95 being rejected.</a:t>
            </a:r>
          </a:p>
          <a:p>
            <a:pPr marL="846138" indent="-488950" algn="just">
              <a:buFont typeface="+mj-lt"/>
              <a:buAutoNum type="alphaLcParenR"/>
            </a:pPr>
            <a:r>
              <a:rPr lang="en-US" sz="2200" dirty="0"/>
              <a:t>Calculate the probability that the bulb passes the quality test.</a:t>
            </a:r>
          </a:p>
          <a:p>
            <a:pPr marL="846138" indent="-488950" algn="just">
              <a:buFont typeface="+mj-lt"/>
              <a:buAutoNum type="alphaLcParenR"/>
            </a:pPr>
            <a:r>
              <a:rPr lang="en-US" sz="2200" dirty="0"/>
              <a:t>Calculate the probability that a failed bulb passes the quality test.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322992-8A1D-73D7-47F5-7A350C433D76}"/>
              </a:ext>
            </a:extLst>
          </p:cNvPr>
          <p:cNvSpPr txBox="1"/>
          <p:nvPr/>
        </p:nvSpPr>
        <p:spPr>
          <a:xfrm>
            <a:off x="5261965" y="3912939"/>
            <a:ext cx="1891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 light bulbs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A0BEE5-647E-ECDB-0DF2-B95F57374E5B}"/>
              </a:ext>
            </a:extLst>
          </p:cNvPr>
          <p:cNvSpPr txBox="1"/>
          <p:nvPr/>
        </p:nvSpPr>
        <p:spPr>
          <a:xfrm>
            <a:off x="2483964" y="4758166"/>
            <a:ext cx="1891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light bulb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00497F-A8EB-D2C0-A935-A02531154649}"/>
              </a:ext>
            </a:extLst>
          </p:cNvPr>
          <p:cNvSpPr txBox="1"/>
          <p:nvPr/>
        </p:nvSpPr>
        <p:spPr>
          <a:xfrm>
            <a:off x="7441585" y="4758166"/>
            <a:ext cx="1933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 light bulb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15EFFE-0B14-8D5D-21E3-93777A814EFF}"/>
              </a:ext>
            </a:extLst>
          </p:cNvPr>
          <p:cNvSpPr txBox="1"/>
          <p:nvPr/>
        </p:nvSpPr>
        <p:spPr>
          <a:xfrm>
            <a:off x="925613" y="5565244"/>
            <a:ext cx="1891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900*0.9=810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E503CE-0F17-B298-20CC-362810E6EE97}"/>
              </a:ext>
            </a:extLst>
          </p:cNvPr>
          <p:cNvSpPr txBox="1"/>
          <p:nvPr/>
        </p:nvSpPr>
        <p:spPr>
          <a:xfrm>
            <a:off x="3526972" y="5565244"/>
            <a:ext cx="2446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Reject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900*0.1=90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7C7FF7-F1F8-5A16-13E4-472938B9826E}"/>
              </a:ext>
            </a:extLst>
          </p:cNvPr>
          <p:cNvSpPr txBox="1"/>
          <p:nvPr/>
        </p:nvSpPr>
        <p:spPr>
          <a:xfrm>
            <a:off x="6218140" y="5565244"/>
            <a:ext cx="1891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100*0.05=5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73B8A1-DC09-4DF6-FB74-167A122E780B}"/>
              </a:ext>
            </a:extLst>
          </p:cNvPr>
          <p:cNvSpPr txBox="1"/>
          <p:nvPr/>
        </p:nvSpPr>
        <p:spPr>
          <a:xfrm>
            <a:off x="8819497" y="5591188"/>
            <a:ext cx="2446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Reject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100*0.95=95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C7ED302-5A18-1DA9-3B8B-FBAF1AA4B17C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3374960" y="4313049"/>
            <a:ext cx="2832701" cy="409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F2F2FF-B126-58FC-4BC9-9056C8357B44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6207661" y="4313049"/>
            <a:ext cx="2200630" cy="44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F95E3B-503C-22CA-BF61-8104E8448BEE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 flipH="1">
            <a:off x="1871309" y="5158276"/>
            <a:ext cx="1558351" cy="406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4DAA789-AA89-8EAD-BDF9-92029EC709D6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>
            <a:off x="3429660" y="5158276"/>
            <a:ext cx="1320757" cy="406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0AE21D1-47F8-0C81-F988-AB1489AE03A6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 flipH="1">
            <a:off x="7163836" y="5158276"/>
            <a:ext cx="1244455" cy="406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D57E83-D542-EEC6-5F4B-C6DCB3EF058C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8408291" y="5158276"/>
            <a:ext cx="1634651" cy="43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7155BD-4DB3-5856-6A82-7A9132CCCE1F}"/>
              </a:ext>
            </a:extLst>
          </p:cNvPr>
          <p:cNvSpPr txBox="1"/>
          <p:nvPr/>
        </p:nvSpPr>
        <p:spPr>
          <a:xfrm>
            <a:off x="2799978" y="4172115"/>
            <a:ext cx="1721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1000*0.9=900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2A9C62-3EAC-F703-979D-60B9CA836434}"/>
              </a:ext>
            </a:extLst>
          </p:cNvPr>
          <p:cNvSpPr txBox="1"/>
          <p:nvPr/>
        </p:nvSpPr>
        <p:spPr>
          <a:xfrm>
            <a:off x="7445666" y="4177479"/>
            <a:ext cx="1695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1000*0.1=100</a:t>
            </a:r>
          </a:p>
        </p:txBody>
      </p:sp>
    </p:spTree>
    <p:extLst>
      <p:ext uri="{BB962C8B-B14F-4D97-AF65-F5344CB8AC3E}">
        <p14:creationId xmlns:p14="http://schemas.microsoft.com/office/powerpoint/2010/main" val="2374042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B6477-47EB-4DED-7B50-C0A91A27D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DC4863-5929-2F92-FF9E-103529C462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446B2FC-BDAF-434F-A36C-1F2F7069A7B4}" type="slidenum">
              <a:rPr lang="en-US" smtClean="0"/>
              <a:t>19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49998-FE3D-ED00-493C-7AFA97AF0F2B}"/>
              </a:ext>
            </a:extLst>
          </p:cNvPr>
          <p:cNvSpPr/>
          <p:nvPr/>
        </p:nvSpPr>
        <p:spPr>
          <a:xfrm>
            <a:off x="-2512" y="921275"/>
            <a:ext cx="12192000" cy="136156"/>
          </a:xfrm>
          <a:prstGeom prst="rect">
            <a:avLst/>
          </a:prstGeom>
          <a:solidFill>
            <a:srgbClr val="BD5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B83FCD-202A-2F81-1814-9C2B06356D52}"/>
              </a:ext>
            </a:extLst>
          </p:cNvPr>
          <p:cNvSpPr txBox="1">
            <a:spLocks/>
          </p:cNvSpPr>
          <p:nvPr/>
        </p:nvSpPr>
        <p:spPr>
          <a:xfrm>
            <a:off x="0" y="53791"/>
            <a:ext cx="12192000" cy="872542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8C2EA27-5338-3A37-8DF0-F4920438EE75}"/>
              </a:ext>
            </a:extLst>
          </p:cNvPr>
          <p:cNvSpPr/>
          <p:nvPr/>
        </p:nvSpPr>
        <p:spPr>
          <a:xfrm>
            <a:off x="1156378" y="1081803"/>
            <a:ext cx="10539678" cy="548521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rgbClr val="FFC000"/>
              </a:buClr>
            </a:pPr>
            <a:r>
              <a:rPr lang="vi-V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Bayes’ Rule</a:t>
            </a:r>
            <a:endParaRPr lang="en-VN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10DC89-1A29-C1D5-7F9D-41DC14AA3C07}"/>
              </a:ext>
            </a:extLst>
          </p:cNvPr>
          <p:cNvSpPr/>
          <p:nvPr/>
        </p:nvSpPr>
        <p:spPr>
          <a:xfrm>
            <a:off x="481658" y="1090324"/>
            <a:ext cx="540000" cy="54000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2">
                <a:extLst>
                  <a:ext uri="{FF2B5EF4-FFF2-40B4-BE49-F238E27FC236}">
                    <a16:creationId xmlns:a16="http://schemas.microsoft.com/office/drawing/2014/main" id="{B06B21D4-F8F8-587B-FDDF-BB5E010C9B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1659" y="1663216"/>
                <a:ext cx="11214398" cy="41044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507999" marR="0" lvl="0" indent="-457200" algn="l" rtl="0" eaLnBrk="1" hangingPunct="1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FFC000"/>
                  </a:buClr>
                  <a:buSzPct val="100000"/>
                  <a:buFont typeface="Wingdings" panose="05000000000000000000" pitchFamily="2" charset="2"/>
                  <a:buChar char="Ø"/>
                  <a:defRPr sz="2700" b="0" i="0" u="none" strike="noStrike" cap="none">
                    <a:ln>
                      <a:noFill/>
                    </a:ln>
                    <a:solidFill>
                      <a:srgbClr val="434343"/>
                    </a:solidFill>
                    <a:latin typeface="Times New Roman" panose="02020603050405020304" pitchFamily="18" charset="0"/>
                    <a:ea typeface="Raleway Thin"/>
                    <a:cs typeface="Times New Roman" panose="02020603050405020304" pitchFamily="18" charset="0"/>
                    <a:sym typeface="Raleway Thin"/>
                  </a:defRPr>
                </a:lvl1pPr>
                <a:lvl2pPr marL="1219170" marR="0" lvl="1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○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2pPr>
                <a:lvl3pPr marL="1828754" marR="0" lvl="2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■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3pPr>
                <a:lvl4pPr marL="2438339" marR="0" lvl="3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●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4pPr>
                <a:lvl5pPr marL="3047924" marR="0" lvl="4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○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5pPr>
                <a:lvl6pPr marL="3657509" marR="0" lvl="5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■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6pPr>
                <a:lvl7pPr marL="4267093" marR="0" lvl="6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●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7pPr>
                <a:lvl8pPr marL="4876678" marR="0" lvl="7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○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8pPr>
                <a:lvl9pPr marL="5486263" marR="0" lvl="8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■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9pPr>
              </a:lstStyle>
              <a:p>
                <a:r>
                  <a:rPr lang="en-US" sz="2200" dirty="0"/>
                  <a:t>Solution:</a:t>
                </a:r>
              </a:p>
              <a:p>
                <a:pPr marL="50799" indent="0">
                  <a:buNone/>
                </a:pPr>
                <a:r>
                  <a:rPr lang="en-US" sz="2200" dirty="0"/>
                  <a:t>	Let A</a:t>
                </a:r>
                <a:r>
                  <a:rPr lang="en-US" sz="2200" baseline="-25000" dirty="0"/>
                  <a:t>1</a:t>
                </a:r>
                <a:r>
                  <a:rPr lang="en-US" sz="2200" dirty="0"/>
                  <a:t>: “Good light bulb”, A</a:t>
                </a:r>
                <a:r>
                  <a:rPr lang="en-US" sz="2200" baseline="-25000" dirty="0"/>
                  <a:t>2</a:t>
                </a:r>
                <a:r>
                  <a:rPr lang="en-US" sz="2200" dirty="0"/>
                  <a:t>: “Fail light bulb” : complete system of events</a:t>
                </a:r>
              </a:p>
              <a:p>
                <a:pPr marL="50799" indent="0">
                  <a:buNone/>
                </a:pPr>
                <a:r>
                  <a:rPr lang="en-US" sz="2200" dirty="0"/>
                  <a:t>	=&gt; P(A</a:t>
                </a:r>
                <a:r>
                  <a:rPr lang="en-US" sz="2200" baseline="-25000" dirty="0"/>
                  <a:t>1</a:t>
                </a:r>
                <a:r>
                  <a:rPr lang="en-US" sz="2200" dirty="0"/>
                  <a:t>) = 0.9; P(A</a:t>
                </a:r>
                <a:r>
                  <a:rPr lang="en-US" sz="2200" baseline="-25000" dirty="0"/>
                  <a:t>2</a:t>
                </a:r>
                <a:r>
                  <a:rPr lang="en-US" sz="2200" dirty="0"/>
                  <a:t>) = 0.1</a:t>
                </a:r>
              </a:p>
              <a:p>
                <a:pPr marL="50799" indent="0">
                  <a:buNone/>
                </a:pPr>
                <a:r>
                  <a:rPr lang="en-US" sz="2200" dirty="0"/>
                  <a:t>	H: “The light bulb passes the quality test”</a:t>
                </a:r>
              </a:p>
              <a:p>
                <a:pPr marL="50799" indent="0">
                  <a:buNone/>
                </a:pPr>
                <a:r>
                  <a:rPr lang="en-US" sz="2200" dirty="0"/>
                  <a:t>	=&gt; P(H|A</a:t>
                </a:r>
                <a:r>
                  <a:rPr lang="en-US" sz="2200" baseline="-25000" dirty="0"/>
                  <a:t>1</a:t>
                </a:r>
                <a:r>
                  <a:rPr lang="en-US" sz="2200" dirty="0"/>
                  <a:t>) = 0.9; P(H|A</a:t>
                </a:r>
                <a:r>
                  <a:rPr lang="en-US" sz="2200" baseline="-25000" dirty="0"/>
                  <a:t>2</a:t>
                </a:r>
                <a:r>
                  <a:rPr lang="en-US" sz="2200" dirty="0"/>
                  <a:t>) = 0.05</a:t>
                </a:r>
              </a:p>
              <a:p>
                <a:pPr>
                  <a:buFont typeface="+mj-lt"/>
                  <a:buAutoNum type="alphaLcParenR"/>
                </a:pPr>
                <a:r>
                  <a:rPr lang="en-US" sz="2200" dirty="0"/>
                  <a:t>The probability that the bulb passes the quality test:</a:t>
                </a:r>
              </a:p>
              <a:p>
                <a:pPr marL="50799" indent="0">
                  <a:buNone/>
                </a:pPr>
                <a:r>
                  <a:rPr lang="en-US" sz="2200" dirty="0"/>
                  <a:t>	=&gt; P(H) = P(A</a:t>
                </a:r>
                <a:r>
                  <a:rPr lang="en-US" sz="2200" baseline="-25000" dirty="0"/>
                  <a:t>1</a:t>
                </a:r>
                <a:r>
                  <a:rPr lang="en-US" sz="2200" dirty="0"/>
                  <a:t>).P(H|A</a:t>
                </a:r>
                <a:r>
                  <a:rPr lang="en-US" sz="2200" baseline="-25000" dirty="0"/>
                  <a:t>1</a:t>
                </a:r>
                <a:r>
                  <a:rPr lang="en-US" sz="2200" dirty="0"/>
                  <a:t>) + P(A</a:t>
                </a:r>
                <a:r>
                  <a:rPr lang="en-US" sz="2200" baseline="-25000" dirty="0"/>
                  <a:t>2</a:t>
                </a:r>
                <a:r>
                  <a:rPr lang="en-US" sz="2200" dirty="0"/>
                  <a:t>).P(H|A</a:t>
                </a:r>
                <a:r>
                  <a:rPr lang="en-US" sz="2200" baseline="-25000" dirty="0"/>
                  <a:t>2</a:t>
                </a:r>
                <a:r>
                  <a:rPr lang="en-US" sz="2200" dirty="0"/>
                  <a:t>) = 0.9*0.9 + 0.1*0.05 = 0.815 </a:t>
                </a:r>
              </a:p>
              <a:p>
                <a:pPr>
                  <a:buFont typeface="+mj-lt"/>
                  <a:buAutoNum type="alphaLcParenR"/>
                </a:pPr>
                <a:r>
                  <a:rPr lang="en-US" sz="2200" dirty="0"/>
                  <a:t>The probability that a failed bulb passes the quality test:</a:t>
                </a:r>
              </a:p>
              <a:p>
                <a:pPr marL="50799" indent="0">
                  <a:buNone/>
                </a:pPr>
                <a:r>
                  <a:rPr lang="en-US" sz="2200" dirty="0"/>
                  <a:t>	=&gt; P(A2|H)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200" i="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 i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22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sty m:val="p"/>
                          </m:rPr>
                          <a:rPr lang="en-US" sz="2200" i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2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200" i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200" i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i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i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= (0.1*0.05)/(0.815) = 0.0061</a:t>
                </a:r>
              </a:p>
            </p:txBody>
          </p:sp>
        </mc:Choice>
        <mc:Fallback xmlns="">
          <p:sp>
            <p:nvSpPr>
              <p:cNvPr id="11" name="Text Placeholder 2">
                <a:extLst>
                  <a:ext uri="{FF2B5EF4-FFF2-40B4-BE49-F238E27FC236}">
                    <a16:creationId xmlns:a16="http://schemas.microsoft.com/office/drawing/2014/main" id="{B06B21D4-F8F8-587B-FDDF-BB5E010C9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59" y="1663216"/>
                <a:ext cx="11214398" cy="4104459"/>
              </a:xfrm>
              <a:prstGeom prst="rect">
                <a:avLst/>
              </a:prstGeom>
              <a:blipFill>
                <a:blip r:embed="rId2"/>
                <a:stretch>
                  <a:fillRect l="-113" b="-49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0139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B6477-47EB-4DED-7B50-C0A91A27D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DC4863-5929-2F92-FF9E-103529C462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446B2FC-BDAF-434F-A36C-1F2F7069A7B4}" type="slidenum">
              <a:rPr lang="en-US" smtClean="0"/>
              <a:t>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49998-FE3D-ED00-493C-7AFA97AF0F2B}"/>
              </a:ext>
            </a:extLst>
          </p:cNvPr>
          <p:cNvSpPr/>
          <p:nvPr/>
        </p:nvSpPr>
        <p:spPr>
          <a:xfrm>
            <a:off x="-2512" y="921275"/>
            <a:ext cx="12192000" cy="136156"/>
          </a:xfrm>
          <a:prstGeom prst="rect">
            <a:avLst/>
          </a:prstGeom>
          <a:solidFill>
            <a:srgbClr val="BD5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B83FCD-202A-2F81-1814-9C2B06356D52}"/>
              </a:ext>
            </a:extLst>
          </p:cNvPr>
          <p:cNvSpPr txBox="1">
            <a:spLocks/>
          </p:cNvSpPr>
          <p:nvPr/>
        </p:nvSpPr>
        <p:spPr>
          <a:xfrm>
            <a:off x="0" y="53791"/>
            <a:ext cx="12192000" cy="872542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99BE0A-A9A8-C8E7-4FF2-06F3B6431446}"/>
              </a:ext>
            </a:extLst>
          </p:cNvPr>
          <p:cNvSpPr/>
          <p:nvPr/>
        </p:nvSpPr>
        <p:spPr>
          <a:xfrm>
            <a:off x="542323" y="1457231"/>
            <a:ext cx="5135988" cy="1816285"/>
          </a:xfrm>
          <a:prstGeom prst="rect">
            <a:avLst/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solidFill>
              <a:srgbClr val="5B9BD5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V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B64C40-81F9-ED63-3E61-BB5F5BE3318D}"/>
              </a:ext>
            </a:extLst>
          </p:cNvPr>
          <p:cNvSpPr txBox="1"/>
          <p:nvPr/>
        </p:nvSpPr>
        <p:spPr>
          <a:xfrm>
            <a:off x="715320" y="1303343"/>
            <a:ext cx="2806813" cy="400110"/>
          </a:xfrm>
          <a:prstGeom prst="rect">
            <a:avLst/>
          </a:prstGeom>
          <a:solidFill>
            <a:srgbClr val="70AD47">
              <a:lumMod val="75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VN" sz="20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7F6B0E-B21C-F323-6F6B-A774002B73B6}"/>
              </a:ext>
            </a:extLst>
          </p:cNvPr>
          <p:cNvSpPr txBox="1"/>
          <p:nvPr/>
        </p:nvSpPr>
        <p:spPr>
          <a:xfrm>
            <a:off x="715318" y="1851679"/>
            <a:ext cx="48275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Tx/>
              <a:buFont typeface="Wingdings" pitchFamily="2" charset="2"/>
              <a:buChar char="v"/>
            </a:pPr>
            <a:r>
              <a:rPr lang="en-VN" sz="20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Probability</a:t>
            </a:r>
          </a:p>
          <a:p>
            <a:pPr marL="342900" indent="-342900">
              <a:buClrTx/>
              <a:buFont typeface="Wingdings" pitchFamily="2" charset="2"/>
              <a:buChar char="v"/>
            </a:pPr>
            <a:r>
              <a:rPr lang="en-VN" sz="20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Conditional Probability</a:t>
            </a:r>
          </a:p>
          <a:p>
            <a:pPr marL="342900" indent="-342900">
              <a:buClrTx/>
              <a:buFont typeface="Wingdings" pitchFamily="2" charset="2"/>
              <a:buChar char="v"/>
            </a:pPr>
            <a:r>
              <a:rPr lang="en-VN" sz="20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Total Probability Theorem</a:t>
            </a:r>
          </a:p>
          <a:p>
            <a:pPr marL="342900" indent="-342900">
              <a:buClrTx/>
              <a:buFont typeface="Wingdings" pitchFamily="2" charset="2"/>
              <a:buChar char="v"/>
            </a:pPr>
            <a:r>
              <a:rPr lang="en-VN" sz="20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Bayes’ Rule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FC522C-B541-58C0-9F96-CF63D16D8E76}"/>
              </a:ext>
            </a:extLst>
          </p:cNvPr>
          <p:cNvSpPr/>
          <p:nvPr/>
        </p:nvSpPr>
        <p:spPr>
          <a:xfrm>
            <a:off x="6513689" y="1457232"/>
            <a:ext cx="5135988" cy="1816284"/>
          </a:xfrm>
          <a:prstGeom prst="rect">
            <a:avLst/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solidFill>
              <a:srgbClr val="5B9BD5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V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F69A48-2486-F21D-4D50-0A9940406C07}"/>
              </a:ext>
            </a:extLst>
          </p:cNvPr>
          <p:cNvSpPr txBox="1"/>
          <p:nvPr/>
        </p:nvSpPr>
        <p:spPr>
          <a:xfrm>
            <a:off x="6686686" y="1303343"/>
            <a:ext cx="2806813" cy="400110"/>
          </a:xfrm>
          <a:prstGeom prst="rect">
            <a:avLst/>
          </a:prstGeom>
          <a:solidFill>
            <a:srgbClr val="70AD47">
              <a:lumMod val="75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VN" sz="20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Bayes Classifiers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4DFE3C-7E5B-46DF-B196-DA7C8FE74915}"/>
              </a:ext>
            </a:extLst>
          </p:cNvPr>
          <p:cNvSpPr txBox="1"/>
          <p:nvPr/>
        </p:nvSpPr>
        <p:spPr>
          <a:xfrm>
            <a:off x="6686684" y="1851679"/>
            <a:ext cx="48275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Tx/>
              <a:buFont typeface="Wingdings" pitchFamily="2" charset="2"/>
              <a:buChar char="v"/>
            </a:pPr>
            <a:r>
              <a:rPr lang="en-VN" sz="20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</a:t>
            </a:r>
            <a:r>
              <a:rPr lang="en-US" sz="2000" kern="1200" dirty="0" err="1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ï</a:t>
            </a:r>
            <a:r>
              <a:rPr lang="en-VN" sz="20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ve Bayes Classifier</a:t>
            </a:r>
          </a:p>
          <a:p>
            <a:pPr marL="342900" indent="-342900">
              <a:buClrTx/>
              <a:buFont typeface="Wingdings" pitchFamily="2" charset="2"/>
              <a:buChar char="v"/>
            </a:pPr>
            <a:r>
              <a:rPr lang="en-VN" sz="20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Exercise</a:t>
            </a:r>
          </a:p>
          <a:p>
            <a:pPr marL="342900" indent="-342900">
              <a:buClrTx/>
              <a:buFont typeface="Wingdings" pitchFamily="2" charset="2"/>
              <a:buChar char="v"/>
            </a:pPr>
            <a:r>
              <a:rPr lang="en-VN" sz="20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0640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B6477-47EB-4DED-7B50-C0A91A27D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DC4863-5929-2F92-FF9E-103529C462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446B2FC-BDAF-434F-A36C-1F2F7069A7B4}" type="slidenum">
              <a:rPr lang="en-US" smtClean="0"/>
              <a:t>20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49998-FE3D-ED00-493C-7AFA97AF0F2B}"/>
              </a:ext>
            </a:extLst>
          </p:cNvPr>
          <p:cNvSpPr/>
          <p:nvPr/>
        </p:nvSpPr>
        <p:spPr>
          <a:xfrm>
            <a:off x="-2512" y="921275"/>
            <a:ext cx="12192000" cy="136156"/>
          </a:xfrm>
          <a:prstGeom prst="rect">
            <a:avLst/>
          </a:prstGeom>
          <a:solidFill>
            <a:srgbClr val="BD5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B83FCD-202A-2F81-1814-9C2B06356D52}"/>
              </a:ext>
            </a:extLst>
          </p:cNvPr>
          <p:cNvSpPr txBox="1">
            <a:spLocks/>
          </p:cNvSpPr>
          <p:nvPr/>
        </p:nvSpPr>
        <p:spPr>
          <a:xfrm>
            <a:off x="0" y="53791"/>
            <a:ext cx="12192000" cy="872542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25D6A484-5185-ACD9-6632-8355EFFF1359}"/>
              </a:ext>
            </a:extLst>
          </p:cNvPr>
          <p:cNvSpPr/>
          <p:nvPr/>
        </p:nvSpPr>
        <p:spPr>
          <a:xfrm>
            <a:off x="618722" y="2009139"/>
            <a:ext cx="5146418" cy="92972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6" name="Rectangle: Rounded Corners 2">
            <a:extLst>
              <a:ext uri="{FF2B5EF4-FFF2-40B4-BE49-F238E27FC236}">
                <a16:creationId xmlns:a16="http://schemas.microsoft.com/office/drawing/2014/main" id="{9E43DA35-D430-E146-80B1-CB49D9485677}"/>
              </a:ext>
            </a:extLst>
          </p:cNvPr>
          <p:cNvSpPr/>
          <p:nvPr/>
        </p:nvSpPr>
        <p:spPr>
          <a:xfrm>
            <a:off x="618722" y="4214756"/>
            <a:ext cx="5146418" cy="92972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Naïve Bayes Classifier</a:t>
            </a:r>
          </a:p>
        </p:txBody>
      </p:sp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id="{DF29B14C-0BD7-E5FF-0143-A758A61BD95A}"/>
              </a:ext>
            </a:extLst>
          </p:cNvPr>
          <p:cNvSpPr/>
          <p:nvPr/>
        </p:nvSpPr>
        <p:spPr>
          <a:xfrm>
            <a:off x="6544549" y="2008028"/>
            <a:ext cx="5146418" cy="92972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Exercise</a:t>
            </a:r>
          </a:p>
        </p:txBody>
      </p:sp>
      <p:sp>
        <p:nvSpPr>
          <p:cNvPr id="13" name="Rectangle: Rounded Corners 6">
            <a:extLst>
              <a:ext uri="{FF2B5EF4-FFF2-40B4-BE49-F238E27FC236}">
                <a16:creationId xmlns:a16="http://schemas.microsoft.com/office/drawing/2014/main" id="{2DF156F3-402E-9C49-5426-0C14E93C84E8}"/>
              </a:ext>
            </a:extLst>
          </p:cNvPr>
          <p:cNvSpPr/>
          <p:nvPr/>
        </p:nvSpPr>
        <p:spPr>
          <a:xfrm>
            <a:off x="351573" y="1943474"/>
            <a:ext cx="1443994" cy="315451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1</a:t>
            </a:r>
          </a:p>
        </p:txBody>
      </p:sp>
      <p:sp>
        <p:nvSpPr>
          <p:cNvPr id="14" name="Rectangle: Rounded Corners 7">
            <a:extLst>
              <a:ext uri="{FF2B5EF4-FFF2-40B4-BE49-F238E27FC236}">
                <a16:creationId xmlns:a16="http://schemas.microsoft.com/office/drawing/2014/main" id="{9487A26B-CD63-D208-B043-B5901675A086}"/>
              </a:ext>
            </a:extLst>
          </p:cNvPr>
          <p:cNvSpPr/>
          <p:nvPr/>
        </p:nvSpPr>
        <p:spPr>
          <a:xfrm>
            <a:off x="338989" y="4151696"/>
            <a:ext cx="1443994" cy="315451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2</a:t>
            </a:r>
          </a:p>
        </p:txBody>
      </p:sp>
      <p:sp>
        <p:nvSpPr>
          <p:cNvPr id="16" name="Rectangle: Rounded Corners 9">
            <a:extLst>
              <a:ext uri="{FF2B5EF4-FFF2-40B4-BE49-F238E27FC236}">
                <a16:creationId xmlns:a16="http://schemas.microsoft.com/office/drawing/2014/main" id="{636B43DC-BE85-02BB-6E47-B60883728B90}"/>
              </a:ext>
            </a:extLst>
          </p:cNvPr>
          <p:cNvSpPr/>
          <p:nvPr/>
        </p:nvSpPr>
        <p:spPr>
          <a:xfrm>
            <a:off x="6264816" y="1924915"/>
            <a:ext cx="1443994" cy="315451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3</a:t>
            </a:r>
          </a:p>
        </p:txBody>
      </p:sp>
      <p:sp>
        <p:nvSpPr>
          <p:cNvPr id="3" name="Rectangle: Rounded Corners 5">
            <a:extLst>
              <a:ext uri="{FF2B5EF4-FFF2-40B4-BE49-F238E27FC236}">
                <a16:creationId xmlns:a16="http://schemas.microsoft.com/office/drawing/2014/main" id="{20D85AAE-EFCC-69D4-0A89-527343292571}"/>
              </a:ext>
            </a:extLst>
          </p:cNvPr>
          <p:cNvSpPr/>
          <p:nvPr/>
        </p:nvSpPr>
        <p:spPr>
          <a:xfrm>
            <a:off x="6544549" y="4214756"/>
            <a:ext cx="5146418" cy="92972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4" name="Rectangle: Rounded Corners 9">
            <a:extLst>
              <a:ext uri="{FF2B5EF4-FFF2-40B4-BE49-F238E27FC236}">
                <a16:creationId xmlns:a16="http://schemas.microsoft.com/office/drawing/2014/main" id="{523B4F50-A0BE-B8ED-79B1-BD982D42C834}"/>
              </a:ext>
            </a:extLst>
          </p:cNvPr>
          <p:cNvSpPr/>
          <p:nvPr/>
        </p:nvSpPr>
        <p:spPr>
          <a:xfrm>
            <a:off x="6264816" y="4131643"/>
            <a:ext cx="1443994" cy="315451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4</a:t>
            </a:r>
          </a:p>
        </p:txBody>
      </p:sp>
    </p:spTree>
    <p:extLst>
      <p:ext uri="{BB962C8B-B14F-4D97-AF65-F5344CB8AC3E}">
        <p14:creationId xmlns:p14="http://schemas.microsoft.com/office/powerpoint/2010/main" val="2587973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B6477-47EB-4DED-7B50-C0A91A27D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DC4863-5929-2F92-FF9E-103529C462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446B2FC-BDAF-434F-A36C-1F2F7069A7B4}" type="slidenum">
              <a:rPr lang="en-US" smtClean="0"/>
              <a:t>21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49998-FE3D-ED00-493C-7AFA97AF0F2B}"/>
              </a:ext>
            </a:extLst>
          </p:cNvPr>
          <p:cNvSpPr/>
          <p:nvPr/>
        </p:nvSpPr>
        <p:spPr>
          <a:xfrm>
            <a:off x="-2512" y="921275"/>
            <a:ext cx="12192000" cy="136156"/>
          </a:xfrm>
          <a:prstGeom prst="rect">
            <a:avLst/>
          </a:prstGeom>
          <a:solidFill>
            <a:srgbClr val="BD5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B83FCD-202A-2F81-1814-9C2B06356D52}"/>
              </a:ext>
            </a:extLst>
          </p:cNvPr>
          <p:cNvSpPr txBox="1">
            <a:spLocks/>
          </p:cNvSpPr>
          <p:nvPr/>
        </p:nvSpPr>
        <p:spPr>
          <a:xfrm>
            <a:off x="0" y="53791"/>
            <a:ext cx="12192000" cy="872542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Naïve Bayes Classifier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8C2EA27-5338-3A37-8DF0-F4920438EE75}"/>
              </a:ext>
            </a:extLst>
          </p:cNvPr>
          <p:cNvSpPr/>
          <p:nvPr/>
        </p:nvSpPr>
        <p:spPr>
          <a:xfrm>
            <a:off x="1156378" y="1081803"/>
            <a:ext cx="10539678" cy="548521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rgbClr val="FFC000"/>
              </a:buClr>
            </a:pPr>
            <a:r>
              <a:rPr lang="vi-V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 Problem</a:t>
            </a:r>
            <a:endParaRPr lang="en-VN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10DC89-1A29-C1D5-7F9D-41DC14AA3C07}"/>
              </a:ext>
            </a:extLst>
          </p:cNvPr>
          <p:cNvSpPr/>
          <p:nvPr/>
        </p:nvSpPr>
        <p:spPr>
          <a:xfrm>
            <a:off x="481658" y="1090324"/>
            <a:ext cx="540000" cy="54000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06B21D4-F8F8-587B-FDDF-BB5E010C9BC8}"/>
              </a:ext>
            </a:extLst>
          </p:cNvPr>
          <p:cNvSpPr txBox="1">
            <a:spLocks/>
          </p:cNvSpPr>
          <p:nvPr/>
        </p:nvSpPr>
        <p:spPr>
          <a:xfrm>
            <a:off x="481659" y="1663216"/>
            <a:ext cx="11214398" cy="281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507999" marR="0" lvl="0" indent="-457200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Wingdings" panose="05000000000000000000" pitchFamily="2" charset="2"/>
              <a:buChar char="Ø"/>
              <a:defRPr sz="2700" b="0" i="0" u="none" strike="noStrike" cap="none">
                <a:ln>
                  <a:noFill/>
                </a:ln>
                <a:solidFill>
                  <a:srgbClr val="434343"/>
                </a:solidFill>
                <a:latin typeface="Times New Roman" panose="02020603050405020304" pitchFamily="18" charset="0"/>
                <a:ea typeface="Raleway Thin"/>
                <a:cs typeface="Times New Roman" panose="02020603050405020304" pitchFamily="18" charset="0"/>
                <a:sym typeface="Raleway Thin"/>
              </a:defRPr>
            </a:lvl1pPr>
            <a:lvl2pPr marL="1219170" marR="0" lvl="1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○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828754" marR="0" lvl="2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■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2438339" marR="0" lvl="3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●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3047924" marR="0" lvl="4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○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3657509" marR="0" lvl="5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■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4267093" marR="0" lvl="6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●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4876678" marR="0" lvl="7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○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5486263" marR="0" lvl="8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■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marL="393698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C000"/>
              </a:buClr>
              <a:buSzPts val="2400"/>
            </a:pPr>
            <a:r>
              <a:rPr lang="en-US" sz="2200" dirty="0"/>
              <a:t>Input:</a:t>
            </a:r>
          </a:p>
          <a:p>
            <a:pPr marL="50799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rPr lang="en-US" sz="2200" dirty="0"/>
              <a:t>	A fixed set of classes C = {c</a:t>
            </a:r>
            <a:r>
              <a:rPr lang="en-US" sz="2200" baseline="-25000" dirty="0"/>
              <a:t>1</a:t>
            </a:r>
            <a:r>
              <a:rPr lang="en-US" sz="2200" dirty="0"/>
              <a:t>, c</a:t>
            </a:r>
            <a:r>
              <a:rPr lang="en-US" sz="2200" baseline="-25000" dirty="0"/>
              <a:t>2</a:t>
            </a:r>
            <a:r>
              <a:rPr lang="en-US" sz="2200" dirty="0"/>
              <a:t>,…, </a:t>
            </a:r>
            <a:r>
              <a:rPr lang="en-US" sz="2200" dirty="0" err="1"/>
              <a:t>c</a:t>
            </a:r>
            <a:r>
              <a:rPr lang="en-US" sz="2200" baseline="-25000" dirty="0" err="1"/>
              <a:t>L</a:t>
            </a:r>
            <a:r>
              <a:rPr lang="en-US" sz="2200" dirty="0"/>
              <a:t>}</a:t>
            </a:r>
          </a:p>
          <a:p>
            <a:pPr marL="50799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rPr lang="en-US" sz="2200" dirty="0"/>
              <a:t>	A training set of M samples: S = {(X</a:t>
            </a:r>
            <a:r>
              <a:rPr lang="en-US" sz="2200" baseline="-25000" dirty="0"/>
              <a:t>1</a:t>
            </a:r>
            <a:r>
              <a:rPr lang="en-US" sz="2200" dirty="0"/>
              <a:t>, c</a:t>
            </a:r>
            <a:r>
              <a:rPr lang="en-US" sz="2200" baseline="-25000" dirty="0"/>
              <a:t>1</a:t>
            </a:r>
            <a:r>
              <a:rPr lang="en-US" sz="2200" dirty="0"/>
              <a:t>), (X</a:t>
            </a:r>
            <a:r>
              <a:rPr lang="en-US" sz="2200" baseline="-25000" dirty="0"/>
              <a:t>2</a:t>
            </a:r>
            <a:r>
              <a:rPr lang="en-US" sz="2200" dirty="0"/>
              <a:t>, c</a:t>
            </a:r>
            <a:r>
              <a:rPr lang="en-US" sz="2200" baseline="-25000" dirty="0"/>
              <a:t>2</a:t>
            </a:r>
            <a:r>
              <a:rPr lang="en-US" sz="2200" dirty="0"/>
              <a:t>), (X</a:t>
            </a:r>
            <a:r>
              <a:rPr lang="en-US" sz="2200" baseline="-25000" dirty="0"/>
              <a:t>3</a:t>
            </a:r>
            <a:r>
              <a:rPr lang="en-US" sz="2200" dirty="0"/>
              <a:t>, c</a:t>
            </a:r>
            <a:r>
              <a:rPr lang="en-US" sz="2200" baseline="-25000" dirty="0"/>
              <a:t>1</a:t>
            </a:r>
            <a:r>
              <a:rPr lang="en-US" sz="2200" dirty="0"/>
              <a:t>),… (X</a:t>
            </a:r>
            <a:r>
              <a:rPr lang="en-US" sz="2200" baseline="-25000" dirty="0"/>
              <a:t>M</a:t>
            </a:r>
            <a:r>
              <a:rPr lang="en-US" sz="2200" dirty="0"/>
              <a:t>, </a:t>
            </a:r>
            <a:r>
              <a:rPr lang="en-US" sz="2200" dirty="0" err="1"/>
              <a:t>c</a:t>
            </a:r>
            <a:r>
              <a:rPr lang="en-US" sz="2200" baseline="-25000" dirty="0" err="1"/>
              <a:t>j</a:t>
            </a:r>
            <a:r>
              <a:rPr lang="en-US" sz="2200" dirty="0"/>
              <a:t>)}</a:t>
            </a:r>
          </a:p>
          <a:p>
            <a:pPr marL="50799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rPr lang="en-US" sz="2200" dirty="0"/>
              <a:t>	X = &lt;x</a:t>
            </a:r>
            <a:r>
              <a:rPr lang="en-US" sz="2200" baseline="-25000" dirty="0"/>
              <a:t>1</a:t>
            </a:r>
            <a:r>
              <a:rPr lang="en-US" sz="2200" dirty="0"/>
              <a:t>, x</a:t>
            </a:r>
            <a:r>
              <a:rPr lang="en-US" sz="2200" baseline="-25000" dirty="0"/>
              <a:t>2</a:t>
            </a:r>
            <a:r>
              <a:rPr lang="en-US" sz="2200" dirty="0"/>
              <a:t>,… </a:t>
            </a:r>
            <a:r>
              <a:rPr lang="en-US" sz="2200" dirty="0" err="1"/>
              <a:t>x</a:t>
            </a:r>
            <a:r>
              <a:rPr lang="en-US" sz="2200" baseline="-25000" dirty="0" err="1"/>
              <a:t>N</a:t>
            </a:r>
            <a:r>
              <a:rPr lang="en-US" sz="2200" dirty="0"/>
              <a:t>&gt;</a:t>
            </a:r>
          </a:p>
          <a:p>
            <a:pPr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</a:pPr>
            <a:r>
              <a:rPr lang="en-US" sz="2200" dirty="0"/>
              <a:t>Output:</a:t>
            </a:r>
          </a:p>
          <a:p>
            <a:pPr marL="50799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rPr lang="en-US" sz="2200" dirty="0"/>
              <a:t>	Predict a sample: X’ =&gt; {c</a:t>
            </a:r>
            <a:r>
              <a:rPr lang="en-US" sz="2200" baseline="-25000" dirty="0"/>
              <a:t>1</a:t>
            </a:r>
            <a:r>
              <a:rPr lang="en-US" sz="2200" dirty="0"/>
              <a:t>, c</a:t>
            </a:r>
            <a:r>
              <a:rPr lang="en-US" sz="2200" baseline="-25000" dirty="0"/>
              <a:t>2</a:t>
            </a:r>
            <a:r>
              <a:rPr lang="en-US" sz="2200" dirty="0"/>
              <a:t>,…, </a:t>
            </a:r>
            <a:r>
              <a:rPr lang="en-US" sz="2200" dirty="0" err="1"/>
              <a:t>c</a:t>
            </a:r>
            <a:r>
              <a:rPr lang="en-US" sz="2200" baseline="-25000" dirty="0" err="1"/>
              <a:t>L</a:t>
            </a:r>
            <a:r>
              <a:rPr lang="en-US" sz="2200" dirty="0"/>
              <a:t>} ?</a:t>
            </a:r>
          </a:p>
        </p:txBody>
      </p:sp>
    </p:spTree>
    <p:extLst>
      <p:ext uri="{BB962C8B-B14F-4D97-AF65-F5344CB8AC3E}">
        <p14:creationId xmlns:p14="http://schemas.microsoft.com/office/powerpoint/2010/main" val="1215568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B6477-47EB-4DED-7B50-C0A91A27D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DC4863-5929-2F92-FF9E-103529C462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446B2FC-BDAF-434F-A36C-1F2F7069A7B4}" type="slidenum">
              <a:rPr lang="en-US" smtClean="0"/>
              <a:t>22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49998-FE3D-ED00-493C-7AFA97AF0F2B}"/>
              </a:ext>
            </a:extLst>
          </p:cNvPr>
          <p:cNvSpPr/>
          <p:nvPr/>
        </p:nvSpPr>
        <p:spPr>
          <a:xfrm>
            <a:off x="-2512" y="921275"/>
            <a:ext cx="12192000" cy="136156"/>
          </a:xfrm>
          <a:prstGeom prst="rect">
            <a:avLst/>
          </a:prstGeom>
          <a:solidFill>
            <a:srgbClr val="BD5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B83FCD-202A-2F81-1814-9C2B06356D52}"/>
              </a:ext>
            </a:extLst>
          </p:cNvPr>
          <p:cNvSpPr txBox="1">
            <a:spLocks/>
          </p:cNvSpPr>
          <p:nvPr/>
        </p:nvSpPr>
        <p:spPr>
          <a:xfrm>
            <a:off x="0" y="53791"/>
            <a:ext cx="12192000" cy="872542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Naïve Bayes Classifier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8C2EA27-5338-3A37-8DF0-F4920438EE75}"/>
              </a:ext>
            </a:extLst>
          </p:cNvPr>
          <p:cNvSpPr/>
          <p:nvPr/>
        </p:nvSpPr>
        <p:spPr>
          <a:xfrm>
            <a:off x="1156378" y="1081803"/>
            <a:ext cx="10539678" cy="548521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rgbClr val="FFC000"/>
              </a:buClr>
            </a:pPr>
            <a:r>
              <a:rPr lang="vi-V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 Problem</a:t>
            </a:r>
            <a:endParaRPr lang="en-VN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10DC89-1A29-C1D5-7F9D-41DC14AA3C07}"/>
              </a:ext>
            </a:extLst>
          </p:cNvPr>
          <p:cNvSpPr/>
          <p:nvPr/>
        </p:nvSpPr>
        <p:spPr>
          <a:xfrm>
            <a:off x="481658" y="1090324"/>
            <a:ext cx="540000" cy="54000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06B21D4-F8F8-587B-FDDF-BB5E010C9BC8}"/>
              </a:ext>
            </a:extLst>
          </p:cNvPr>
          <p:cNvSpPr txBox="1">
            <a:spLocks/>
          </p:cNvSpPr>
          <p:nvPr/>
        </p:nvSpPr>
        <p:spPr>
          <a:xfrm>
            <a:off x="481659" y="1663216"/>
            <a:ext cx="11214398" cy="2497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507999" marR="0" lvl="0" indent="-457200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Wingdings" panose="05000000000000000000" pitchFamily="2" charset="2"/>
              <a:buChar char="Ø"/>
              <a:defRPr sz="2700" b="0" i="0" u="none" strike="noStrike" cap="none">
                <a:ln>
                  <a:noFill/>
                </a:ln>
                <a:solidFill>
                  <a:srgbClr val="434343"/>
                </a:solidFill>
                <a:latin typeface="Times New Roman" panose="02020603050405020304" pitchFamily="18" charset="0"/>
                <a:ea typeface="Raleway Thin"/>
                <a:cs typeface="Times New Roman" panose="02020603050405020304" pitchFamily="18" charset="0"/>
                <a:sym typeface="Raleway Thin"/>
              </a:defRPr>
            </a:lvl1pPr>
            <a:lvl2pPr marL="1219170" marR="0" lvl="1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○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828754" marR="0" lvl="2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■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2438339" marR="0" lvl="3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●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3047924" marR="0" lvl="4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○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3657509" marR="0" lvl="5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■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4267093" marR="0" lvl="6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●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4876678" marR="0" lvl="7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○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5486263" marR="0" lvl="8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■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marL="393698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C000"/>
              </a:buClr>
              <a:buSzPts val="2400"/>
            </a:pPr>
            <a:r>
              <a:rPr lang="en-US" sz="2200" dirty="0"/>
              <a:t>The classification problem may be formalized using a-posterior probabilities:</a:t>
            </a:r>
          </a:p>
          <a:p>
            <a:pPr marL="50798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US" sz="2200" dirty="0"/>
              <a:t>	P(</a:t>
            </a:r>
            <a:r>
              <a:rPr lang="en-US" sz="2200" dirty="0" err="1"/>
              <a:t>c|X</a:t>
            </a:r>
            <a:r>
              <a:rPr lang="en-US" sz="2200" dirty="0"/>
              <a:t>) = probability that the sample X = &lt;x</a:t>
            </a:r>
            <a:r>
              <a:rPr lang="en-US" sz="2200" baseline="-25000" dirty="0"/>
              <a:t>1</a:t>
            </a:r>
            <a:r>
              <a:rPr lang="en-US" sz="2200" dirty="0"/>
              <a:t>, x</a:t>
            </a:r>
            <a:r>
              <a:rPr lang="en-US" sz="2200" baseline="-25000" dirty="0"/>
              <a:t>2</a:t>
            </a:r>
            <a:r>
              <a:rPr lang="en-US" sz="2200" dirty="0"/>
              <a:t>,…,</a:t>
            </a:r>
            <a:r>
              <a:rPr lang="en-US" sz="2200" dirty="0" err="1"/>
              <a:t>x</a:t>
            </a:r>
            <a:r>
              <a:rPr lang="en-US" sz="2200" baseline="-25000" dirty="0" err="1"/>
              <a:t>N</a:t>
            </a:r>
            <a:r>
              <a:rPr lang="en-US" sz="2200" dirty="0"/>
              <a:t>&gt; is of class c</a:t>
            </a:r>
          </a:p>
          <a:p>
            <a:pPr marL="50798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US" sz="2200" dirty="0"/>
              <a:t>	P(Result=“</a:t>
            </a:r>
            <a:r>
              <a:rPr lang="en-US" sz="2200" dirty="0" err="1"/>
              <a:t>Fail”|Confident</a:t>
            </a:r>
            <a:r>
              <a:rPr lang="en-US" sz="2200" dirty="0"/>
              <a:t>=“Yes”, Studied=“Yes”, Sick=“Yes”)</a:t>
            </a:r>
          </a:p>
          <a:p>
            <a:pPr marL="50798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US" sz="2200" dirty="0"/>
              <a:t>	P(Result=“</a:t>
            </a:r>
            <a:r>
              <a:rPr lang="en-US" sz="2200" dirty="0" err="1"/>
              <a:t>Pass”|Confident</a:t>
            </a:r>
            <a:r>
              <a:rPr lang="en-US" sz="2200" dirty="0"/>
              <a:t>=“Yes”, Studied=“Yes”, Sick=“Yes”)</a:t>
            </a:r>
          </a:p>
          <a:p>
            <a:pPr marL="50798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US" sz="2200" dirty="0"/>
              <a:t>	=&gt; Idea: assign to sample X the class label c such that P(</a:t>
            </a:r>
            <a:r>
              <a:rPr lang="en-US" sz="2200" dirty="0" err="1"/>
              <a:t>c|X</a:t>
            </a:r>
            <a:r>
              <a:rPr lang="en-US" sz="2200" dirty="0"/>
              <a:t>) is maximal</a:t>
            </a:r>
          </a:p>
        </p:txBody>
      </p:sp>
    </p:spTree>
    <p:extLst>
      <p:ext uri="{BB962C8B-B14F-4D97-AF65-F5344CB8AC3E}">
        <p14:creationId xmlns:p14="http://schemas.microsoft.com/office/powerpoint/2010/main" val="2092465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B6477-47EB-4DED-7B50-C0A91A27D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DC4863-5929-2F92-FF9E-103529C462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446B2FC-BDAF-434F-A36C-1F2F7069A7B4}" type="slidenum">
              <a:rPr lang="en-US" smtClean="0"/>
              <a:t>23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49998-FE3D-ED00-493C-7AFA97AF0F2B}"/>
              </a:ext>
            </a:extLst>
          </p:cNvPr>
          <p:cNvSpPr/>
          <p:nvPr/>
        </p:nvSpPr>
        <p:spPr>
          <a:xfrm>
            <a:off x="-2512" y="921275"/>
            <a:ext cx="12192000" cy="136156"/>
          </a:xfrm>
          <a:prstGeom prst="rect">
            <a:avLst/>
          </a:prstGeom>
          <a:solidFill>
            <a:srgbClr val="BD5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B83FCD-202A-2F81-1814-9C2B06356D52}"/>
              </a:ext>
            </a:extLst>
          </p:cNvPr>
          <p:cNvSpPr txBox="1">
            <a:spLocks/>
          </p:cNvSpPr>
          <p:nvPr/>
        </p:nvSpPr>
        <p:spPr>
          <a:xfrm>
            <a:off x="0" y="53791"/>
            <a:ext cx="12192000" cy="872542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Naïve Bayes Classifier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8C2EA27-5338-3A37-8DF0-F4920438EE75}"/>
              </a:ext>
            </a:extLst>
          </p:cNvPr>
          <p:cNvSpPr/>
          <p:nvPr/>
        </p:nvSpPr>
        <p:spPr>
          <a:xfrm>
            <a:off x="1156378" y="1081803"/>
            <a:ext cx="10539678" cy="548521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rgbClr val="FFC000"/>
              </a:buClr>
            </a:pPr>
            <a:r>
              <a:rPr lang="vi-V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Bayes’ Rule</a:t>
            </a:r>
            <a:endParaRPr lang="en-VN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10DC89-1A29-C1D5-7F9D-41DC14AA3C07}"/>
              </a:ext>
            </a:extLst>
          </p:cNvPr>
          <p:cNvSpPr/>
          <p:nvPr/>
        </p:nvSpPr>
        <p:spPr>
          <a:xfrm>
            <a:off x="481658" y="1090324"/>
            <a:ext cx="540000" cy="54000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4" name="Google Shape;73;p4">
            <a:extLst>
              <a:ext uri="{FF2B5EF4-FFF2-40B4-BE49-F238E27FC236}">
                <a16:creationId xmlns:a16="http://schemas.microsoft.com/office/drawing/2014/main" id="{75A82991-96F9-DAC9-BEF7-2E0B89E8F696}"/>
              </a:ext>
            </a:extLst>
          </p:cNvPr>
          <p:cNvSpPr txBox="1"/>
          <p:nvPr/>
        </p:nvSpPr>
        <p:spPr>
          <a:xfrm>
            <a:off x="1981199" y="1991360"/>
            <a:ext cx="3297381" cy="101566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LIKELIHOOD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probability of “X” being True. Given “c” True</a:t>
            </a:r>
            <a:endParaRPr dirty="0"/>
          </a:p>
        </p:txBody>
      </p:sp>
      <p:cxnSp>
        <p:nvCxnSpPr>
          <p:cNvPr id="5" name="Google Shape;74;p4">
            <a:extLst>
              <a:ext uri="{FF2B5EF4-FFF2-40B4-BE49-F238E27FC236}">
                <a16:creationId xmlns:a16="http://schemas.microsoft.com/office/drawing/2014/main" id="{3CCDA898-E070-C266-059F-448A3891B80B}"/>
              </a:ext>
            </a:extLst>
          </p:cNvPr>
          <p:cNvCxnSpPr>
            <a:stCxn id="4" idx="2"/>
          </p:cNvCxnSpPr>
          <p:nvPr/>
        </p:nvCxnSpPr>
        <p:spPr>
          <a:xfrm>
            <a:off x="3629889" y="3007023"/>
            <a:ext cx="2216700" cy="609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6" name="Google Shape;75;p4">
            <a:extLst>
              <a:ext uri="{FF2B5EF4-FFF2-40B4-BE49-F238E27FC236}">
                <a16:creationId xmlns:a16="http://schemas.microsoft.com/office/drawing/2014/main" id="{2DDCB1A1-8E30-35F1-5D3F-E45B8A1AC31A}"/>
              </a:ext>
            </a:extLst>
          </p:cNvPr>
          <p:cNvSpPr txBox="1"/>
          <p:nvPr/>
        </p:nvSpPr>
        <p:spPr>
          <a:xfrm>
            <a:off x="7661564" y="1991359"/>
            <a:ext cx="3297382" cy="101566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PRIOR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probability of “c” being True. This is the knowledge</a:t>
            </a:r>
            <a:endParaRPr dirty="0"/>
          </a:p>
        </p:txBody>
      </p:sp>
      <p:cxnSp>
        <p:nvCxnSpPr>
          <p:cNvPr id="12" name="Google Shape;76;p4">
            <a:extLst>
              <a:ext uri="{FF2B5EF4-FFF2-40B4-BE49-F238E27FC236}">
                <a16:creationId xmlns:a16="http://schemas.microsoft.com/office/drawing/2014/main" id="{1C89E6BD-6C47-194F-9DD9-ABA05100C329}"/>
              </a:ext>
            </a:extLst>
          </p:cNvPr>
          <p:cNvCxnSpPr>
            <a:stCxn id="6" idx="2"/>
          </p:cNvCxnSpPr>
          <p:nvPr/>
        </p:nvCxnSpPr>
        <p:spPr>
          <a:xfrm flipH="1">
            <a:off x="7564555" y="3007022"/>
            <a:ext cx="1745700" cy="609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3" name="Google Shape;77;p4">
            <a:extLst>
              <a:ext uri="{FF2B5EF4-FFF2-40B4-BE49-F238E27FC236}">
                <a16:creationId xmlns:a16="http://schemas.microsoft.com/office/drawing/2014/main" id="{0198D900-DB0A-4589-D27A-361C41FD183F}"/>
              </a:ext>
            </a:extLst>
          </p:cNvPr>
          <p:cNvSpPr txBox="1"/>
          <p:nvPr/>
        </p:nvSpPr>
        <p:spPr>
          <a:xfrm>
            <a:off x="1981199" y="4936667"/>
            <a:ext cx="3297381" cy="101566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POSTERIOR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probability of “c” being True. Given “X” True</a:t>
            </a:r>
            <a:endParaRPr dirty="0"/>
          </a:p>
        </p:txBody>
      </p:sp>
      <p:sp>
        <p:nvSpPr>
          <p:cNvPr id="14" name="Google Shape;78;p4">
            <a:extLst>
              <a:ext uri="{FF2B5EF4-FFF2-40B4-BE49-F238E27FC236}">
                <a16:creationId xmlns:a16="http://schemas.microsoft.com/office/drawing/2014/main" id="{3A2561FA-E7E5-B70E-D726-D8518FBDFC72}"/>
              </a:ext>
            </a:extLst>
          </p:cNvPr>
          <p:cNvSpPr txBox="1"/>
          <p:nvPr/>
        </p:nvSpPr>
        <p:spPr>
          <a:xfrm>
            <a:off x="7661564" y="4936666"/>
            <a:ext cx="3297380" cy="101566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MARGINALIZATION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probability of “X” being True.</a:t>
            </a:r>
            <a:endParaRPr dirty="0"/>
          </a:p>
        </p:txBody>
      </p:sp>
      <p:cxnSp>
        <p:nvCxnSpPr>
          <p:cNvPr id="15" name="Google Shape;79;p4">
            <a:extLst>
              <a:ext uri="{FF2B5EF4-FFF2-40B4-BE49-F238E27FC236}">
                <a16:creationId xmlns:a16="http://schemas.microsoft.com/office/drawing/2014/main" id="{791236F9-5263-C109-16FA-E0A291842533}"/>
              </a:ext>
            </a:extLst>
          </p:cNvPr>
          <p:cNvCxnSpPr>
            <a:stCxn id="13" idx="0"/>
          </p:cNvCxnSpPr>
          <p:nvPr/>
        </p:nvCxnSpPr>
        <p:spPr>
          <a:xfrm rot="10800000" flipH="1">
            <a:off x="3629889" y="4211867"/>
            <a:ext cx="1371600" cy="724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6" name="Google Shape;80;p4">
            <a:extLst>
              <a:ext uri="{FF2B5EF4-FFF2-40B4-BE49-F238E27FC236}">
                <a16:creationId xmlns:a16="http://schemas.microsoft.com/office/drawing/2014/main" id="{91BFD91C-CBFA-1D4D-C9B4-19BC3EF38547}"/>
              </a:ext>
            </a:extLst>
          </p:cNvPr>
          <p:cNvCxnSpPr>
            <a:stCxn id="14" idx="0"/>
          </p:cNvCxnSpPr>
          <p:nvPr/>
        </p:nvCxnSpPr>
        <p:spPr>
          <a:xfrm rot="10800000">
            <a:off x="7149054" y="4327666"/>
            <a:ext cx="2161200" cy="609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98AE6BD-81D2-B073-15DD-8099ED3FDC4C}"/>
                  </a:ext>
                </a:extLst>
              </p:cNvPr>
              <p:cNvSpPr txBox="1"/>
              <p:nvPr/>
            </p:nvSpPr>
            <p:spPr>
              <a:xfrm>
                <a:off x="3080755" y="3602866"/>
                <a:ext cx="6098240" cy="817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0799" indent="0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b="1" i="0" smtClean="0">
                          <a:latin typeface="Cambria Math" panose="02040503050406030204" pitchFamily="18" charset="0"/>
                        </a:rPr>
                        <m:t>𝐏</m:t>
                      </m:r>
                      <m:d>
                        <m:d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0"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  <m:e>
                          <m:r>
                            <a:rPr lang="en-US" sz="2200" b="1" i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lang="en-US" sz="2200" b="1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  <m:d>
                            <m:d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e>
                              <m:r>
                                <a:rPr lang="en-US" sz="2200" b="1" i="0">
                                  <a:latin typeface="Cambria Math" panose="02040503050406030204" pitchFamily="18" charset="0"/>
                                </a:rPr>
                                <m:t>𝐜</m:t>
                              </m:r>
                            </m:e>
                          </m:d>
                          <m:r>
                            <a:rPr lang="vi-VN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vi-VN" sz="22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</m:t>
                          </m:r>
                          <m:r>
                            <a:rPr lang="vi-VN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vi-VN" sz="22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𝐜</m:t>
                          </m:r>
                          <m:r>
                            <a:rPr lang="vi-VN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  <m:r>
                            <a:rPr lang="en-US" sz="2200" b="1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1" i="0"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en-US" sz="2200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98AE6BD-81D2-B073-15DD-8099ED3FD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755" y="3602866"/>
                <a:ext cx="6098240" cy="817660"/>
              </a:xfrm>
              <a:prstGeom prst="rect">
                <a:avLst/>
              </a:prstGeom>
              <a:blipFill>
                <a:blip r:embed="rId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854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B6477-47EB-4DED-7B50-C0A91A27D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DC4863-5929-2F92-FF9E-103529C462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446B2FC-BDAF-434F-A36C-1F2F7069A7B4}" type="slidenum">
              <a:rPr lang="en-US" smtClean="0"/>
              <a:t>24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49998-FE3D-ED00-493C-7AFA97AF0F2B}"/>
              </a:ext>
            </a:extLst>
          </p:cNvPr>
          <p:cNvSpPr/>
          <p:nvPr/>
        </p:nvSpPr>
        <p:spPr>
          <a:xfrm>
            <a:off x="-2512" y="921275"/>
            <a:ext cx="12192000" cy="136156"/>
          </a:xfrm>
          <a:prstGeom prst="rect">
            <a:avLst/>
          </a:prstGeom>
          <a:solidFill>
            <a:srgbClr val="BD5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B83FCD-202A-2F81-1814-9C2B06356D52}"/>
              </a:ext>
            </a:extLst>
          </p:cNvPr>
          <p:cNvSpPr txBox="1">
            <a:spLocks/>
          </p:cNvSpPr>
          <p:nvPr/>
        </p:nvSpPr>
        <p:spPr>
          <a:xfrm>
            <a:off x="0" y="53791"/>
            <a:ext cx="12192000" cy="872542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Naïve Bayes Classifier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8C2EA27-5338-3A37-8DF0-F4920438EE75}"/>
              </a:ext>
            </a:extLst>
          </p:cNvPr>
          <p:cNvSpPr/>
          <p:nvPr/>
        </p:nvSpPr>
        <p:spPr>
          <a:xfrm>
            <a:off x="1156378" y="1081803"/>
            <a:ext cx="10539678" cy="548521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rgbClr val="FFC000"/>
              </a:buClr>
            </a:pPr>
            <a:r>
              <a:rPr lang="vi-V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A Posterior</a:t>
            </a:r>
            <a:endParaRPr lang="en-VN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10DC89-1A29-C1D5-7F9D-41DC14AA3C07}"/>
              </a:ext>
            </a:extLst>
          </p:cNvPr>
          <p:cNvSpPr/>
          <p:nvPr/>
        </p:nvSpPr>
        <p:spPr>
          <a:xfrm>
            <a:off x="481658" y="1090324"/>
            <a:ext cx="540000" cy="54000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41" name="object 3">
            <a:extLst>
              <a:ext uri="{FF2B5EF4-FFF2-40B4-BE49-F238E27FC236}">
                <a16:creationId xmlns:a16="http://schemas.microsoft.com/office/drawing/2014/main" id="{EFBCFA4D-3026-81F8-EA01-6BA56372FF64}"/>
              </a:ext>
            </a:extLst>
          </p:cNvPr>
          <p:cNvSpPr txBox="1"/>
          <p:nvPr/>
        </p:nvSpPr>
        <p:spPr>
          <a:xfrm>
            <a:off x="5340917" y="2301485"/>
            <a:ext cx="16256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55" dirty="0">
                <a:solidFill>
                  <a:srgbClr val="434343"/>
                </a:solidFill>
                <a:latin typeface="Cambria Math"/>
                <a:cs typeface="Cambria Math"/>
              </a:rPr>
              <a:t>θ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42" name="object 4">
            <a:extLst>
              <a:ext uri="{FF2B5EF4-FFF2-40B4-BE49-F238E27FC236}">
                <a16:creationId xmlns:a16="http://schemas.microsoft.com/office/drawing/2014/main" id="{B02B40CE-8D9E-3A90-FC9E-A88F3B0B185A}"/>
              </a:ext>
            </a:extLst>
          </p:cNvPr>
          <p:cNvSpPr txBox="1"/>
          <p:nvPr/>
        </p:nvSpPr>
        <p:spPr>
          <a:xfrm>
            <a:off x="758885" y="1924915"/>
            <a:ext cx="7424420" cy="3737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8535">
              <a:lnSpc>
                <a:spcPts val="2870"/>
              </a:lnSpc>
              <a:tabLst>
                <a:tab pos="4146550" algn="l"/>
              </a:tabLst>
            </a:pPr>
            <a:r>
              <a:rPr sz="2400" dirty="0" err="1">
                <a:solidFill>
                  <a:srgbClr val="434343"/>
                </a:solidFill>
                <a:latin typeface="Cambria Math"/>
                <a:cs typeface="Cambria Math"/>
              </a:rPr>
              <a:t>θ</a:t>
            </a:r>
            <a:r>
              <a:rPr sz="2400" spc="125" dirty="0">
                <a:solidFill>
                  <a:srgbClr val="434343"/>
                </a:solidFill>
                <a:latin typeface="Cambria Math"/>
                <a:cs typeface="Cambria Math"/>
              </a:rPr>
              <a:t> </a:t>
            </a:r>
            <a:r>
              <a:rPr sz="2400" spc="-50" dirty="0">
                <a:solidFill>
                  <a:srgbClr val="434343"/>
                </a:solidFill>
                <a:latin typeface="Cambria Math"/>
                <a:cs typeface="Cambria Math"/>
              </a:rPr>
              <a:t>=</a:t>
            </a:r>
            <a:r>
              <a:rPr sz="2400" dirty="0">
                <a:solidFill>
                  <a:srgbClr val="434343"/>
                </a:solidFill>
                <a:latin typeface="Cambria Math"/>
                <a:cs typeface="Cambria Math"/>
              </a:rPr>
              <a:t>	</a:t>
            </a:r>
            <a:r>
              <a:rPr sz="2400" spc="-10" dirty="0">
                <a:solidFill>
                  <a:srgbClr val="434343"/>
                </a:solidFill>
                <a:latin typeface="Cambria Math"/>
                <a:cs typeface="Cambria Math"/>
              </a:rPr>
              <a:t>argmax</a:t>
            </a:r>
            <a:r>
              <a:rPr sz="2400" spc="-85" dirty="0">
                <a:solidFill>
                  <a:srgbClr val="434343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434343"/>
                </a:solidFill>
                <a:latin typeface="Cambria Math"/>
                <a:cs typeface="Cambria Math"/>
              </a:rPr>
              <a:t>p(θ|x</a:t>
            </a:r>
            <a:r>
              <a:rPr sz="2625" baseline="-15873" dirty="0">
                <a:solidFill>
                  <a:srgbClr val="434343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434343"/>
                </a:solidFill>
                <a:latin typeface="Cambria Math"/>
                <a:cs typeface="Cambria Math"/>
              </a:rPr>
              <a:t>,</a:t>
            </a:r>
            <a:r>
              <a:rPr sz="2400" spc="-140" dirty="0">
                <a:solidFill>
                  <a:srgbClr val="434343"/>
                </a:solidFill>
                <a:latin typeface="Cambria Math"/>
                <a:cs typeface="Cambria Math"/>
              </a:rPr>
              <a:t> </a:t>
            </a:r>
            <a:r>
              <a:rPr sz="2400" spc="50" dirty="0">
                <a:solidFill>
                  <a:srgbClr val="434343"/>
                </a:solidFill>
                <a:latin typeface="Cambria Math"/>
                <a:cs typeface="Cambria Math"/>
              </a:rPr>
              <a:t>x</a:t>
            </a:r>
            <a:r>
              <a:rPr sz="2625" spc="75" baseline="-15873" dirty="0">
                <a:solidFill>
                  <a:srgbClr val="434343"/>
                </a:solidFill>
                <a:latin typeface="Cambria Math"/>
                <a:cs typeface="Cambria Math"/>
              </a:rPr>
              <a:t>2</a:t>
            </a:r>
            <a:r>
              <a:rPr sz="2400" spc="50" dirty="0">
                <a:solidFill>
                  <a:srgbClr val="434343"/>
                </a:solidFill>
                <a:latin typeface="Cambria Math"/>
                <a:cs typeface="Cambria Math"/>
              </a:rPr>
              <a:t>,</a:t>
            </a:r>
            <a:r>
              <a:rPr sz="2400" spc="-114" dirty="0">
                <a:solidFill>
                  <a:srgbClr val="434343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434343"/>
                </a:solidFill>
                <a:latin typeface="Cambria Math"/>
                <a:cs typeface="Cambria Math"/>
              </a:rPr>
              <a:t>…</a:t>
            </a:r>
            <a:r>
              <a:rPr sz="2400" spc="-114" dirty="0">
                <a:solidFill>
                  <a:srgbClr val="434343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434343"/>
                </a:solidFill>
                <a:latin typeface="Cambria Math"/>
                <a:cs typeface="Cambria Math"/>
              </a:rPr>
              <a:t>,</a:t>
            </a:r>
            <a:r>
              <a:rPr sz="2400" spc="-114" dirty="0">
                <a:solidFill>
                  <a:srgbClr val="434343"/>
                </a:solidFill>
                <a:latin typeface="Cambria Math"/>
                <a:cs typeface="Cambria Math"/>
              </a:rPr>
              <a:t> </a:t>
            </a:r>
            <a:r>
              <a:rPr sz="2400" spc="60" dirty="0">
                <a:solidFill>
                  <a:srgbClr val="434343"/>
                </a:solidFill>
                <a:latin typeface="Cambria Math"/>
                <a:cs typeface="Cambria Math"/>
              </a:rPr>
              <a:t>x</a:t>
            </a:r>
            <a:r>
              <a:rPr sz="2625" spc="89" baseline="-15873" dirty="0">
                <a:solidFill>
                  <a:srgbClr val="434343"/>
                </a:solidFill>
                <a:latin typeface="Cambria Math"/>
                <a:cs typeface="Cambria Math"/>
              </a:rPr>
              <a:t>N</a:t>
            </a:r>
            <a:r>
              <a:rPr sz="2400" spc="60" dirty="0">
                <a:solidFill>
                  <a:srgbClr val="434343"/>
                </a:solidFill>
                <a:latin typeface="Cambria Math"/>
                <a:cs typeface="Cambria Math"/>
              </a:rPr>
              <a:t>)</a:t>
            </a:r>
            <a:endParaRPr sz="2400" dirty="0">
              <a:latin typeface="Cambria Math"/>
              <a:cs typeface="Cambria Math"/>
            </a:endParaRPr>
          </a:p>
        </p:txBody>
      </p:sp>
      <p:sp>
        <p:nvSpPr>
          <p:cNvPr id="43" name="object 5">
            <a:extLst>
              <a:ext uri="{FF2B5EF4-FFF2-40B4-BE49-F238E27FC236}">
                <a16:creationId xmlns:a16="http://schemas.microsoft.com/office/drawing/2014/main" id="{F0D374C6-3338-C3F6-6129-31ED7FE2908E}"/>
              </a:ext>
            </a:extLst>
          </p:cNvPr>
          <p:cNvSpPr/>
          <p:nvPr/>
        </p:nvSpPr>
        <p:spPr>
          <a:xfrm>
            <a:off x="5962075" y="2366254"/>
            <a:ext cx="2221230" cy="96520"/>
          </a:xfrm>
          <a:custGeom>
            <a:avLst/>
            <a:gdLst/>
            <a:ahLst/>
            <a:cxnLst/>
            <a:rect l="l" t="t" r="r" b="b"/>
            <a:pathLst>
              <a:path w="2221229" h="96519">
                <a:moveTo>
                  <a:pt x="2210054" y="0"/>
                </a:moveTo>
                <a:lnTo>
                  <a:pt x="2177174" y="25628"/>
                </a:lnTo>
                <a:lnTo>
                  <a:pt x="2139832" y="37318"/>
                </a:lnTo>
                <a:lnTo>
                  <a:pt x="2076448" y="43310"/>
                </a:lnTo>
                <a:lnTo>
                  <a:pt x="2034159" y="44069"/>
                </a:lnTo>
                <a:lnTo>
                  <a:pt x="1148714" y="44069"/>
                </a:lnTo>
                <a:lnTo>
                  <a:pt x="1142364" y="44831"/>
                </a:lnTo>
                <a:lnTo>
                  <a:pt x="1114297" y="69850"/>
                </a:lnTo>
                <a:lnTo>
                  <a:pt x="1111885" y="69850"/>
                </a:lnTo>
                <a:lnTo>
                  <a:pt x="1077340" y="44069"/>
                </a:lnTo>
                <a:lnTo>
                  <a:pt x="186816" y="44069"/>
                </a:lnTo>
                <a:lnTo>
                  <a:pt x="144472" y="43310"/>
                </a:lnTo>
                <a:lnTo>
                  <a:pt x="81071" y="37318"/>
                </a:lnTo>
                <a:lnTo>
                  <a:pt x="43729" y="25628"/>
                </a:lnTo>
                <a:lnTo>
                  <a:pt x="10922" y="0"/>
                </a:lnTo>
                <a:lnTo>
                  <a:pt x="0" y="4064"/>
                </a:lnTo>
                <a:lnTo>
                  <a:pt x="33932" y="40104"/>
                </a:lnTo>
                <a:lnTo>
                  <a:pt x="75223" y="58078"/>
                </a:lnTo>
                <a:lnTo>
                  <a:pt x="145327" y="67413"/>
                </a:lnTo>
                <a:lnTo>
                  <a:pt x="192024" y="68580"/>
                </a:lnTo>
                <a:lnTo>
                  <a:pt x="1086612" y="68580"/>
                </a:lnTo>
                <a:lnTo>
                  <a:pt x="1092072" y="69723"/>
                </a:lnTo>
                <a:lnTo>
                  <a:pt x="1099819" y="74295"/>
                </a:lnTo>
                <a:lnTo>
                  <a:pt x="1102614" y="77597"/>
                </a:lnTo>
                <a:lnTo>
                  <a:pt x="1105789" y="86614"/>
                </a:lnTo>
                <a:lnTo>
                  <a:pt x="1106551" y="91440"/>
                </a:lnTo>
                <a:lnTo>
                  <a:pt x="1106551" y="96520"/>
                </a:lnTo>
                <a:lnTo>
                  <a:pt x="1119378" y="96520"/>
                </a:lnTo>
                <a:lnTo>
                  <a:pt x="1119378" y="91312"/>
                </a:lnTo>
                <a:lnTo>
                  <a:pt x="1120139" y="86360"/>
                </a:lnTo>
                <a:lnTo>
                  <a:pt x="1123314" y="77470"/>
                </a:lnTo>
                <a:lnTo>
                  <a:pt x="1126109" y="74168"/>
                </a:lnTo>
                <a:lnTo>
                  <a:pt x="1133856" y="69723"/>
                </a:lnTo>
                <a:lnTo>
                  <a:pt x="1139443" y="68580"/>
                </a:lnTo>
                <a:lnTo>
                  <a:pt x="2028952" y="68580"/>
                </a:lnTo>
                <a:lnTo>
                  <a:pt x="2075574" y="67413"/>
                </a:lnTo>
                <a:lnTo>
                  <a:pt x="2114470" y="63912"/>
                </a:lnTo>
                <a:lnTo>
                  <a:pt x="2169033" y="49911"/>
                </a:lnTo>
                <a:lnTo>
                  <a:pt x="2201513" y="29178"/>
                </a:lnTo>
                <a:lnTo>
                  <a:pt x="2220848" y="4064"/>
                </a:lnTo>
                <a:lnTo>
                  <a:pt x="2210054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6">
            <a:extLst>
              <a:ext uri="{FF2B5EF4-FFF2-40B4-BE49-F238E27FC236}">
                <a16:creationId xmlns:a16="http://schemas.microsoft.com/office/drawing/2014/main" id="{F766AE83-50A5-1D7B-8303-EC6507EA09DC}"/>
              </a:ext>
            </a:extLst>
          </p:cNvPr>
          <p:cNvSpPr txBox="1"/>
          <p:nvPr/>
        </p:nvSpPr>
        <p:spPr>
          <a:xfrm>
            <a:off x="6557451" y="2417004"/>
            <a:ext cx="1034415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90" dirty="0">
                <a:solidFill>
                  <a:srgbClr val="434343"/>
                </a:solidFill>
                <a:latin typeface="Cambria Math"/>
                <a:cs typeface="Cambria Math"/>
              </a:rPr>
              <a:t>posterior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45" name="object 7">
            <a:extLst>
              <a:ext uri="{FF2B5EF4-FFF2-40B4-BE49-F238E27FC236}">
                <a16:creationId xmlns:a16="http://schemas.microsoft.com/office/drawing/2014/main" id="{B5723C3C-2FF5-01BD-E2B0-626D9F1F822C}"/>
              </a:ext>
            </a:extLst>
          </p:cNvPr>
          <p:cNvSpPr/>
          <p:nvPr/>
        </p:nvSpPr>
        <p:spPr>
          <a:xfrm>
            <a:off x="3919279" y="3368099"/>
            <a:ext cx="1996439" cy="282575"/>
          </a:xfrm>
          <a:custGeom>
            <a:avLst/>
            <a:gdLst/>
            <a:ahLst/>
            <a:cxnLst/>
            <a:rect l="l" t="t" r="r" b="b"/>
            <a:pathLst>
              <a:path w="1996439" h="282575">
                <a:moveTo>
                  <a:pt x="325501" y="2031"/>
                </a:moveTo>
                <a:lnTo>
                  <a:pt x="302514" y="2031"/>
                </a:lnTo>
                <a:lnTo>
                  <a:pt x="302514" y="279019"/>
                </a:lnTo>
                <a:lnTo>
                  <a:pt x="325501" y="279019"/>
                </a:lnTo>
                <a:lnTo>
                  <a:pt x="325501" y="2031"/>
                </a:lnTo>
                <a:close/>
              </a:path>
              <a:path w="1996439" h="282575">
                <a:moveTo>
                  <a:pt x="1906143" y="0"/>
                </a:moveTo>
                <a:lnTo>
                  <a:pt x="1902206" y="11429"/>
                </a:lnTo>
                <a:lnTo>
                  <a:pt x="1918513" y="18504"/>
                </a:lnTo>
                <a:lnTo>
                  <a:pt x="1932559" y="28305"/>
                </a:lnTo>
                <a:lnTo>
                  <a:pt x="1961082" y="73852"/>
                </a:lnTo>
                <a:lnTo>
                  <a:pt x="1969377" y="115623"/>
                </a:lnTo>
                <a:lnTo>
                  <a:pt x="1970405" y="139700"/>
                </a:lnTo>
                <a:lnTo>
                  <a:pt x="1969359" y="164580"/>
                </a:lnTo>
                <a:lnTo>
                  <a:pt x="1961028" y="207529"/>
                </a:lnTo>
                <a:lnTo>
                  <a:pt x="1932559" y="253730"/>
                </a:lnTo>
                <a:lnTo>
                  <a:pt x="1902587" y="270763"/>
                </a:lnTo>
                <a:lnTo>
                  <a:pt x="1906143" y="282320"/>
                </a:lnTo>
                <a:lnTo>
                  <a:pt x="1944639" y="264191"/>
                </a:lnTo>
                <a:lnTo>
                  <a:pt x="1972945" y="232918"/>
                </a:lnTo>
                <a:lnTo>
                  <a:pt x="1990375" y="191023"/>
                </a:lnTo>
                <a:lnTo>
                  <a:pt x="1996186" y="141224"/>
                </a:lnTo>
                <a:lnTo>
                  <a:pt x="1994733" y="115339"/>
                </a:lnTo>
                <a:lnTo>
                  <a:pt x="1983112" y="69429"/>
                </a:lnTo>
                <a:lnTo>
                  <a:pt x="1959989" y="32093"/>
                </a:lnTo>
                <a:lnTo>
                  <a:pt x="1926599" y="7379"/>
                </a:lnTo>
                <a:lnTo>
                  <a:pt x="1906143" y="0"/>
                </a:lnTo>
                <a:close/>
              </a:path>
              <a:path w="1996439" h="282575">
                <a:moveTo>
                  <a:pt x="90043" y="0"/>
                </a:moveTo>
                <a:lnTo>
                  <a:pt x="51641" y="18081"/>
                </a:lnTo>
                <a:lnTo>
                  <a:pt x="23241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06"/>
                </a:lnTo>
                <a:lnTo>
                  <a:pt x="13073" y="212965"/>
                </a:lnTo>
                <a:lnTo>
                  <a:pt x="36125" y="250209"/>
                </a:lnTo>
                <a:lnTo>
                  <a:pt x="69514" y="274887"/>
                </a:lnTo>
                <a:lnTo>
                  <a:pt x="90043" y="282320"/>
                </a:lnTo>
                <a:lnTo>
                  <a:pt x="93599" y="270763"/>
                </a:lnTo>
                <a:lnTo>
                  <a:pt x="77529" y="263646"/>
                </a:lnTo>
                <a:lnTo>
                  <a:pt x="63627" y="253730"/>
                </a:lnTo>
                <a:lnTo>
                  <a:pt x="35157" y="207529"/>
                </a:lnTo>
                <a:lnTo>
                  <a:pt x="26826" y="164580"/>
                </a:lnTo>
                <a:lnTo>
                  <a:pt x="25781" y="139700"/>
                </a:lnTo>
                <a:lnTo>
                  <a:pt x="26826" y="115623"/>
                </a:lnTo>
                <a:lnTo>
                  <a:pt x="35157" y="73852"/>
                </a:lnTo>
                <a:lnTo>
                  <a:pt x="63738" y="28305"/>
                </a:lnTo>
                <a:lnTo>
                  <a:pt x="94107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8">
            <a:extLst>
              <a:ext uri="{FF2B5EF4-FFF2-40B4-BE49-F238E27FC236}">
                <a16:creationId xmlns:a16="http://schemas.microsoft.com/office/drawing/2014/main" id="{36B7442E-F58D-90E5-77F4-746A847B5BCB}"/>
              </a:ext>
            </a:extLst>
          </p:cNvPr>
          <p:cNvSpPr txBox="1"/>
          <p:nvPr/>
        </p:nvSpPr>
        <p:spPr>
          <a:xfrm>
            <a:off x="2026217" y="3279149"/>
            <a:ext cx="3815079" cy="628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760"/>
              </a:lnSpc>
              <a:spcBef>
                <a:spcPts val="100"/>
              </a:spcBef>
              <a:tabLst>
                <a:tab pos="668655" algn="l"/>
              </a:tabLst>
            </a:pPr>
            <a:r>
              <a:rPr sz="2400" dirty="0">
                <a:solidFill>
                  <a:srgbClr val="434343"/>
                </a:solidFill>
                <a:latin typeface="Cambria Math"/>
                <a:cs typeface="Cambria Math"/>
              </a:rPr>
              <a:t>θ</a:t>
            </a:r>
            <a:r>
              <a:rPr sz="2400" spc="145" dirty="0">
                <a:solidFill>
                  <a:srgbClr val="434343"/>
                </a:solidFill>
                <a:latin typeface="Cambria Math"/>
                <a:cs typeface="Cambria Math"/>
              </a:rPr>
              <a:t> </a:t>
            </a:r>
            <a:r>
              <a:rPr sz="2400" spc="-50" dirty="0">
                <a:solidFill>
                  <a:srgbClr val="434343"/>
                </a:solidFill>
                <a:latin typeface="Cambria Math"/>
                <a:cs typeface="Cambria Math"/>
              </a:rPr>
              <a:t>=</a:t>
            </a:r>
            <a:r>
              <a:rPr sz="2400" dirty="0">
                <a:solidFill>
                  <a:srgbClr val="434343"/>
                </a:solidFill>
                <a:latin typeface="Cambria Math"/>
                <a:cs typeface="Cambria Math"/>
              </a:rPr>
              <a:t>	</a:t>
            </a:r>
            <a:r>
              <a:rPr sz="2400" spc="-20" dirty="0">
                <a:solidFill>
                  <a:srgbClr val="434343"/>
                </a:solidFill>
                <a:latin typeface="Cambria Math"/>
                <a:cs typeface="Cambria Math"/>
              </a:rPr>
              <a:t>argmax</a:t>
            </a:r>
            <a:r>
              <a:rPr sz="2400" spc="-95" dirty="0">
                <a:solidFill>
                  <a:srgbClr val="434343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434343"/>
                </a:solidFill>
                <a:latin typeface="Cambria Math"/>
                <a:cs typeface="Cambria Math"/>
              </a:rPr>
              <a:t>p</a:t>
            </a:r>
            <a:r>
              <a:rPr sz="2400" spc="505" dirty="0">
                <a:solidFill>
                  <a:srgbClr val="434343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434343"/>
                </a:solidFill>
                <a:latin typeface="Cambria Math"/>
                <a:cs typeface="Cambria Math"/>
              </a:rPr>
              <a:t>θ</a:t>
            </a:r>
            <a:r>
              <a:rPr sz="2400" spc="254" dirty="0">
                <a:solidFill>
                  <a:srgbClr val="434343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434343"/>
                </a:solidFill>
                <a:latin typeface="Cambria Math"/>
                <a:cs typeface="Cambria Math"/>
              </a:rPr>
              <a:t>x</a:t>
            </a:r>
            <a:r>
              <a:rPr sz="2625" baseline="-15873" dirty="0">
                <a:solidFill>
                  <a:srgbClr val="434343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434343"/>
                </a:solidFill>
                <a:latin typeface="Cambria Math"/>
                <a:cs typeface="Cambria Math"/>
              </a:rPr>
              <a:t>,</a:t>
            </a:r>
            <a:r>
              <a:rPr sz="2400" spc="-120" dirty="0">
                <a:solidFill>
                  <a:srgbClr val="434343"/>
                </a:solidFill>
                <a:latin typeface="Cambria Math"/>
                <a:cs typeface="Cambria Math"/>
              </a:rPr>
              <a:t> </a:t>
            </a:r>
            <a:r>
              <a:rPr sz="2400" spc="55" dirty="0">
                <a:solidFill>
                  <a:srgbClr val="434343"/>
                </a:solidFill>
                <a:latin typeface="Cambria Math"/>
                <a:cs typeface="Cambria Math"/>
              </a:rPr>
              <a:t>x</a:t>
            </a:r>
            <a:r>
              <a:rPr sz="2625" spc="82" baseline="-15873" dirty="0">
                <a:solidFill>
                  <a:srgbClr val="434343"/>
                </a:solidFill>
                <a:latin typeface="Cambria Math"/>
                <a:cs typeface="Cambria Math"/>
              </a:rPr>
              <a:t>2</a:t>
            </a:r>
            <a:r>
              <a:rPr sz="2400" spc="55" dirty="0">
                <a:solidFill>
                  <a:srgbClr val="434343"/>
                </a:solidFill>
                <a:latin typeface="Cambria Math"/>
                <a:cs typeface="Cambria Math"/>
              </a:rPr>
              <a:t>,</a:t>
            </a:r>
            <a:r>
              <a:rPr sz="2400" spc="-114" dirty="0">
                <a:solidFill>
                  <a:srgbClr val="434343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434343"/>
                </a:solidFill>
                <a:latin typeface="Cambria Math"/>
                <a:cs typeface="Cambria Math"/>
              </a:rPr>
              <a:t>…</a:t>
            </a:r>
            <a:r>
              <a:rPr sz="2400" spc="-140" dirty="0">
                <a:solidFill>
                  <a:srgbClr val="434343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434343"/>
                </a:solidFill>
                <a:latin typeface="Cambria Math"/>
                <a:cs typeface="Cambria Math"/>
              </a:rPr>
              <a:t>,</a:t>
            </a:r>
            <a:r>
              <a:rPr sz="2400" spc="-114" dirty="0">
                <a:solidFill>
                  <a:srgbClr val="434343"/>
                </a:solidFill>
                <a:latin typeface="Cambria Math"/>
                <a:cs typeface="Cambria Math"/>
              </a:rPr>
              <a:t> </a:t>
            </a:r>
            <a:r>
              <a:rPr sz="2400" spc="50" dirty="0">
                <a:solidFill>
                  <a:srgbClr val="434343"/>
                </a:solidFill>
                <a:latin typeface="Cambria Math"/>
                <a:cs typeface="Cambria Math"/>
              </a:rPr>
              <a:t>x</a:t>
            </a:r>
            <a:r>
              <a:rPr sz="2625" spc="75" baseline="-15873" dirty="0">
                <a:solidFill>
                  <a:srgbClr val="434343"/>
                </a:solidFill>
                <a:latin typeface="Cambria Math"/>
                <a:cs typeface="Cambria Math"/>
              </a:rPr>
              <a:t>N</a:t>
            </a:r>
            <a:endParaRPr sz="2625" baseline="-15873" dirty="0">
              <a:latin typeface="Cambria Math"/>
              <a:cs typeface="Cambria Math"/>
            </a:endParaRPr>
          </a:p>
          <a:p>
            <a:pPr marL="1086485">
              <a:lnSpc>
                <a:spcPts val="1980"/>
              </a:lnSpc>
            </a:pPr>
            <a:r>
              <a:rPr sz="1750" spc="55" dirty="0">
                <a:solidFill>
                  <a:srgbClr val="434343"/>
                </a:solidFill>
                <a:latin typeface="Cambria Math"/>
                <a:cs typeface="Cambria Math"/>
              </a:rPr>
              <a:t>θ</a:t>
            </a:r>
            <a:endParaRPr sz="1750" dirty="0">
              <a:latin typeface="Cambria Math"/>
              <a:cs typeface="Cambria Math"/>
            </a:endParaRPr>
          </a:p>
        </p:txBody>
      </p:sp>
      <p:sp>
        <p:nvSpPr>
          <p:cNvPr id="47" name="object 9">
            <a:extLst>
              <a:ext uri="{FF2B5EF4-FFF2-40B4-BE49-F238E27FC236}">
                <a16:creationId xmlns:a16="http://schemas.microsoft.com/office/drawing/2014/main" id="{9EB04E79-8AC0-DAAB-132B-9CC0A1E33D9F}"/>
              </a:ext>
            </a:extLst>
          </p:cNvPr>
          <p:cNvSpPr txBox="1"/>
          <p:nvPr/>
        </p:nvSpPr>
        <p:spPr>
          <a:xfrm>
            <a:off x="6014907" y="3279149"/>
            <a:ext cx="1276985" cy="628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60"/>
              </a:lnSpc>
              <a:spcBef>
                <a:spcPts val="100"/>
              </a:spcBef>
            </a:pPr>
            <a:r>
              <a:rPr sz="2400" dirty="0">
                <a:solidFill>
                  <a:srgbClr val="434343"/>
                </a:solidFill>
                <a:latin typeface="Cambria Math"/>
                <a:cs typeface="Cambria Math"/>
              </a:rPr>
              <a:t>=</a:t>
            </a:r>
            <a:r>
              <a:rPr sz="2400" spc="-140" dirty="0">
                <a:solidFill>
                  <a:srgbClr val="434343"/>
                </a:solidFill>
                <a:latin typeface="Cambria Math"/>
                <a:cs typeface="Cambria Math"/>
              </a:rPr>
              <a:t> </a:t>
            </a:r>
            <a:r>
              <a:rPr sz="2400" spc="-10" dirty="0">
                <a:solidFill>
                  <a:srgbClr val="434343"/>
                </a:solidFill>
                <a:latin typeface="Cambria Math"/>
                <a:cs typeface="Cambria Math"/>
              </a:rPr>
              <a:t>argmax</a:t>
            </a:r>
            <a:endParaRPr sz="2400" dirty="0">
              <a:latin typeface="Cambria Math"/>
              <a:cs typeface="Cambria Math"/>
            </a:endParaRPr>
          </a:p>
          <a:p>
            <a:pPr marL="267335" algn="ctr">
              <a:lnSpc>
                <a:spcPts val="1980"/>
              </a:lnSpc>
            </a:pPr>
            <a:r>
              <a:rPr sz="1750" spc="65" dirty="0">
                <a:solidFill>
                  <a:srgbClr val="434343"/>
                </a:solidFill>
                <a:latin typeface="Cambria Math"/>
                <a:cs typeface="Cambria Math"/>
              </a:rPr>
              <a:t>𝜃</a:t>
            </a:r>
            <a:endParaRPr sz="1750" dirty="0">
              <a:latin typeface="Cambria Math"/>
              <a:cs typeface="Cambria Math"/>
            </a:endParaRPr>
          </a:p>
        </p:txBody>
      </p:sp>
      <p:sp>
        <p:nvSpPr>
          <p:cNvPr id="48" name="object 10">
            <a:extLst>
              <a:ext uri="{FF2B5EF4-FFF2-40B4-BE49-F238E27FC236}">
                <a16:creationId xmlns:a16="http://schemas.microsoft.com/office/drawing/2014/main" id="{5FC938CB-3E8C-0494-D507-09836674A7B9}"/>
              </a:ext>
            </a:extLst>
          </p:cNvPr>
          <p:cNvSpPr/>
          <p:nvPr/>
        </p:nvSpPr>
        <p:spPr>
          <a:xfrm>
            <a:off x="7342184" y="2842446"/>
            <a:ext cx="3074035" cy="1332230"/>
          </a:xfrm>
          <a:custGeom>
            <a:avLst/>
            <a:gdLst/>
            <a:ahLst/>
            <a:cxnLst/>
            <a:rect l="l" t="t" r="r" b="b"/>
            <a:pathLst>
              <a:path w="3074034" h="1332229">
                <a:moveTo>
                  <a:pt x="89662" y="0"/>
                </a:moveTo>
                <a:lnTo>
                  <a:pt x="0" y="0"/>
                </a:lnTo>
                <a:lnTo>
                  <a:pt x="0" y="13970"/>
                </a:lnTo>
                <a:lnTo>
                  <a:pt x="0" y="1318260"/>
                </a:lnTo>
                <a:lnTo>
                  <a:pt x="0" y="1332230"/>
                </a:lnTo>
                <a:lnTo>
                  <a:pt x="89662" y="1332230"/>
                </a:lnTo>
                <a:lnTo>
                  <a:pt x="89662" y="1318260"/>
                </a:lnTo>
                <a:lnTo>
                  <a:pt x="31242" y="1318260"/>
                </a:lnTo>
                <a:lnTo>
                  <a:pt x="31242" y="13970"/>
                </a:lnTo>
                <a:lnTo>
                  <a:pt x="89662" y="13970"/>
                </a:lnTo>
                <a:lnTo>
                  <a:pt x="89662" y="0"/>
                </a:lnTo>
                <a:close/>
              </a:path>
              <a:path w="3074034" h="1332229">
                <a:moveTo>
                  <a:pt x="2315972" y="282702"/>
                </a:moveTo>
                <a:lnTo>
                  <a:pt x="2282037" y="246722"/>
                </a:lnTo>
                <a:lnTo>
                  <a:pt x="2240750" y="228714"/>
                </a:lnTo>
                <a:lnTo>
                  <a:pt x="2170696" y="219468"/>
                </a:lnTo>
                <a:lnTo>
                  <a:pt x="2124075" y="218313"/>
                </a:lnTo>
                <a:lnTo>
                  <a:pt x="1234567" y="218313"/>
                </a:lnTo>
                <a:lnTo>
                  <a:pt x="1228979" y="217170"/>
                </a:lnTo>
                <a:lnTo>
                  <a:pt x="1221232" y="212725"/>
                </a:lnTo>
                <a:lnTo>
                  <a:pt x="1218438" y="209296"/>
                </a:lnTo>
                <a:lnTo>
                  <a:pt x="1215263" y="200406"/>
                </a:lnTo>
                <a:lnTo>
                  <a:pt x="1214501" y="195580"/>
                </a:lnTo>
                <a:lnTo>
                  <a:pt x="1214501" y="190246"/>
                </a:lnTo>
                <a:lnTo>
                  <a:pt x="1201674" y="190246"/>
                </a:lnTo>
                <a:lnTo>
                  <a:pt x="1201674" y="195453"/>
                </a:lnTo>
                <a:lnTo>
                  <a:pt x="1200912" y="200279"/>
                </a:lnTo>
                <a:lnTo>
                  <a:pt x="1197737" y="209169"/>
                </a:lnTo>
                <a:lnTo>
                  <a:pt x="1194943" y="212598"/>
                </a:lnTo>
                <a:lnTo>
                  <a:pt x="1187196" y="217170"/>
                </a:lnTo>
                <a:lnTo>
                  <a:pt x="1181735" y="218313"/>
                </a:lnTo>
                <a:lnTo>
                  <a:pt x="287147" y="218313"/>
                </a:lnTo>
                <a:lnTo>
                  <a:pt x="240449" y="219468"/>
                </a:lnTo>
                <a:lnTo>
                  <a:pt x="201510" y="222923"/>
                </a:lnTo>
                <a:lnTo>
                  <a:pt x="146939" y="236855"/>
                </a:lnTo>
                <a:lnTo>
                  <a:pt x="114452" y="257644"/>
                </a:lnTo>
                <a:lnTo>
                  <a:pt x="95123" y="282702"/>
                </a:lnTo>
                <a:lnTo>
                  <a:pt x="106045" y="286893"/>
                </a:lnTo>
                <a:lnTo>
                  <a:pt x="114325" y="277304"/>
                </a:lnTo>
                <a:lnTo>
                  <a:pt x="125260" y="268732"/>
                </a:lnTo>
                <a:lnTo>
                  <a:pt x="176187" y="249529"/>
                </a:lnTo>
                <a:lnTo>
                  <a:pt x="239585" y="243573"/>
                </a:lnTo>
                <a:lnTo>
                  <a:pt x="281940" y="242824"/>
                </a:lnTo>
                <a:lnTo>
                  <a:pt x="1172464" y="242824"/>
                </a:lnTo>
                <a:lnTo>
                  <a:pt x="1178814" y="241935"/>
                </a:lnTo>
                <a:lnTo>
                  <a:pt x="1207008" y="216916"/>
                </a:lnTo>
                <a:lnTo>
                  <a:pt x="1209421" y="216916"/>
                </a:lnTo>
                <a:lnTo>
                  <a:pt x="1243838" y="242824"/>
                </a:lnTo>
                <a:lnTo>
                  <a:pt x="2129282" y="242824"/>
                </a:lnTo>
                <a:lnTo>
                  <a:pt x="2171560" y="243573"/>
                </a:lnTo>
                <a:lnTo>
                  <a:pt x="2234946" y="249529"/>
                </a:lnTo>
                <a:lnTo>
                  <a:pt x="2272296" y="261213"/>
                </a:lnTo>
                <a:lnTo>
                  <a:pt x="2305177" y="286893"/>
                </a:lnTo>
                <a:lnTo>
                  <a:pt x="2315972" y="282702"/>
                </a:lnTo>
                <a:close/>
              </a:path>
              <a:path w="3074034" h="1332229">
                <a:moveTo>
                  <a:pt x="2975483" y="655320"/>
                </a:moveTo>
                <a:lnTo>
                  <a:pt x="95123" y="655320"/>
                </a:lnTo>
                <a:lnTo>
                  <a:pt x="95123" y="676656"/>
                </a:lnTo>
                <a:lnTo>
                  <a:pt x="2975483" y="676656"/>
                </a:lnTo>
                <a:lnTo>
                  <a:pt x="2975483" y="655320"/>
                </a:lnTo>
                <a:close/>
              </a:path>
              <a:path w="3074034" h="1332229">
                <a:moveTo>
                  <a:pt x="3073654" y="0"/>
                </a:moveTo>
                <a:lnTo>
                  <a:pt x="2983992" y="0"/>
                </a:lnTo>
                <a:lnTo>
                  <a:pt x="2983992" y="13970"/>
                </a:lnTo>
                <a:lnTo>
                  <a:pt x="3042412" y="13970"/>
                </a:lnTo>
                <a:lnTo>
                  <a:pt x="3042412" y="1318260"/>
                </a:lnTo>
                <a:lnTo>
                  <a:pt x="2983992" y="1318260"/>
                </a:lnTo>
                <a:lnTo>
                  <a:pt x="2983992" y="1332230"/>
                </a:lnTo>
                <a:lnTo>
                  <a:pt x="3073654" y="1332230"/>
                </a:lnTo>
                <a:lnTo>
                  <a:pt x="3073654" y="1318260"/>
                </a:lnTo>
                <a:lnTo>
                  <a:pt x="3073654" y="13970"/>
                </a:lnTo>
                <a:lnTo>
                  <a:pt x="3073654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1">
            <a:extLst>
              <a:ext uri="{FF2B5EF4-FFF2-40B4-BE49-F238E27FC236}">
                <a16:creationId xmlns:a16="http://schemas.microsoft.com/office/drawing/2014/main" id="{F15CBCA7-4801-E856-A52F-88A188A0F8F7}"/>
              </a:ext>
            </a:extLst>
          </p:cNvPr>
          <p:cNvSpPr txBox="1"/>
          <p:nvPr/>
        </p:nvSpPr>
        <p:spPr>
          <a:xfrm>
            <a:off x="7388284" y="2677525"/>
            <a:ext cx="2984500" cy="76200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601980">
              <a:lnSpc>
                <a:spcPct val="100000"/>
              </a:lnSpc>
              <a:spcBef>
                <a:spcPts val="445"/>
              </a:spcBef>
              <a:tabLst>
                <a:tab pos="2331085" algn="l"/>
              </a:tabLst>
            </a:pPr>
            <a:r>
              <a:rPr sz="1750" spc="70" dirty="0">
                <a:solidFill>
                  <a:srgbClr val="434343"/>
                </a:solidFill>
                <a:latin typeface="Cambria Math"/>
                <a:cs typeface="Cambria Math"/>
              </a:rPr>
              <a:t>𝑙𝑖𝑘𝑒𝑙𝑖ℎ𝑜𝑜𝑑</a:t>
            </a:r>
            <a:r>
              <a:rPr sz="1750" dirty="0">
                <a:solidFill>
                  <a:srgbClr val="434343"/>
                </a:solidFill>
                <a:latin typeface="Cambria Math"/>
                <a:cs typeface="Cambria Math"/>
              </a:rPr>
              <a:t>	</a:t>
            </a:r>
            <a:r>
              <a:rPr sz="1750" spc="80" dirty="0">
                <a:solidFill>
                  <a:srgbClr val="434343"/>
                </a:solidFill>
                <a:latin typeface="Cambria Math"/>
                <a:cs typeface="Cambria Math"/>
              </a:rPr>
              <a:t>𝑝𝑟𝑖𝑜𝑟</a:t>
            </a:r>
            <a:endParaRPr sz="1750" dirty="0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  <a:spcBef>
                <a:spcPts val="470"/>
              </a:spcBef>
            </a:pPr>
            <a:r>
              <a:rPr sz="2400" dirty="0">
                <a:solidFill>
                  <a:srgbClr val="434343"/>
                </a:solidFill>
                <a:latin typeface="Cambria Math"/>
                <a:cs typeface="Cambria Math"/>
              </a:rPr>
              <a:t>p(x</a:t>
            </a:r>
            <a:r>
              <a:rPr sz="2625" baseline="-15873" dirty="0">
                <a:solidFill>
                  <a:srgbClr val="434343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434343"/>
                </a:solidFill>
                <a:latin typeface="Cambria Math"/>
                <a:cs typeface="Cambria Math"/>
              </a:rPr>
              <a:t>,</a:t>
            </a:r>
            <a:r>
              <a:rPr sz="2400" spc="-65" dirty="0">
                <a:solidFill>
                  <a:srgbClr val="434343"/>
                </a:solidFill>
                <a:latin typeface="Cambria Math"/>
                <a:cs typeface="Cambria Math"/>
              </a:rPr>
              <a:t> </a:t>
            </a:r>
            <a:r>
              <a:rPr sz="2400" spc="50" dirty="0">
                <a:solidFill>
                  <a:srgbClr val="434343"/>
                </a:solidFill>
                <a:latin typeface="Cambria Math"/>
                <a:cs typeface="Cambria Math"/>
              </a:rPr>
              <a:t>x</a:t>
            </a:r>
            <a:r>
              <a:rPr sz="2625" spc="75" baseline="-15873" dirty="0">
                <a:solidFill>
                  <a:srgbClr val="434343"/>
                </a:solidFill>
                <a:latin typeface="Cambria Math"/>
                <a:cs typeface="Cambria Math"/>
              </a:rPr>
              <a:t>2</a:t>
            </a:r>
            <a:r>
              <a:rPr sz="2400" spc="50" dirty="0">
                <a:solidFill>
                  <a:srgbClr val="434343"/>
                </a:solidFill>
                <a:latin typeface="Cambria Math"/>
                <a:cs typeface="Cambria Math"/>
              </a:rPr>
              <a:t>,</a:t>
            </a:r>
            <a:r>
              <a:rPr sz="2400" spc="-65" dirty="0">
                <a:solidFill>
                  <a:srgbClr val="434343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434343"/>
                </a:solidFill>
                <a:latin typeface="Cambria Math"/>
                <a:cs typeface="Cambria Math"/>
              </a:rPr>
              <a:t>…</a:t>
            </a:r>
            <a:r>
              <a:rPr sz="2400" spc="-60" dirty="0">
                <a:solidFill>
                  <a:srgbClr val="434343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434343"/>
                </a:solidFill>
                <a:latin typeface="Cambria Math"/>
                <a:cs typeface="Cambria Math"/>
              </a:rPr>
              <a:t>,</a:t>
            </a:r>
            <a:r>
              <a:rPr sz="2400" spc="-65" dirty="0">
                <a:solidFill>
                  <a:srgbClr val="434343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434343"/>
                </a:solidFill>
                <a:latin typeface="Cambria Math"/>
                <a:cs typeface="Cambria Math"/>
              </a:rPr>
              <a:t>x</a:t>
            </a:r>
            <a:r>
              <a:rPr sz="2625" baseline="-15873" dirty="0">
                <a:solidFill>
                  <a:srgbClr val="434343"/>
                </a:solidFill>
                <a:latin typeface="Cambria Math"/>
                <a:cs typeface="Cambria Math"/>
              </a:rPr>
              <a:t>N</a:t>
            </a:r>
            <a:r>
              <a:rPr sz="2400" dirty="0">
                <a:solidFill>
                  <a:srgbClr val="434343"/>
                </a:solidFill>
                <a:latin typeface="Cambria Math"/>
                <a:cs typeface="Cambria Math"/>
              </a:rPr>
              <a:t>|θ)</a:t>
            </a:r>
            <a:r>
              <a:rPr sz="2400" spc="-70" dirty="0">
                <a:solidFill>
                  <a:srgbClr val="434343"/>
                </a:solidFill>
                <a:latin typeface="Cambria Math"/>
                <a:cs typeface="Cambria Math"/>
              </a:rPr>
              <a:t> </a:t>
            </a:r>
            <a:r>
              <a:rPr sz="2400" spc="-484" dirty="0">
                <a:solidFill>
                  <a:srgbClr val="434343"/>
                </a:solidFill>
                <a:latin typeface="Cambria Math"/>
                <a:cs typeface="Cambria Math"/>
              </a:rPr>
              <a:t>𝑝</a:t>
            </a:r>
            <a:r>
              <a:rPr lang="vi-VN" sz="2400" spc="-484" dirty="0">
                <a:solidFill>
                  <a:srgbClr val="434343"/>
                </a:solidFill>
                <a:latin typeface="Cambria Math"/>
                <a:cs typeface="Cambria Math"/>
              </a:rPr>
              <a:t>      </a:t>
            </a:r>
            <a:r>
              <a:rPr sz="2400" spc="-484" dirty="0">
                <a:solidFill>
                  <a:srgbClr val="434343"/>
                </a:solidFill>
                <a:latin typeface="Cambria Math"/>
                <a:cs typeface="Cambria Math"/>
              </a:rPr>
              <a:t>(</a:t>
            </a:r>
            <a:r>
              <a:rPr lang="vi-VN" sz="2400" spc="-484" dirty="0">
                <a:solidFill>
                  <a:srgbClr val="434343"/>
                </a:solidFill>
                <a:latin typeface="Cambria Math"/>
                <a:cs typeface="Cambria Math"/>
              </a:rPr>
              <a:t>     </a:t>
            </a:r>
            <a:r>
              <a:rPr sz="2400" spc="-484" dirty="0">
                <a:solidFill>
                  <a:srgbClr val="434343"/>
                </a:solidFill>
                <a:latin typeface="Cambria Math"/>
                <a:cs typeface="Cambria Math"/>
              </a:rPr>
              <a:t>𝜃</a:t>
            </a:r>
            <a:r>
              <a:rPr lang="vi-VN" sz="2400" spc="-484" dirty="0">
                <a:solidFill>
                  <a:srgbClr val="434343"/>
                </a:solidFill>
                <a:latin typeface="Cambria Math"/>
                <a:cs typeface="Cambria Math"/>
              </a:rPr>
              <a:t>          </a:t>
            </a:r>
            <a:r>
              <a:rPr sz="2400" spc="-484" dirty="0">
                <a:solidFill>
                  <a:srgbClr val="434343"/>
                </a:solidFill>
                <a:latin typeface="Cambria Math"/>
                <a:cs typeface="Cambria Math"/>
              </a:rPr>
              <a:t>)</a:t>
            </a:r>
            <a:endParaRPr sz="2400" dirty="0">
              <a:latin typeface="Cambria Math"/>
              <a:cs typeface="Cambria Math"/>
            </a:endParaRPr>
          </a:p>
        </p:txBody>
      </p:sp>
      <p:sp>
        <p:nvSpPr>
          <p:cNvPr id="50" name="object 12">
            <a:extLst>
              <a:ext uri="{FF2B5EF4-FFF2-40B4-BE49-F238E27FC236}">
                <a16:creationId xmlns:a16="http://schemas.microsoft.com/office/drawing/2014/main" id="{9CD6F63F-2CB0-B2F4-A047-911BB9A03F65}"/>
              </a:ext>
            </a:extLst>
          </p:cNvPr>
          <p:cNvSpPr/>
          <p:nvPr/>
        </p:nvSpPr>
        <p:spPr>
          <a:xfrm>
            <a:off x="7900603" y="3883085"/>
            <a:ext cx="1958975" cy="96520"/>
          </a:xfrm>
          <a:custGeom>
            <a:avLst/>
            <a:gdLst/>
            <a:ahLst/>
            <a:cxnLst/>
            <a:rect l="l" t="t" r="r" b="b"/>
            <a:pathLst>
              <a:path w="1958975" h="96520">
                <a:moveTo>
                  <a:pt x="1947926" y="0"/>
                </a:moveTo>
                <a:lnTo>
                  <a:pt x="1915046" y="25628"/>
                </a:lnTo>
                <a:lnTo>
                  <a:pt x="1877704" y="37318"/>
                </a:lnTo>
                <a:lnTo>
                  <a:pt x="1814320" y="43310"/>
                </a:lnTo>
                <a:lnTo>
                  <a:pt x="1772030" y="44069"/>
                </a:lnTo>
                <a:lnTo>
                  <a:pt x="1014602" y="44069"/>
                </a:lnTo>
                <a:lnTo>
                  <a:pt x="1008252" y="44831"/>
                </a:lnTo>
                <a:lnTo>
                  <a:pt x="980185" y="69850"/>
                </a:lnTo>
                <a:lnTo>
                  <a:pt x="977773" y="69850"/>
                </a:lnTo>
                <a:lnTo>
                  <a:pt x="943228" y="44069"/>
                </a:lnTo>
                <a:lnTo>
                  <a:pt x="186816" y="44069"/>
                </a:lnTo>
                <a:lnTo>
                  <a:pt x="144472" y="43310"/>
                </a:lnTo>
                <a:lnTo>
                  <a:pt x="81071" y="37318"/>
                </a:lnTo>
                <a:lnTo>
                  <a:pt x="43729" y="25628"/>
                </a:lnTo>
                <a:lnTo>
                  <a:pt x="10922" y="0"/>
                </a:lnTo>
                <a:lnTo>
                  <a:pt x="0" y="4064"/>
                </a:lnTo>
                <a:lnTo>
                  <a:pt x="33932" y="40104"/>
                </a:lnTo>
                <a:lnTo>
                  <a:pt x="75223" y="58078"/>
                </a:lnTo>
                <a:lnTo>
                  <a:pt x="145327" y="67413"/>
                </a:lnTo>
                <a:lnTo>
                  <a:pt x="192024" y="68580"/>
                </a:lnTo>
                <a:lnTo>
                  <a:pt x="952500" y="68580"/>
                </a:lnTo>
                <a:lnTo>
                  <a:pt x="957960" y="69723"/>
                </a:lnTo>
                <a:lnTo>
                  <a:pt x="965707" y="74295"/>
                </a:lnTo>
                <a:lnTo>
                  <a:pt x="968501" y="77597"/>
                </a:lnTo>
                <a:lnTo>
                  <a:pt x="971676" y="86614"/>
                </a:lnTo>
                <a:lnTo>
                  <a:pt x="972438" y="91440"/>
                </a:lnTo>
                <a:lnTo>
                  <a:pt x="972438" y="96520"/>
                </a:lnTo>
                <a:lnTo>
                  <a:pt x="985265" y="96520"/>
                </a:lnTo>
                <a:lnTo>
                  <a:pt x="985265" y="91313"/>
                </a:lnTo>
                <a:lnTo>
                  <a:pt x="986027" y="86360"/>
                </a:lnTo>
                <a:lnTo>
                  <a:pt x="989202" y="77470"/>
                </a:lnTo>
                <a:lnTo>
                  <a:pt x="991997" y="74168"/>
                </a:lnTo>
                <a:lnTo>
                  <a:pt x="999743" y="69723"/>
                </a:lnTo>
                <a:lnTo>
                  <a:pt x="1005331" y="68580"/>
                </a:lnTo>
                <a:lnTo>
                  <a:pt x="1766824" y="68580"/>
                </a:lnTo>
                <a:lnTo>
                  <a:pt x="1813446" y="67413"/>
                </a:lnTo>
                <a:lnTo>
                  <a:pt x="1852342" y="63912"/>
                </a:lnTo>
                <a:lnTo>
                  <a:pt x="1906904" y="49911"/>
                </a:lnTo>
                <a:lnTo>
                  <a:pt x="1939385" y="29178"/>
                </a:lnTo>
                <a:lnTo>
                  <a:pt x="1958720" y="4064"/>
                </a:lnTo>
                <a:lnTo>
                  <a:pt x="1947926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13">
            <a:extLst>
              <a:ext uri="{FF2B5EF4-FFF2-40B4-BE49-F238E27FC236}">
                <a16:creationId xmlns:a16="http://schemas.microsoft.com/office/drawing/2014/main" id="{97D810AF-839E-BAC4-F894-47FABDF8AAC0}"/>
              </a:ext>
            </a:extLst>
          </p:cNvPr>
          <p:cNvSpPr txBox="1"/>
          <p:nvPr/>
        </p:nvSpPr>
        <p:spPr>
          <a:xfrm>
            <a:off x="7864280" y="3367014"/>
            <a:ext cx="2035810" cy="860425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9"/>
              </a:spcBef>
            </a:pPr>
            <a:r>
              <a:rPr sz="2400" dirty="0">
                <a:solidFill>
                  <a:srgbClr val="434343"/>
                </a:solidFill>
                <a:latin typeface="Cambria Math"/>
                <a:cs typeface="Cambria Math"/>
              </a:rPr>
              <a:t>p(x</a:t>
            </a:r>
            <a:r>
              <a:rPr sz="2625" baseline="-15873" dirty="0">
                <a:solidFill>
                  <a:srgbClr val="434343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434343"/>
                </a:solidFill>
                <a:latin typeface="Cambria Math"/>
                <a:cs typeface="Cambria Math"/>
              </a:rPr>
              <a:t>,</a:t>
            </a:r>
            <a:r>
              <a:rPr sz="2400" spc="-140" dirty="0">
                <a:solidFill>
                  <a:srgbClr val="434343"/>
                </a:solidFill>
                <a:latin typeface="Cambria Math"/>
                <a:cs typeface="Cambria Math"/>
              </a:rPr>
              <a:t> </a:t>
            </a:r>
            <a:r>
              <a:rPr sz="2400" spc="50" dirty="0">
                <a:solidFill>
                  <a:srgbClr val="434343"/>
                </a:solidFill>
                <a:latin typeface="Cambria Math"/>
                <a:cs typeface="Cambria Math"/>
              </a:rPr>
              <a:t>x</a:t>
            </a:r>
            <a:r>
              <a:rPr sz="2625" spc="75" baseline="-15873" dirty="0">
                <a:solidFill>
                  <a:srgbClr val="434343"/>
                </a:solidFill>
                <a:latin typeface="Cambria Math"/>
                <a:cs typeface="Cambria Math"/>
              </a:rPr>
              <a:t>2</a:t>
            </a:r>
            <a:r>
              <a:rPr sz="2400" spc="50" dirty="0">
                <a:solidFill>
                  <a:srgbClr val="434343"/>
                </a:solidFill>
                <a:latin typeface="Cambria Math"/>
                <a:cs typeface="Cambria Math"/>
              </a:rPr>
              <a:t>,</a:t>
            </a:r>
            <a:r>
              <a:rPr sz="2400" spc="-110" dirty="0">
                <a:solidFill>
                  <a:srgbClr val="434343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434343"/>
                </a:solidFill>
                <a:latin typeface="Cambria Math"/>
                <a:cs typeface="Cambria Math"/>
              </a:rPr>
              <a:t>…</a:t>
            </a:r>
            <a:r>
              <a:rPr sz="2400" spc="-100" dirty="0">
                <a:solidFill>
                  <a:srgbClr val="434343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434343"/>
                </a:solidFill>
                <a:latin typeface="Cambria Math"/>
                <a:cs typeface="Cambria Math"/>
              </a:rPr>
              <a:t>,</a:t>
            </a:r>
            <a:r>
              <a:rPr sz="2400" spc="-110" dirty="0">
                <a:solidFill>
                  <a:srgbClr val="434343"/>
                </a:solidFill>
                <a:latin typeface="Cambria Math"/>
                <a:cs typeface="Cambria Math"/>
              </a:rPr>
              <a:t> </a:t>
            </a:r>
            <a:r>
              <a:rPr sz="2400" spc="60" dirty="0">
                <a:solidFill>
                  <a:srgbClr val="434343"/>
                </a:solidFill>
                <a:latin typeface="Cambria Math"/>
                <a:cs typeface="Cambria Math"/>
              </a:rPr>
              <a:t>x</a:t>
            </a:r>
            <a:r>
              <a:rPr sz="2625" spc="89" baseline="-15873" dirty="0">
                <a:solidFill>
                  <a:srgbClr val="434343"/>
                </a:solidFill>
                <a:latin typeface="Cambria Math"/>
                <a:cs typeface="Cambria Math"/>
              </a:rPr>
              <a:t>N</a:t>
            </a:r>
            <a:r>
              <a:rPr sz="2400" spc="60" dirty="0">
                <a:solidFill>
                  <a:srgbClr val="434343"/>
                </a:solidFill>
                <a:latin typeface="Cambria Math"/>
                <a:cs typeface="Cambria Math"/>
              </a:rPr>
              <a:t>)</a:t>
            </a:r>
            <a:endParaRPr sz="24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675"/>
              </a:spcBef>
            </a:pPr>
            <a:r>
              <a:rPr sz="1750" spc="65" dirty="0">
                <a:solidFill>
                  <a:srgbClr val="434343"/>
                </a:solidFill>
                <a:latin typeface="Cambria Math"/>
                <a:cs typeface="Cambria Math"/>
              </a:rPr>
              <a:t>𝑒𝑣𝑖𝑑𝑒𝑛𝑐𝑒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52" name="object 14">
            <a:extLst>
              <a:ext uri="{FF2B5EF4-FFF2-40B4-BE49-F238E27FC236}">
                <a16:creationId xmlns:a16="http://schemas.microsoft.com/office/drawing/2014/main" id="{9E72EC1B-1040-F378-9D4C-8FE7F5B0C5E4}"/>
              </a:ext>
            </a:extLst>
          </p:cNvPr>
          <p:cNvSpPr/>
          <p:nvPr/>
        </p:nvSpPr>
        <p:spPr>
          <a:xfrm>
            <a:off x="8431209" y="5171627"/>
            <a:ext cx="66675" cy="284480"/>
          </a:xfrm>
          <a:custGeom>
            <a:avLst/>
            <a:gdLst/>
            <a:ahLst/>
            <a:cxnLst/>
            <a:rect l="l" t="t" r="r" b="b"/>
            <a:pathLst>
              <a:path w="66675" h="284479">
                <a:moveTo>
                  <a:pt x="66421" y="0"/>
                </a:moveTo>
                <a:lnTo>
                  <a:pt x="0" y="0"/>
                </a:lnTo>
                <a:lnTo>
                  <a:pt x="0" y="11430"/>
                </a:lnTo>
                <a:lnTo>
                  <a:pt x="41656" y="11430"/>
                </a:lnTo>
                <a:lnTo>
                  <a:pt x="41656" y="273050"/>
                </a:lnTo>
                <a:lnTo>
                  <a:pt x="0" y="273050"/>
                </a:lnTo>
                <a:lnTo>
                  <a:pt x="0" y="284480"/>
                </a:lnTo>
                <a:lnTo>
                  <a:pt x="66421" y="284480"/>
                </a:lnTo>
                <a:lnTo>
                  <a:pt x="66421" y="273050"/>
                </a:lnTo>
                <a:lnTo>
                  <a:pt x="66421" y="11430"/>
                </a:lnTo>
                <a:lnTo>
                  <a:pt x="66421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15">
            <a:extLst>
              <a:ext uri="{FF2B5EF4-FFF2-40B4-BE49-F238E27FC236}">
                <a16:creationId xmlns:a16="http://schemas.microsoft.com/office/drawing/2014/main" id="{91919020-93E1-4044-318F-66DC3B03BF7F}"/>
              </a:ext>
            </a:extLst>
          </p:cNvPr>
          <p:cNvSpPr/>
          <p:nvPr/>
        </p:nvSpPr>
        <p:spPr>
          <a:xfrm>
            <a:off x="5535736" y="5171627"/>
            <a:ext cx="66675" cy="284480"/>
          </a:xfrm>
          <a:custGeom>
            <a:avLst/>
            <a:gdLst/>
            <a:ahLst/>
            <a:cxnLst/>
            <a:rect l="l" t="t" r="r" b="b"/>
            <a:pathLst>
              <a:path w="66675" h="284479">
                <a:moveTo>
                  <a:pt x="66421" y="0"/>
                </a:moveTo>
                <a:lnTo>
                  <a:pt x="0" y="0"/>
                </a:lnTo>
                <a:lnTo>
                  <a:pt x="0" y="11430"/>
                </a:lnTo>
                <a:lnTo>
                  <a:pt x="0" y="273050"/>
                </a:lnTo>
                <a:lnTo>
                  <a:pt x="0" y="284480"/>
                </a:lnTo>
                <a:lnTo>
                  <a:pt x="66421" y="284480"/>
                </a:lnTo>
                <a:lnTo>
                  <a:pt x="66421" y="273050"/>
                </a:lnTo>
                <a:lnTo>
                  <a:pt x="24765" y="273050"/>
                </a:lnTo>
                <a:lnTo>
                  <a:pt x="24765" y="11430"/>
                </a:lnTo>
                <a:lnTo>
                  <a:pt x="66421" y="11430"/>
                </a:lnTo>
                <a:lnTo>
                  <a:pt x="66421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16">
            <a:extLst>
              <a:ext uri="{FF2B5EF4-FFF2-40B4-BE49-F238E27FC236}">
                <a16:creationId xmlns:a16="http://schemas.microsoft.com/office/drawing/2014/main" id="{11C0F584-4C75-8767-C4FB-6E13BCEC7469}"/>
              </a:ext>
            </a:extLst>
          </p:cNvPr>
          <p:cNvSpPr txBox="1"/>
          <p:nvPr/>
        </p:nvSpPr>
        <p:spPr>
          <a:xfrm>
            <a:off x="3925376" y="5084759"/>
            <a:ext cx="4538345" cy="62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760"/>
              </a:lnSpc>
              <a:spcBef>
                <a:spcPts val="100"/>
              </a:spcBef>
            </a:pPr>
            <a:r>
              <a:rPr sz="2400" dirty="0">
                <a:solidFill>
                  <a:srgbClr val="434343"/>
                </a:solidFill>
                <a:latin typeface="Cambria Math"/>
                <a:cs typeface="Cambria Math"/>
              </a:rPr>
              <a:t>θ</a:t>
            </a:r>
            <a:r>
              <a:rPr sz="2400" spc="150" dirty="0">
                <a:solidFill>
                  <a:srgbClr val="434343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434343"/>
                </a:solidFill>
                <a:latin typeface="Cambria Math"/>
                <a:cs typeface="Cambria Math"/>
              </a:rPr>
              <a:t>=</a:t>
            </a:r>
            <a:r>
              <a:rPr sz="2400" spc="130" dirty="0">
                <a:solidFill>
                  <a:srgbClr val="434343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434343"/>
                </a:solidFill>
                <a:latin typeface="Cambria Math"/>
                <a:cs typeface="Cambria Math"/>
              </a:rPr>
              <a:t>argmax</a:t>
            </a:r>
            <a:r>
              <a:rPr sz="2400" spc="330" dirty="0">
                <a:solidFill>
                  <a:srgbClr val="434343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434343"/>
                </a:solidFill>
                <a:latin typeface="Cambria Math"/>
                <a:cs typeface="Cambria Math"/>
              </a:rPr>
              <a:t>p(x</a:t>
            </a:r>
            <a:r>
              <a:rPr sz="2625" baseline="-15873" dirty="0">
                <a:solidFill>
                  <a:srgbClr val="434343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434343"/>
                </a:solidFill>
                <a:latin typeface="Cambria Math"/>
                <a:cs typeface="Cambria Math"/>
              </a:rPr>
              <a:t>,</a:t>
            </a:r>
            <a:r>
              <a:rPr sz="2400" spc="-130" dirty="0">
                <a:solidFill>
                  <a:srgbClr val="434343"/>
                </a:solidFill>
                <a:latin typeface="Cambria Math"/>
                <a:cs typeface="Cambria Math"/>
              </a:rPr>
              <a:t> </a:t>
            </a:r>
            <a:r>
              <a:rPr sz="2400" spc="50" dirty="0">
                <a:solidFill>
                  <a:srgbClr val="434343"/>
                </a:solidFill>
                <a:latin typeface="Cambria Math"/>
                <a:cs typeface="Cambria Math"/>
              </a:rPr>
              <a:t>x</a:t>
            </a:r>
            <a:r>
              <a:rPr sz="2625" spc="75" baseline="-15873" dirty="0">
                <a:solidFill>
                  <a:srgbClr val="434343"/>
                </a:solidFill>
                <a:latin typeface="Cambria Math"/>
                <a:cs typeface="Cambria Math"/>
              </a:rPr>
              <a:t>2</a:t>
            </a:r>
            <a:r>
              <a:rPr sz="2400" spc="50" dirty="0">
                <a:solidFill>
                  <a:srgbClr val="434343"/>
                </a:solidFill>
                <a:latin typeface="Cambria Math"/>
                <a:cs typeface="Cambria Math"/>
              </a:rPr>
              <a:t>,</a:t>
            </a:r>
            <a:r>
              <a:rPr sz="2400" spc="-135" dirty="0">
                <a:solidFill>
                  <a:srgbClr val="434343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434343"/>
                </a:solidFill>
                <a:latin typeface="Cambria Math"/>
                <a:cs typeface="Cambria Math"/>
              </a:rPr>
              <a:t>…</a:t>
            </a:r>
            <a:r>
              <a:rPr sz="2400" spc="-145" dirty="0">
                <a:solidFill>
                  <a:srgbClr val="434343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434343"/>
                </a:solidFill>
                <a:latin typeface="Cambria Math"/>
                <a:cs typeface="Cambria Math"/>
              </a:rPr>
              <a:t>,</a:t>
            </a:r>
            <a:r>
              <a:rPr sz="2400" spc="-135" dirty="0">
                <a:solidFill>
                  <a:srgbClr val="434343"/>
                </a:solidFill>
                <a:latin typeface="Cambria Math"/>
                <a:cs typeface="Cambria Math"/>
              </a:rPr>
              <a:t> </a:t>
            </a:r>
            <a:r>
              <a:rPr sz="2400" spc="-10" dirty="0">
                <a:solidFill>
                  <a:srgbClr val="434343"/>
                </a:solidFill>
                <a:latin typeface="Cambria Math"/>
                <a:cs typeface="Cambria Math"/>
              </a:rPr>
              <a:t>x</a:t>
            </a:r>
            <a:r>
              <a:rPr sz="2625" spc="-15" baseline="-15873" dirty="0">
                <a:solidFill>
                  <a:srgbClr val="434343"/>
                </a:solidFill>
                <a:latin typeface="Cambria Math"/>
                <a:cs typeface="Cambria Math"/>
              </a:rPr>
              <a:t>N</a:t>
            </a:r>
            <a:r>
              <a:rPr sz="2400" spc="-10" dirty="0">
                <a:solidFill>
                  <a:srgbClr val="434343"/>
                </a:solidFill>
                <a:latin typeface="Cambria Math"/>
                <a:cs typeface="Cambria Math"/>
              </a:rPr>
              <a:t>|θ)p(θ)</a:t>
            </a:r>
            <a:endParaRPr sz="2400" dirty="0">
              <a:latin typeface="Cambria Math"/>
              <a:cs typeface="Cambria Math"/>
            </a:endParaRPr>
          </a:p>
          <a:p>
            <a:pPr marL="732790">
              <a:lnSpc>
                <a:spcPts val="1980"/>
              </a:lnSpc>
            </a:pPr>
            <a:r>
              <a:rPr sz="1750" spc="65" dirty="0">
                <a:solidFill>
                  <a:srgbClr val="434343"/>
                </a:solidFill>
                <a:latin typeface="Cambria Math"/>
                <a:cs typeface="Cambria Math"/>
              </a:rPr>
              <a:t>𝜃</a:t>
            </a:r>
            <a:endParaRPr sz="1750" dirty="0">
              <a:latin typeface="Cambria Math"/>
              <a:cs typeface="Cambria Math"/>
            </a:endParaRPr>
          </a:p>
        </p:txBody>
      </p:sp>
      <p:grpSp>
        <p:nvGrpSpPr>
          <p:cNvPr id="55" name="object 17">
            <a:extLst>
              <a:ext uri="{FF2B5EF4-FFF2-40B4-BE49-F238E27FC236}">
                <a16:creationId xmlns:a16="http://schemas.microsoft.com/office/drawing/2014/main" id="{94C981FC-02C8-DAB9-3907-586EA47D4C7D}"/>
              </a:ext>
            </a:extLst>
          </p:cNvPr>
          <p:cNvGrpSpPr/>
          <p:nvPr/>
        </p:nvGrpSpPr>
        <p:grpSpPr>
          <a:xfrm>
            <a:off x="1176077" y="4157150"/>
            <a:ext cx="3652520" cy="729615"/>
            <a:chOff x="1001265" y="4306823"/>
            <a:chExt cx="3652520" cy="729615"/>
          </a:xfrm>
        </p:grpSpPr>
        <p:pic>
          <p:nvPicPr>
            <p:cNvPr id="56" name="object 18">
              <a:extLst>
                <a:ext uri="{FF2B5EF4-FFF2-40B4-BE49-F238E27FC236}">
                  <a16:creationId xmlns:a16="http://schemas.microsoft.com/office/drawing/2014/main" id="{B1CF0AE8-496E-7EEF-7231-3668561EACD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1265" y="4344906"/>
              <a:ext cx="3652271" cy="561629"/>
            </a:xfrm>
            <a:prstGeom prst="rect">
              <a:avLst/>
            </a:prstGeom>
          </p:spPr>
        </p:pic>
        <p:pic>
          <p:nvPicPr>
            <p:cNvPr id="57" name="object 19">
              <a:extLst>
                <a:ext uri="{FF2B5EF4-FFF2-40B4-BE49-F238E27FC236}">
                  <a16:creationId xmlns:a16="http://schemas.microsoft.com/office/drawing/2014/main" id="{621F7315-39E3-7166-F299-EE1B8041B52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7527" y="4306823"/>
              <a:ext cx="2460498" cy="729233"/>
            </a:xfrm>
            <a:prstGeom prst="rect">
              <a:avLst/>
            </a:prstGeom>
          </p:spPr>
        </p:pic>
        <p:sp>
          <p:nvSpPr>
            <p:cNvPr id="58" name="object 20">
              <a:extLst>
                <a:ext uri="{FF2B5EF4-FFF2-40B4-BE49-F238E27FC236}">
                  <a16:creationId xmlns:a16="http://schemas.microsoft.com/office/drawing/2014/main" id="{09DA9C4A-D49A-B084-D386-C75E4BF116C4}"/>
                </a:ext>
              </a:extLst>
            </p:cNvPr>
            <p:cNvSpPr/>
            <p:nvPr/>
          </p:nvSpPr>
          <p:spPr>
            <a:xfrm>
              <a:off x="1053083" y="4375403"/>
              <a:ext cx="3550920" cy="463550"/>
            </a:xfrm>
            <a:custGeom>
              <a:avLst/>
              <a:gdLst/>
              <a:ahLst/>
              <a:cxnLst/>
              <a:rect l="l" t="t" r="r" b="b"/>
              <a:pathLst>
                <a:path w="3550920" h="463550">
                  <a:moveTo>
                    <a:pt x="3550920" y="0"/>
                  </a:moveTo>
                  <a:lnTo>
                    <a:pt x="0" y="0"/>
                  </a:lnTo>
                  <a:lnTo>
                    <a:pt x="0" y="463296"/>
                  </a:lnTo>
                  <a:lnTo>
                    <a:pt x="3550920" y="463296"/>
                  </a:lnTo>
                  <a:lnTo>
                    <a:pt x="3550920" y="0"/>
                  </a:lnTo>
                  <a:close/>
                </a:path>
              </a:pathLst>
            </a:custGeom>
            <a:solidFill>
              <a:srgbClr val="8A81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21">
              <a:extLst>
                <a:ext uri="{FF2B5EF4-FFF2-40B4-BE49-F238E27FC236}">
                  <a16:creationId xmlns:a16="http://schemas.microsoft.com/office/drawing/2014/main" id="{72713EAF-A642-0688-BA8A-0AA28E5D1F26}"/>
                </a:ext>
              </a:extLst>
            </p:cNvPr>
            <p:cNvSpPr/>
            <p:nvPr/>
          </p:nvSpPr>
          <p:spPr>
            <a:xfrm>
              <a:off x="1053083" y="4375403"/>
              <a:ext cx="3550920" cy="463550"/>
            </a:xfrm>
            <a:custGeom>
              <a:avLst/>
              <a:gdLst/>
              <a:ahLst/>
              <a:cxnLst/>
              <a:rect l="l" t="t" r="r" b="b"/>
              <a:pathLst>
                <a:path w="3550920" h="463550">
                  <a:moveTo>
                    <a:pt x="0" y="463296"/>
                  </a:moveTo>
                  <a:lnTo>
                    <a:pt x="3550920" y="463296"/>
                  </a:lnTo>
                  <a:lnTo>
                    <a:pt x="3550920" y="0"/>
                  </a:lnTo>
                  <a:lnTo>
                    <a:pt x="0" y="0"/>
                  </a:lnTo>
                  <a:lnTo>
                    <a:pt x="0" y="463296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22">
            <a:extLst>
              <a:ext uri="{FF2B5EF4-FFF2-40B4-BE49-F238E27FC236}">
                <a16:creationId xmlns:a16="http://schemas.microsoft.com/office/drawing/2014/main" id="{FD43EBB7-D7B7-BF2F-06FA-EA7EFDA223FD}"/>
              </a:ext>
            </a:extLst>
          </p:cNvPr>
          <p:cNvSpPr txBox="1"/>
          <p:nvPr/>
        </p:nvSpPr>
        <p:spPr>
          <a:xfrm>
            <a:off x="1949763" y="4251766"/>
            <a:ext cx="210375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Independent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4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mbria Math"/>
                <a:cs typeface="Cambria Math"/>
              </a:rPr>
              <a:t>θ</a:t>
            </a:r>
            <a:endParaRPr sz="2400" dirty="0">
              <a:latin typeface="Cambria Math"/>
              <a:cs typeface="Cambria Math"/>
            </a:endParaRPr>
          </a:p>
        </p:txBody>
      </p:sp>
      <p:grpSp>
        <p:nvGrpSpPr>
          <p:cNvPr id="61" name="object 23">
            <a:extLst>
              <a:ext uri="{FF2B5EF4-FFF2-40B4-BE49-F238E27FC236}">
                <a16:creationId xmlns:a16="http://schemas.microsoft.com/office/drawing/2014/main" id="{EEFB4003-179D-CCE6-3CBF-01DAB119C056}"/>
              </a:ext>
            </a:extLst>
          </p:cNvPr>
          <p:cNvGrpSpPr/>
          <p:nvPr/>
        </p:nvGrpSpPr>
        <p:grpSpPr>
          <a:xfrm>
            <a:off x="2942395" y="3891974"/>
            <a:ext cx="4810760" cy="1564640"/>
            <a:chOff x="2767583" y="4041647"/>
            <a:chExt cx="4810760" cy="1564640"/>
          </a:xfrm>
        </p:grpSpPr>
        <p:pic>
          <p:nvPicPr>
            <p:cNvPr id="62" name="object 24">
              <a:extLst>
                <a:ext uri="{FF2B5EF4-FFF2-40B4-BE49-F238E27FC236}">
                  <a16:creationId xmlns:a16="http://schemas.microsoft.com/office/drawing/2014/main" id="{E618D48D-FD64-559A-914B-F8B56F574E04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0560" y="4041647"/>
              <a:ext cx="3097530" cy="704850"/>
            </a:xfrm>
            <a:prstGeom prst="rect">
              <a:avLst/>
            </a:prstGeom>
          </p:spPr>
        </p:pic>
        <p:sp>
          <p:nvSpPr>
            <p:cNvPr id="63" name="object 25">
              <a:extLst>
                <a:ext uri="{FF2B5EF4-FFF2-40B4-BE49-F238E27FC236}">
                  <a16:creationId xmlns:a16="http://schemas.microsoft.com/office/drawing/2014/main" id="{C77CC263-0DAB-4423-A261-561B99EEFD1B}"/>
                </a:ext>
              </a:extLst>
            </p:cNvPr>
            <p:cNvSpPr/>
            <p:nvPr/>
          </p:nvSpPr>
          <p:spPr>
            <a:xfrm>
              <a:off x="4602479" y="4068825"/>
              <a:ext cx="2932430" cy="562610"/>
            </a:xfrm>
            <a:custGeom>
              <a:avLst/>
              <a:gdLst/>
              <a:ahLst/>
              <a:cxnLst/>
              <a:rect l="l" t="t" r="r" b="b"/>
              <a:pathLst>
                <a:path w="2932429" h="562610">
                  <a:moveTo>
                    <a:pt x="68325" y="487299"/>
                  </a:moveTo>
                  <a:lnTo>
                    <a:pt x="0" y="538226"/>
                  </a:lnTo>
                  <a:lnTo>
                    <a:pt x="81787" y="562229"/>
                  </a:lnTo>
                  <a:lnTo>
                    <a:pt x="77703" y="539496"/>
                  </a:lnTo>
                  <a:lnTo>
                    <a:pt x="64770" y="539496"/>
                  </a:lnTo>
                  <a:lnTo>
                    <a:pt x="60198" y="514476"/>
                  </a:lnTo>
                  <a:lnTo>
                    <a:pt x="72802" y="512215"/>
                  </a:lnTo>
                  <a:lnTo>
                    <a:pt x="68325" y="487299"/>
                  </a:lnTo>
                  <a:close/>
                </a:path>
                <a:path w="2932429" h="562610">
                  <a:moveTo>
                    <a:pt x="72802" y="512215"/>
                  </a:moveTo>
                  <a:lnTo>
                    <a:pt x="60198" y="514476"/>
                  </a:lnTo>
                  <a:lnTo>
                    <a:pt x="64770" y="539496"/>
                  </a:lnTo>
                  <a:lnTo>
                    <a:pt x="77299" y="537247"/>
                  </a:lnTo>
                  <a:lnTo>
                    <a:pt x="72802" y="512215"/>
                  </a:lnTo>
                  <a:close/>
                </a:path>
                <a:path w="2932429" h="562610">
                  <a:moveTo>
                    <a:pt x="77299" y="537247"/>
                  </a:moveTo>
                  <a:lnTo>
                    <a:pt x="64770" y="539496"/>
                  </a:lnTo>
                  <a:lnTo>
                    <a:pt x="77703" y="539496"/>
                  </a:lnTo>
                  <a:lnTo>
                    <a:pt x="77299" y="537247"/>
                  </a:lnTo>
                  <a:close/>
                </a:path>
                <a:path w="2932429" h="562610">
                  <a:moveTo>
                    <a:pt x="2927730" y="0"/>
                  </a:moveTo>
                  <a:lnTo>
                    <a:pt x="72802" y="512215"/>
                  </a:lnTo>
                  <a:lnTo>
                    <a:pt x="77299" y="537247"/>
                  </a:lnTo>
                  <a:lnTo>
                    <a:pt x="2932303" y="24892"/>
                  </a:lnTo>
                  <a:lnTo>
                    <a:pt x="2927730" y="0"/>
                  </a:lnTo>
                  <a:close/>
                </a:path>
              </a:pathLst>
            </a:custGeom>
            <a:solidFill>
              <a:srgbClr val="8A81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26">
              <a:extLst>
                <a:ext uri="{FF2B5EF4-FFF2-40B4-BE49-F238E27FC236}">
                  <a16:creationId xmlns:a16="http://schemas.microsoft.com/office/drawing/2014/main" id="{CF5CC2FC-E420-1BCF-9907-D6B27B5F4216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67583" y="4812791"/>
              <a:ext cx="988314" cy="793241"/>
            </a:xfrm>
            <a:prstGeom prst="rect">
              <a:avLst/>
            </a:prstGeom>
          </p:spPr>
        </p:pic>
        <p:sp>
          <p:nvSpPr>
            <p:cNvPr id="65" name="object 27">
              <a:extLst>
                <a:ext uri="{FF2B5EF4-FFF2-40B4-BE49-F238E27FC236}">
                  <a16:creationId xmlns:a16="http://schemas.microsoft.com/office/drawing/2014/main" id="{60437758-1088-01BA-58F1-E865103C6E2F}"/>
                </a:ext>
              </a:extLst>
            </p:cNvPr>
            <p:cNvSpPr/>
            <p:nvPr/>
          </p:nvSpPr>
          <p:spPr>
            <a:xfrm>
              <a:off x="2812795" y="4837175"/>
              <a:ext cx="824230" cy="668020"/>
            </a:xfrm>
            <a:custGeom>
              <a:avLst/>
              <a:gdLst/>
              <a:ahLst/>
              <a:cxnLst/>
              <a:rect l="l" t="t" r="r" b="b"/>
              <a:pathLst>
                <a:path w="824229" h="668020">
                  <a:moveTo>
                    <a:pt x="747649" y="591566"/>
                  </a:moveTo>
                  <a:lnTo>
                    <a:pt x="747649" y="667766"/>
                  </a:lnTo>
                  <a:lnTo>
                    <a:pt x="798449" y="642366"/>
                  </a:lnTo>
                  <a:lnTo>
                    <a:pt x="760349" y="642366"/>
                  </a:lnTo>
                  <a:lnTo>
                    <a:pt x="760349" y="616966"/>
                  </a:lnTo>
                  <a:lnTo>
                    <a:pt x="798449" y="616966"/>
                  </a:lnTo>
                  <a:lnTo>
                    <a:pt x="747649" y="591566"/>
                  </a:lnTo>
                  <a:close/>
                </a:path>
                <a:path w="824229" h="668020">
                  <a:moveTo>
                    <a:pt x="25400" y="0"/>
                  </a:moveTo>
                  <a:lnTo>
                    <a:pt x="0" y="0"/>
                  </a:lnTo>
                  <a:lnTo>
                    <a:pt x="0" y="636778"/>
                  </a:lnTo>
                  <a:lnTo>
                    <a:pt x="5715" y="642366"/>
                  </a:lnTo>
                  <a:lnTo>
                    <a:pt x="747649" y="642366"/>
                  </a:lnTo>
                  <a:lnTo>
                    <a:pt x="747649" y="629666"/>
                  </a:lnTo>
                  <a:lnTo>
                    <a:pt x="25400" y="629666"/>
                  </a:lnTo>
                  <a:lnTo>
                    <a:pt x="12700" y="616966"/>
                  </a:lnTo>
                  <a:lnTo>
                    <a:pt x="25400" y="616966"/>
                  </a:lnTo>
                  <a:lnTo>
                    <a:pt x="25400" y="0"/>
                  </a:lnTo>
                  <a:close/>
                </a:path>
                <a:path w="824229" h="668020">
                  <a:moveTo>
                    <a:pt x="798449" y="616966"/>
                  </a:moveTo>
                  <a:lnTo>
                    <a:pt x="760349" y="616966"/>
                  </a:lnTo>
                  <a:lnTo>
                    <a:pt x="760349" y="642366"/>
                  </a:lnTo>
                  <a:lnTo>
                    <a:pt x="798449" y="642366"/>
                  </a:lnTo>
                  <a:lnTo>
                    <a:pt x="823849" y="629666"/>
                  </a:lnTo>
                  <a:lnTo>
                    <a:pt x="798449" y="616966"/>
                  </a:lnTo>
                  <a:close/>
                </a:path>
                <a:path w="824229" h="668020">
                  <a:moveTo>
                    <a:pt x="25400" y="616966"/>
                  </a:moveTo>
                  <a:lnTo>
                    <a:pt x="12700" y="616966"/>
                  </a:lnTo>
                  <a:lnTo>
                    <a:pt x="25400" y="629666"/>
                  </a:lnTo>
                  <a:lnTo>
                    <a:pt x="25400" y="616966"/>
                  </a:lnTo>
                  <a:close/>
                </a:path>
                <a:path w="824229" h="668020">
                  <a:moveTo>
                    <a:pt x="747649" y="616966"/>
                  </a:moveTo>
                  <a:lnTo>
                    <a:pt x="25400" y="616966"/>
                  </a:lnTo>
                  <a:lnTo>
                    <a:pt x="25400" y="629666"/>
                  </a:lnTo>
                  <a:lnTo>
                    <a:pt x="747649" y="629666"/>
                  </a:lnTo>
                  <a:lnTo>
                    <a:pt x="747649" y="616966"/>
                  </a:lnTo>
                  <a:close/>
                </a:path>
              </a:pathLst>
            </a:custGeom>
            <a:solidFill>
              <a:srgbClr val="8A81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17656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B6477-47EB-4DED-7B50-C0A91A27D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9636550-B2FA-9B56-6F3B-C1E594B509F2}"/>
              </a:ext>
            </a:extLst>
          </p:cNvPr>
          <p:cNvSpPr/>
          <p:nvPr/>
        </p:nvSpPr>
        <p:spPr>
          <a:xfrm>
            <a:off x="2021542" y="4396904"/>
            <a:ext cx="7956176" cy="78021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0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DC4863-5929-2F92-FF9E-103529C462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446B2FC-BDAF-434F-A36C-1F2F7069A7B4}" type="slidenum">
              <a:rPr lang="en-US" smtClean="0"/>
              <a:t>25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49998-FE3D-ED00-493C-7AFA97AF0F2B}"/>
              </a:ext>
            </a:extLst>
          </p:cNvPr>
          <p:cNvSpPr/>
          <p:nvPr/>
        </p:nvSpPr>
        <p:spPr>
          <a:xfrm>
            <a:off x="-2512" y="921275"/>
            <a:ext cx="12192000" cy="136156"/>
          </a:xfrm>
          <a:prstGeom prst="rect">
            <a:avLst/>
          </a:prstGeom>
          <a:solidFill>
            <a:srgbClr val="BD5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B83FCD-202A-2F81-1814-9C2B06356D52}"/>
              </a:ext>
            </a:extLst>
          </p:cNvPr>
          <p:cNvSpPr txBox="1">
            <a:spLocks/>
          </p:cNvSpPr>
          <p:nvPr/>
        </p:nvSpPr>
        <p:spPr>
          <a:xfrm>
            <a:off x="0" y="53791"/>
            <a:ext cx="12192000" cy="872542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Naïve Bayes Classifier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8C2EA27-5338-3A37-8DF0-F4920438EE75}"/>
              </a:ext>
            </a:extLst>
          </p:cNvPr>
          <p:cNvSpPr/>
          <p:nvPr/>
        </p:nvSpPr>
        <p:spPr>
          <a:xfrm>
            <a:off x="1156378" y="1081803"/>
            <a:ext cx="10539678" cy="548521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rgbClr val="FFC000"/>
              </a:buClr>
            </a:pPr>
            <a:r>
              <a:rPr lang="vi-V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Naive Bayes Classification</a:t>
            </a:r>
            <a:endParaRPr lang="en-VN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10DC89-1A29-C1D5-7F9D-41DC14AA3C07}"/>
              </a:ext>
            </a:extLst>
          </p:cNvPr>
          <p:cNvSpPr/>
          <p:nvPr/>
        </p:nvSpPr>
        <p:spPr>
          <a:xfrm>
            <a:off x="481658" y="1090324"/>
            <a:ext cx="540000" cy="54000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2FA1D2-897C-79A7-99AC-2E5E8DEB97BC}"/>
                  </a:ext>
                </a:extLst>
              </p:cNvPr>
              <p:cNvSpPr txBox="1"/>
              <p:nvPr/>
            </p:nvSpPr>
            <p:spPr>
              <a:xfrm>
                <a:off x="1021658" y="1924915"/>
                <a:ext cx="3400727" cy="817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0799" indent="0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b="1" i="0" smtClean="0">
                          <a:latin typeface="Cambria Math" panose="02040503050406030204" pitchFamily="18" charset="0"/>
                        </a:rPr>
                        <m:t>𝐏</m:t>
                      </m:r>
                      <m:d>
                        <m:d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0"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  <m:e>
                          <m:r>
                            <a:rPr lang="en-US" sz="2200" b="1" i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lang="en-US" sz="2200" b="1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  <m:d>
                            <m:d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e>
                              <m:r>
                                <a:rPr lang="en-US" sz="2200" b="1" i="0">
                                  <a:latin typeface="Cambria Math" panose="02040503050406030204" pitchFamily="18" charset="0"/>
                                </a:rPr>
                                <m:t>𝐜</m:t>
                              </m:r>
                            </m:e>
                          </m:d>
                          <m:r>
                            <a:rPr lang="vi-VN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vi-VN" sz="22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</m:t>
                          </m:r>
                          <m:r>
                            <a:rPr lang="vi-VN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vi-VN" sz="22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𝐜</m:t>
                          </m:r>
                          <m:r>
                            <a:rPr lang="vi-VN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  <m:r>
                            <a:rPr lang="en-US" sz="2200" b="1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1" i="0"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en-US" sz="2200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2FA1D2-897C-79A7-99AC-2E5E8DEB9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58" y="1924915"/>
                <a:ext cx="3400727" cy="817660"/>
              </a:xfrm>
              <a:prstGeom prst="rect">
                <a:avLst/>
              </a:prstGeom>
              <a:blipFill>
                <a:blip r:embed="rId2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EDDE28-A3C6-4CE7-8380-BD42E887BA8F}"/>
                  </a:ext>
                </a:extLst>
              </p:cNvPr>
              <p:cNvSpPr txBox="1"/>
              <p:nvPr/>
            </p:nvSpPr>
            <p:spPr>
              <a:xfrm>
                <a:off x="5792412" y="2118301"/>
                <a:ext cx="6039921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0799" indent="0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b="1" i="0" smtClean="0">
                          <a:latin typeface="Cambria Math" panose="02040503050406030204" pitchFamily="18" charset="0"/>
                        </a:rPr>
                        <m:t>𝐏</m:t>
                      </m:r>
                      <m:d>
                        <m:d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0"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  <m:e>
                          <m:r>
                            <a:rPr lang="en-US" sz="2200" b="1" i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lang="en-US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vi-VN" sz="2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vi-VN" sz="22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𝐏</m:t>
                      </m:r>
                      <m:d>
                        <m:dPr>
                          <m:ctrlPr>
                            <a:rPr lang="vi-VN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2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𝐗</m:t>
                          </m:r>
                        </m:e>
                        <m:e>
                          <m:r>
                            <a:rPr lang="vi-VN" sz="22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𝐜</m:t>
                          </m:r>
                        </m:e>
                      </m:d>
                      <m:r>
                        <a:rPr lang="vi-VN" sz="2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vi-VN" sz="22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𝐏</m:t>
                      </m:r>
                      <m:d>
                        <m:dPr>
                          <m:ctrlPr>
                            <a:rPr lang="vi-VN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2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𝐜</m:t>
                          </m:r>
                        </m:e>
                      </m:d>
                      <m:r>
                        <a:rPr lang="vi-VN" sz="2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vi-VN" sz="22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𝐏</m:t>
                      </m:r>
                      <m:d>
                        <m:dPr>
                          <m:ctrlPr>
                            <a:rPr lang="vi-VN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22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vi-VN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vi-VN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vi-VN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22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vi-VN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vi-VN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vi-VN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22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vi-VN" sz="22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𝐍</m:t>
                              </m:r>
                            </m:sub>
                          </m:sSub>
                        </m:e>
                        <m:e>
                          <m:r>
                            <a:rPr lang="vi-VN" sz="22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𝐜</m:t>
                          </m:r>
                        </m:e>
                      </m:d>
                      <m:r>
                        <a:rPr lang="vi-VN" sz="2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vi-VN" sz="22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𝐏</m:t>
                      </m:r>
                      <m:r>
                        <a:rPr lang="vi-VN" sz="2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vi-VN" sz="22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𝐜</m:t>
                      </m:r>
                      <m:r>
                        <a:rPr lang="vi-VN" sz="2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EDDE28-A3C6-4CE7-8380-BD42E887B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412" y="2118301"/>
                <a:ext cx="6039921" cy="430887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7DE864-C908-7336-86C8-B31A0FA8D61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422385" y="2333745"/>
            <a:ext cx="1370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bject 8">
            <a:extLst>
              <a:ext uri="{FF2B5EF4-FFF2-40B4-BE49-F238E27FC236}">
                <a16:creationId xmlns:a16="http://schemas.microsoft.com/office/drawing/2014/main" id="{A7D271A5-873F-1D83-3C56-642258B66AD5}"/>
              </a:ext>
            </a:extLst>
          </p:cNvPr>
          <p:cNvSpPr txBox="1"/>
          <p:nvPr/>
        </p:nvSpPr>
        <p:spPr>
          <a:xfrm>
            <a:off x="4634607" y="1943382"/>
            <a:ext cx="945583" cy="3718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algn="ctr">
              <a:lnSpc>
                <a:spcPts val="2760"/>
              </a:lnSpc>
              <a:spcBef>
                <a:spcPts val="100"/>
              </a:spcBef>
              <a:tabLst>
                <a:tab pos="668655" algn="l"/>
              </a:tabLst>
            </a:pPr>
            <a:r>
              <a:rPr lang="en-VN" sz="2400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endParaRPr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Placeholder 2">
                <a:extLst>
                  <a:ext uri="{FF2B5EF4-FFF2-40B4-BE49-F238E27FC236}">
                    <a16:creationId xmlns:a16="http://schemas.microsoft.com/office/drawing/2014/main" id="{65BAACB5-3DD4-9383-1960-E11295329E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1659" y="2761041"/>
                <a:ext cx="11214398" cy="15477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507999" marR="0" lvl="0" indent="-457200" algn="l" rtl="0" eaLnBrk="1" hangingPunct="1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FFC000"/>
                  </a:buClr>
                  <a:buSzPct val="100000"/>
                  <a:buFont typeface="Wingdings" panose="05000000000000000000" pitchFamily="2" charset="2"/>
                  <a:buChar char="Ø"/>
                  <a:defRPr sz="2700" b="0" i="0" u="none" strike="noStrike" cap="none">
                    <a:ln>
                      <a:noFill/>
                    </a:ln>
                    <a:solidFill>
                      <a:srgbClr val="434343"/>
                    </a:solidFill>
                    <a:latin typeface="Times New Roman" panose="02020603050405020304" pitchFamily="18" charset="0"/>
                    <a:ea typeface="Raleway Thin"/>
                    <a:cs typeface="Times New Roman" panose="02020603050405020304" pitchFamily="18" charset="0"/>
                    <a:sym typeface="Raleway Thin"/>
                  </a:defRPr>
                </a:lvl1pPr>
                <a:lvl2pPr marL="1219170" marR="0" lvl="1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○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2pPr>
                <a:lvl3pPr marL="1828754" marR="0" lvl="2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■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3pPr>
                <a:lvl4pPr marL="2438339" marR="0" lvl="3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●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4pPr>
                <a:lvl5pPr marL="3047924" marR="0" lvl="4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○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5pPr>
                <a:lvl6pPr marL="3657509" marR="0" lvl="5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■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6pPr>
                <a:lvl7pPr marL="4267093" marR="0" lvl="6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●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7pPr>
                <a:lvl8pPr marL="4876678" marR="0" lvl="7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○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8pPr>
                <a:lvl9pPr marL="5486263" marR="0" lvl="8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■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9pPr>
              </a:lstStyle>
              <a:p>
                <a:pPr marL="393698" lvl="0" indent="-342900" algn="l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FFC000"/>
                  </a:buClr>
                  <a:buSzPts val="2400"/>
                </a:pPr>
                <a:r>
                  <a:rPr lang="en-US" sz="2200" dirty="0"/>
                  <a:t>Maximum Likelihood Estimation (MLE)</a:t>
                </a:r>
              </a:p>
              <a:p>
                <a:pPr marL="50798" lvl="0" indent="0" algn="l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FFC000"/>
                  </a:buClr>
                  <a:buSzPts val="2400"/>
                  <a:buNone/>
                </a:pPr>
                <a:r>
                  <a:rPr lang="en-US" sz="2200" dirty="0">
                    <a:solidFill>
                      <a:srgbClr val="434343"/>
                    </a:solidFill>
                    <a:latin typeface="Times New Roman"/>
                    <a:cs typeface="Times New Roman"/>
                  </a:rPr>
                  <a:t>	Assumption:</a:t>
                </a:r>
                <a:r>
                  <a:rPr lang="en-US" sz="2200" spc="-40" dirty="0">
                    <a:solidFill>
                      <a:srgbClr val="434343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200" dirty="0">
                    <a:solidFill>
                      <a:srgbClr val="434343"/>
                    </a:solidFill>
                    <a:latin typeface="Times New Roman"/>
                    <a:cs typeface="Times New Roman"/>
                  </a:rPr>
                  <a:t>all</a:t>
                </a:r>
                <a:r>
                  <a:rPr lang="en-US" sz="2200" spc="-40" dirty="0">
                    <a:solidFill>
                      <a:srgbClr val="434343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200" dirty="0">
                    <a:solidFill>
                      <a:srgbClr val="434343"/>
                    </a:solidFill>
                    <a:latin typeface="Times New Roman"/>
                    <a:cs typeface="Times New Roman"/>
                  </a:rPr>
                  <a:t>input</a:t>
                </a:r>
                <a:r>
                  <a:rPr lang="en-US" sz="2200" spc="-15" dirty="0">
                    <a:solidFill>
                      <a:srgbClr val="434343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200" dirty="0">
                    <a:solidFill>
                      <a:srgbClr val="434343"/>
                    </a:solidFill>
                    <a:latin typeface="Times New Roman"/>
                    <a:cs typeface="Times New Roman"/>
                  </a:rPr>
                  <a:t>feature</a:t>
                </a:r>
                <a:r>
                  <a:rPr lang="en-US" sz="2200" spc="-15" dirty="0">
                    <a:solidFill>
                      <a:srgbClr val="434343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200" dirty="0">
                    <a:solidFill>
                      <a:srgbClr val="434343"/>
                    </a:solidFill>
                    <a:latin typeface="Times New Roman"/>
                    <a:cs typeface="Times New Roman"/>
                  </a:rPr>
                  <a:t>are</a:t>
                </a:r>
                <a:r>
                  <a:rPr lang="en-US" sz="2200" spc="-20" dirty="0">
                    <a:solidFill>
                      <a:srgbClr val="434343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200" dirty="0">
                    <a:solidFill>
                      <a:srgbClr val="434343"/>
                    </a:solidFill>
                    <a:latin typeface="Times New Roman"/>
                    <a:cs typeface="Times New Roman"/>
                  </a:rPr>
                  <a:t>conditionally</a:t>
                </a:r>
                <a:r>
                  <a:rPr lang="en-US" sz="2200" spc="-70" dirty="0">
                    <a:solidFill>
                      <a:srgbClr val="434343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200" spc="-10" dirty="0">
                    <a:solidFill>
                      <a:srgbClr val="434343"/>
                    </a:solidFill>
                    <a:latin typeface="Times New Roman"/>
                    <a:cs typeface="Times New Roman"/>
                  </a:rPr>
                  <a:t>independent!</a:t>
                </a:r>
              </a:p>
              <a:p>
                <a:pPr marL="50798" lvl="0" indent="0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FFC000"/>
                  </a:buClr>
                  <a:buSzPts val="2400"/>
                  <a:buNone/>
                </a:pPr>
                <a:r>
                  <a:rPr lang="en-US" sz="2200" spc="-10" dirty="0">
                    <a:latin typeface="Times New Roman"/>
                    <a:cs typeface="Times New Roman"/>
                  </a:rPr>
                  <a:t>	</a:t>
                </a:r>
                <a:r>
                  <a:rPr lang="vi-VN" sz="22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22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vi-V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2200" b="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vi-VN" sz="2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vi-VN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vi-VN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2200" b="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vi-VN" sz="2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vi-VN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vi-VN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2200" b="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2200" b="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  <m:e>
                        <m:r>
                          <m:rPr>
                            <m:sty m:val="p"/>
                          </m:rPr>
                          <a:rPr lang="vi-VN" sz="22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vi-VN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vi-VN" sz="22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vi-V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2200" b="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vi-VN" sz="2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m:rPr>
                            <m:sty m:val="p"/>
                          </m:rPr>
                          <a:rPr lang="vi-VN" sz="22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vi-VN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vi-VN" sz="22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vi-V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2200" b="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vi-VN" sz="2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r>
                          <m:rPr>
                            <m:sty m:val="p"/>
                          </m:rPr>
                          <a:rPr lang="vi-VN" sz="22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vi-VN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m:rPr>
                        <m:sty m:val="p"/>
                      </m:rPr>
                      <a:rPr lang="vi-VN" sz="22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vi-V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2200" b="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2200" b="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  <m:e>
                        <m:r>
                          <m:rPr>
                            <m:sty m:val="p"/>
                          </m:rPr>
                          <a:rPr lang="vi-VN" sz="22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</m:d>
                  </m:oMath>
                </a14:m>
                <a:endParaRPr lang="en-US" sz="2200" dirty="0">
                  <a:latin typeface="Times New Roman"/>
                  <a:cs typeface="Times New Roman"/>
                </a:endParaRPr>
              </a:p>
              <a:p>
                <a:pPr marL="50798" lvl="0" indent="0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FFC000"/>
                  </a:buClr>
                  <a:buSzPts val="2400"/>
                  <a:buNone/>
                </a:pPr>
                <a:endParaRPr lang="en-US" sz="2200" dirty="0">
                  <a:latin typeface="Times New Roman"/>
                  <a:cs typeface="Times New Roman"/>
                </a:endParaRPr>
              </a:p>
              <a:p>
                <a:pPr marL="50798" indent="0" algn="ctr">
                  <a:buSzPts val="24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𝐏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  <m:e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vi-VN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vi-VN" sz="24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𝐏</m:t>
                      </m:r>
                      <m:d>
                        <m:dPr>
                          <m:ctrlPr>
                            <a:rPr lang="vi-V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4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𝐗</m:t>
                          </m:r>
                        </m:e>
                        <m:e>
                          <m:r>
                            <a:rPr lang="vi-VN" sz="24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𝐜</m:t>
                          </m:r>
                        </m:e>
                      </m:d>
                      <m:r>
                        <a:rPr lang="vi-VN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vi-VN" sz="24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𝐏</m:t>
                      </m:r>
                      <m:d>
                        <m:dPr>
                          <m:ctrlPr>
                            <a:rPr lang="vi-V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4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𝐜</m:t>
                          </m:r>
                        </m:e>
                      </m:d>
                      <m:r>
                        <a:rPr lang="vi-VN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vi-V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𝐏</m:t>
                      </m:r>
                      <m:d>
                        <m:dPr>
                          <m:ctrlPr>
                            <a:rPr lang="vi-V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vi-V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  <m:e>
                          <m:r>
                            <a:rPr lang="vi-V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vi-VN" sz="24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vi-V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𝐏</m:t>
                      </m:r>
                      <m:d>
                        <m:dPr>
                          <m:ctrlPr>
                            <a:rPr lang="vi-V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vi-V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  <m:e>
                          <m:r>
                            <a:rPr lang="vi-V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vi-VN" sz="24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r>
                        <a:rPr lang="vi-V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𝐏</m:t>
                      </m:r>
                      <m:d>
                        <m:dPr>
                          <m:ctrlPr>
                            <a:rPr lang="vi-V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vi-V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e>
                        <m:e>
                          <m:r>
                            <a:rPr lang="vi-V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vi-VN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vi-VN" sz="24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𝐏</m:t>
                      </m:r>
                      <m:r>
                        <a:rPr lang="vi-VN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vi-VN" sz="24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𝐜</m:t>
                      </m:r>
                      <m:r>
                        <a:rPr lang="vi-VN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  <a:p>
                <a:pPr marL="50798" lvl="0" indent="0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FFC000"/>
                  </a:buClr>
                  <a:buSzPts val="2400"/>
                  <a:buNone/>
                </a:pPr>
                <a:endParaRPr lang="en-US" sz="22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3" name="Text Placeholder 2">
                <a:extLst>
                  <a:ext uri="{FF2B5EF4-FFF2-40B4-BE49-F238E27FC236}">
                    <a16:creationId xmlns:a16="http://schemas.microsoft.com/office/drawing/2014/main" id="{65BAACB5-3DD4-9383-1960-E11295329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59" y="2761041"/>
                <a:ext cx="11214398" cy="1547772"/>
              </a:xfrm>
              <a:prstGeom prst="rect">
                <a:avLst/>
              </a:prstGeom>
              <a:blipFill>
                <a:blip r:embed="rId4"/>
                <a:stretch>
                  <a:fillRect l="-226" b="-520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775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B6477-47EB-4DED-7B50-C0A91A27D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DC4863-5929-2F92-FF9E-103529C462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446B2FC-BDAF-434F-A36C-1F2F7069A7B4}" type="slidenum">
              <a:rPr lang="en-US" smtClean="0"/>
              <a:t>26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49998-FE3D-ED00-493C-7AFA97AF0F2B}"/>
              </a:ext>
            </a:extLst>
          </p:cNvPr>
          <p:cNvSpPr/>
          <p:nvPr/>
        </p:nvSpPr>
        <p:spPr>
          <a:xfrm>
            <a:off x="-2512" y="921275"/>
            <a:ext cx="12192000" cy="136156"/>
          </a:xfrm>
          <a:prstGeom prst="rect">
            <a:avLst/>
          </a:prstGeom>
          <a:solidFill>
            <a:srgbClr val="BD5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B83FCD-202A-2F81-1814-9C2B06356D52}"/>
              </a:ext>
            </a:extLst>
          </p:cNvPr>
          <p:cNvSpPr txBox="1">
            <a:spLocks/>
          </p:cNvSpPr>
          <p:nvPr/>
        </p:nvSpPr>
        <p:spPr>
          <a:xfrm>
            <a:off x="0" y="53791"/>
            <a:ext cx="12192000" cy="872542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Naïve Bayes Classifier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8C2EA27-5338-3A37-8DF0-F4920438EE75}"/>
              </a:ext>
            </a:extLst>
          </p:cNvPr>
          <p:cNvSpPr/>
          <p:nvPr/>
        </p:nvSpPr>
        <p:spPr>
          <a:xfrm>
            <a:off x="1156378" y="1081803"/>
            <a:ext cx="10539678" cy="548521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rgbClr val="FFC000"/>
              </a:buClr>
            </a:pPr>
            <a:r>
              <a:rPr lang="vi-V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Discrete-Valued Features Algorithm</a:t>
            </a:r>
            <a:endParaRPr lang="en-VN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10DC89-1A29-C1D5-7F9D-41DC14AA3C07}"/>
              </a:ext>
            </a:extLst>
          </p:cNvPr>
          <p:cNvSpPr/>
          <p:nvPr/>
        </p:nvSpPr>
        <p:spPr>
          <a:xfrm>
            <a:off x="481658" y="1090324"/>
            <a:ext cx="540000" cy="54000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Placeholder 2">
                <a:extLst>
                  <a:ext uri="{FF2B5EF4-FFF2-40B4-BE49-F238E27FC236}">
                    <a16:creationId xmlns:a16="http://schemas.microsoft.com/office/drawing/2014/main" id="{65BAACB5-3DD4-9383-1960-E11295329E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1659" y="1630324"/>
                <a:ext cx="11214398" cy="4490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507999" marR="0" lvl="0" indent="-457200" algn="l" rtl="0" eaLnBrk="1" hangingPunct="1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FFC000"/>
                  </a:buClr>
                  <a:buSzPct val="100000"/>
                  <a:buFont typeface="Wingdings" panose="05000000000000000000" pitchFamily="2" charset="2"/>
                  <a:buChar char="Ø"/>
                  <a:defRPr sz="2700" b="0" i="0" u="none" strike="noStrike" cap="none">
                    <a:ln>
                      <a:noFill/>
                    </a:ln>
                    <a:solidFill>
                      <a:srgbClr val="434343"/>
                    </a:solidFill>
                    <a:latin typeface="Times New Roman" panose="02020603050405020304" pitchFamily="18" charset="0"/>
                    <a:ea typeface="Raleway Thin"/>
                    <a:cs typeface="Times New Roman" panose="02020603050405020304" pitchFamily="18" charset="0"/>
                    <a:sym typeface="Raleway Thin"/>
                  </a:defRPr>
                </a:lvl1pPr>
                <a:lvl2pPr marL="1219170" marR="0" lvl="1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○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2pPr>
                <a:lvl3pPr marL="1828754" marR="0" lvl="2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■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3pPr>
                <a:lvl4pPr marL="2438339" marR="0" lvl="3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●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4pPr>
                <a:lvl5pPr marL="3047924" marR="0" lvl="4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○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5pPr>
                <a:lvl6pPr marL="3657509" marR="0" lvl="5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■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6pPr>
                <a:lvl7pPr marL="4267093" marR="0" lvl="6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●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7pPr>
                <a:lvl8pPr marL="4876678" marR="0" lvl="7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○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8pPr>
                <a:lvl9pPr marL="5486263" marR="0" lvl="8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■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9pPr>
              </a:lstStyle>
              <a:p>
                <a:pPr marL="393698" lvl="0" indent="-342900" algn="l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FFC000"/>
                  </a:buClr>
                  <a:buSzPts val="2400"/>
                </a:pPr>
                <a:r>
                  <a:rPr lang="en-VN" sz="2200" dirty="0"/>
                  <a:t>Training Phase: Given a training set S (M sample)</a:t>
                </a:r>
              </a:p>
              <a:p>
                <a:pPr marL="50798" lvl="0" indent="0" algn="l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FFC000"/>
                  </a:buClr>
                  <a:buSzPts val="2400"/>
                  <a:buNone/>
                </a:pPr>
                <a:r>
                  <a:rPr lang="en-VN" sz="2200" dirty="0">
                    <a:latin typeface="Times New Roman"/>
                    <a:cs typeface="Times New Roman"/>
                  </a:rPr>
                  <a:t>     For each target value of c (c in C)</a:t>
                </a:r>
              </a:p>
              <a:p>
                <a:pPr marL="50798" lvl="0" indent="0" algn="l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FFC000"/>
                  </a:buClr>
                  <a:buSzPts val="2400"/>
                  <a:buNone/>
                </a:pPr>
                <a:r>
                  <a:rPr lang="en-VN" sz="2200" dirty="0">
                    <a:latin typeface="Times New Roman"/>
                    <a:cs typeface="Times New Roman"/>
                  </a:rPr>
                  <a:t>	P(c) with examples in S</a:t>
                </a:r>
              </a:p>
              <a:p>
                <a:pPr marL="50798" lvl="0" indent="0" algn="l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FFC000"/>
                  </a:buClr>
                  <a:buSzPts val="2400"/>
                  <a:buNone/>
                </a:pPr>
                <a:r>
                  <a:rPr lang="en-VN" sz="2200" dirty="0">
                    <a:latin typeface="Times New Roman"/>
                    <a:cs typeface="Times New Roman"/>
                  </a:rPr>
                  <a:t>	For every feature value in x</a:t>
                </a:r>
                <a:r>
                  <a:rPr lang="en-VN" sz="2200" baseline="-25000" dirty="0">
                    <a:latin typeface="Times New Roman"/>
                    <a:cs typeface="Times New Roman"/>
                  </a:rPr>
                  <a:t>ij</a:t>
                </a:r>
                <a:r>
                  <a:rPr lang="en-VN" sz="2200" dirty="0">
                    <a:latin typeface="Times New Roman"/>
                    <a:cs typeface="Times New Roman"/>
                  </a:rPr>
                  <a:t> of each feature X</a:t>
                </a:r>
                <a:r>
                  <a:rPr lang="en-VN" sz="2200" baseline="-25000" dirty="0">
                    <a:latin typeface="Times New Roman"/>
                    <a:cs typeface="Times New Roman"/>
                  </a:rPr>
                  <a:t>i</a:t>
                </a:r>
                <a:r>
                  <a:rPr lang="en-VN" sz="2200" dirty="0">
                    <a:latin typeface="Times New Roman"/>
                    <a:cs typeface="Times New Roman"/>
                  </a:rPr>
                  <a:t>(i=1,…,M; i=1,…,N)</a:t>
                </a:r>
              </a:p>
              <a:p>
                <a:pPr marL="50798" lvl="0" indent="0" algn="l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FFC000"/>
                  </a:buClr>
                  <a:buSzPts val="2400"/>
                  <a:buNone/>
                </a:pPr>
                <a:r>
                  <a:rPr lang="en-VN" sz="2200" dirty="0">
                    <a:latin typeface="Times New Roman"/>
                    <a:cs typeface="Times New Roman"/>
                  </a:rPr>
                  <a:t>	     compute P(x</a:t>
                </a:r>
                <a:r>
                  <a:rPr lang="en-VN" sz="2200" baseline="-25000" dirty="0">
                    <a:latin typeface="Times New Roman"/>
                    <a:cs typeface="Times New Roman"/>
                  </a:rPr>
                  <a:t>ij</a:t>
                </a:r>
                <a:r>
                  <a:rPr lang="en-VN" sz="2200" dirty="0">
                    <a:latin typeface="Times New Roman"/>
                    <a:cs typeface="Times New Roman"/>
                  </a:rPr>
                  <a:t>|c) with examples in S</a:t>
                </a:r>
              </a:p>
              <a:p>
                <a:pPr marL="50798" lvl="0" indent="0" algn="l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FFC000"/>
                  </a:buClr>
                  <a:buSzPts val="2400"/>
                  <a:buNone/>
                </a:pPr>
                <a:r>
                  <a:rPr lang="en-VN" sz="2200" dirty="0">
                    <a:latin typeface="Times New Roman"/>
                    <a:cs typeface="Times New Roman"/>
                  </a:rPr>
                  <a:t>     Output: conditional probability tables</a:t>
                </a:r>
              </a:p>
              <a:p>
                <a:pPr marL="393698" lvl="0" indent="-342900" algn="l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FFC000"/>
                  </a:buClr>
                  <a:buSzPts val="2400"/>
                </a:pPr>
                <a:r>
                  <a:rPr lang="en-VN" sz="2200" dirty="0">
                    <a:latin typeface="Times New Roman"/>
                    <a:cs typeface="Times New Roman"/>
                  </a:rPr>
                  <a:t>Test Phase: Given unknown instance X’=(x’</a:t>
                </a:r>
                <a:r>
                  <a:rPr lang="en-VN" sz="2200" baseline="-25000" dirty="0">
                    <a:latin typeface="Times New Roman"/>
                    <a:cs typeface="Times New Roman"/>
                  </a:rPr>
                  <a:t>1</a:t>
                </a:r>
                <a:r>
                  <a:rPr lang="en-VN" sz="2200" dirty="0">
                    <a:latin typeface="Times New Roman"/>
                    <a:cs typeface="Times New Roman"/>
                  </a:rPr>
                  <a:t>,…,x’</a:t>
                </a:r>
                <a:r>
                  <a:rPr lang="en-VN" sz="2200" baseline="-25000" dirty="0">
                    <a:latin typeface="Times New Roman"/>
                    <a:cs typeface="Times New Roman"/>
                  </a:rPr>
                  <a:t>N</a:t>
                </a:r>
                <a:r>
                  <a:rPr lang="en-VN" sz="2200" dirty="0">
                    <a:latin typeface="Times New Roman"/>
                    <a:cs typeface="Times New Roman"/>
                  </a:rPr>
                  <a:t>)</a:t>
                </a:r>
              </a:p>
              <a:p>
                <a:pPr marL="50798" lvl="0" indent="0" algn="l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FFC000"/>
                  </a:buClr>
                  <a:buSzPts val="2400"/>
                  <a:buNone/>
                </a:pPr>
                <a:r>
                  <a:rPr lang="en-VN" sz="2200" b="1" dirty="0">
                    <a:latin typeface="Times New Roman"/>
                    <a:cs typeface="Times New Roman"/>
                  </a:rPr>
                  <a:t>     </a:t>
                </a:r>
                <a:r>
                  <a:rPr lang="en-VN" sz="2200" dirty="0">
                    <a:latin typeface="Times New Roman"/>
                    <a:cs typeface="Times New Roman"/>
                  </a:rPr>
                  <a:t>For c in C:</a:t>
                </a:r>
              </a:p>
              <a:p>
                <a:pPr marL="50798" lvl="0" indent="0" algn="l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FFC000"/>
                  </a:buClr>
                  <a:buSzPts val="2400"/>
                  <a:buNone/>
                </a:pPr>
                <a:r>
                  <a:rPr lang="en-VN" sz="2200" dirty="0">
                    <a:latin typeface="Times New Roman"/>
                    <a:cs typeface="Times New Roman"/>
                  </a:rPr>
                  <a:t>	Compute: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vi-V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vi-V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vi-V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vi-VN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vi-VN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vi-V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vi-V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vi-V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vi-VN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vi-V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vi-V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vi-V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vi-V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vi-V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vi-VN" sz="2000" b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vi-V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vi-V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vi-V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r>
                          <a:rPr lang="vi-V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vi-VN" sz="2000" b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vi-V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vi-V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vi-V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  <m:e>
                        <m:r>
                          <a:rPr lang="vi-V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vi-V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vi-V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vi-V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vi-V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vi-V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>
                  <a:latin typeface="Times New Roman"/>
                  <a:cs typeface="Times New Roman"/>
                </a:endParaRPr>
              </a:p>
              <a:p>
                <a:pPr marL="50798" lvl="0" indent="0" algn="l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FFC000"/>
                  </a:buClr>
                  <a:buSzPts val="2400"/>
                  <a:buNone/>
                </a:pPr>
                <a:r>
                  <a:rPr lang="en-US" sz="2200" dirty="0">
                    <a:latin typeface="Times New Roman"/>
                    <a:cs typeface="Times New Roman"/>
                  </a:rPr>
                  <a:t>     Choice best c</a:t>
                </a:r>
                <a:endParaRPr lang="en-US" sz="2000" dirty="0"/>
              </a:p>
            </p:txBody>
          </p:sp>
        </mc:Choice>
        <mc:Fallback xmlns="">
          <p:sp>
            <p:nvSpPr>
              <p:cNvPr id="13" name="Text Placeholder 2">
                <a:extLst>
                  <a:ext uri="{FF2B5EF4-FFF2-40B4-BE49-F238E27FC236}">
                    <a16:creationId xmlns:a16="http://schemas.microsoft.com/office/drawing/2014/main" id="{65BAACB5-3DD4-9383-1960-E11295329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59" y="1630324"/>
                <a:ext cx="11214398" cy="4490076"/>
              </a:xfrm>
              <a:prstGeom prst="rect">
                <a:avLst/>
              </a:prstGeom>
              <a:blipFill>
                <a:blip r:embed="rId2"/>
                <a:stretch>
                  <a:fillRect l="-226" b="-31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7615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B6477-47EB-4DED-7B50-C0A91A27D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DC4863-5929-2F92-FF9E-103529C462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446B2FC-BDAF-434F-A36C-1F2F7069A7B4}" type="slidenum">
              <a:rPr lang="en-US" smtClean="0"/>
              <a:t>27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49998-FE3D-ED00-493C-7AFA97AF0F2B}"/>
              </a:ext>
            </a:extLst>
          </p:cNvPr>
          <p:cNvSpPr/>
          <p:nvPr/>
        </p:nvSpPr>
        <p:spPr>
          <a:xfrm>
            <a:off x="-2512" y="921275"/>
            <a:ext cx="12192000" cy="136156"/>
          </a:xfrm>
          <a:prstGeom prst="rect">
            <a:avLst/>
          </a:prstGeom>
          <a:solidFill>
            <a:srgbClr val="BD5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B83FCD-202A-2F81-1814-9C2B06356D52}"/>
              </a:ext>
            </a:extLst>
          </p:cNvPr>
          <p:cNvSpPr txBox="1">
            <a:spLocks/>
          </p:cNvSpPr>
          <p:nvPr/>
        </p:nvSpPr>
        <p:spPr>
          <a:xfrm>
            <a:off x="0" y="53791"/>
            <a:ext cx="12192000" cy="872542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Naïve Bayes Classifier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8C2EA27-5338-3A37-8DF0-F4920438EE75}"/>
              </a:ext>
            </a:extLst>
          </p:cNvPr>
          <p:cNvSpPr/>
          <p:nvPr/>
        </p:nvSpPr>
        <p:spPr>
          <a:xfrm>
            <a:off x="1156378" y="1081803"/>
            <a:ext cx="10539678" cy="548521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rgbClr val="FFC000"/>
              </a:buClr>
            </a:pPr>
            <a:r>
              <a:rPr lang="vi-V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Naive Bayes Classifier for Continuous Data</a:t>
            </a:r>
            <a:endParaRPr lang="en-VN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10DC89-1A29-C1D5-7F9D-41DC14AA3C07}"/>
              </a:ext>
            </a:extLst>
          </p:cNvPr>
          <p:cNvSpPr/>
          <p:nvPr/>
        </p:nvSpPr>
        <p:spPr>
          <a:xfrm>
            <a:off x="481658" y="1090324"/>
            <a:ext cx="540000" cy="54000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pic>
        <p:nvPicPr>
          <p:cNvPr id="22" name="Picture 2" descr="Student - Free user icons">
            <a:extLst>
              <a:ext uri="{FF2B5EF4-FFF2-40B4-BE49-F238E27FC236}">
                <a16:creationId xmlns:a16="http://schemas.microsoft.com/office/drawing/2014/main" id="{2A92E201-559E-99C4-5908-8ADCC7A32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919" y="1456981"/>
            <a:ext cx="998743" cy="99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Student Icon Vector Art, Icons, and Graphics for Free Download">
            <a:extLst>
              <a:ext uri="{FF2B5EF4-FFF2-40B4-BE49-F238E27FC236}">
                <a16:creationId xmlns:a16="http://schemas.microsoft.com/office/drawing/2014/main" id="{37037565-BD65-49BE-443A-7BCFFF8C5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00" y="4120418"/>
            <a:ext cx="1133083" cy="11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Student - Free user icons">
            <a:extLst>
              <a:ext uri="{FF2B5EF4-FFF2-40B4-BE49-F238E27FC236}">
                <a16:creationId xmlns:a16="http://schemas.microsoft.com/office/drawing/2014/main" id="{80C032BD-E0EA-3C84-9C87-496488C58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662" y="1956352"/>
            <a:ext cx="998743" cy="99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Student - Free user icons">
            <a:extLst>
              <a:ext uri="{FF2B5EF4-FFF2-40B4-BE49-F238E27FC236}">
                <a16:creationId xmlns:a16="http://schemas.microsoft.com/office/drawing/2014/main" id="{C284CD3C-2041-FFAB-C03F-9BB8DC4BB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918" y="2725009"/>
            <a:ext cx="998743" cy="99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Student Icon Vector Art, Icons, and Graphics for Free Download">
            <a:extLst>
              <a:ext uri="{FF2B5EF4-FFF2-40B4-BE49-F238E27FC236}">
                <a16:creationId xmlns:a16="http://schemas.microsoft.com/office/drawing/2014/main" id="{DAAE9550-F733-7073-D97D-676B33408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356" y="4195735"/>
            <a:ext cx="1133083" cy="11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Student Icon Vector Art, Icons, and Graphics for Free Download">
            <a:extLst>
              <a:ext uri="{FF2B5EF4-FFF2-40B4-BE49-F238E27FC236}">
                <a16:creationId xmlns:a16="http://schemas.microsoft.com/office/drawing/2014/main" id="{CA78F60C-D002-B8DE-1CB8-ACA556804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053" y="5393317"/>
            <a:ext cx="1133083" cy="11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8BB5748-EA72-9D56-772E-A7649398FF58}"/>
              </a:ext>
            </a:extLst>
          </p:cNvPr>
          <p:cNvSpPr txBox="1"/>
          <p:nvPr/>
        </p:nvSpPr>
        <p:spPr>
          <a:xfrm>
            <a:off x="9799033" y="3224380"/>
            <a:ext cx="194155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Love AI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6D7819-8091-96AC-07ED-355C24508BC3}"/>
              </a:ext>
            </a:extLst>
          </p:cNvPr>
          <p:cNvSpPr txBox="1"/>
          <p:nvPr/>
        </p:nvSpPr>
        <p:spPr>
          <a:xfrm>
            <a:off x="9799033" y="5329920"/>
            <a:ext cx="1897023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love AI</a:t>
            </a:r>
          </a:p>
        </p:txBody>
      </p:sp>
      <p:graphicFrame>
        <p:nvGraphicFramePr>
          <p:cNvPr id="30" name="Table 2">
            <a:extLst>
              <a:ext uri="{FF2B5EF4-FFF2-40B4-BE49-F238E27FC236}">
                <a16:creationId xmlns:a16="http://schemas.microsoft.com/office/drawing/2014/main" id="{E42AE6A7-821A-E461-03D4-B20774B27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148591"/>
              </p:ext>
            </p:extLst>
          </p:nvPr>
        </p:nvGraphicFramePr>
        <p:xfrm>
          <a:off x="947755" y="1797909"/>
          <a:ext cx="6853791" cy="18288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284597">
                  <a:extLst>
                    <a:ext uri="{9D8B030D-6E8A-4147-A177-3AD203B41FA5}">
                      <a16:colId xmlns:a16="http://schemas.microsoft.com/office/drawing/2014/main" val="1147438412"/>
                    </a:ext>
                  </a:extLst>
                </a:gridCol>
                <a:gridCol w="2284597">
                  <a:extLst>
                    <a:ext uri="{9D8B030D-6E8A-4147-A177-3AD203B41FA5}">
                      <a16:colId xmlns:a16="http://schemas.microsoft.com/office/drawing/2014/main" val="601320351"/>
                    </a:ext>
                  </a:extLst>
                </a:gridCol>
                <a:gridCol w="2284597">
                  <a:extLst>
                    <a:ext uri="{9D8B030D-6E8A-4147-A177-3AD203B41FA5}">
                      <a16:colId xmlns:a16="http://schemas.microsoft.com/office/drawing/2014/main" val="3949888503"/>
                    </a:ext>
                  </a:extLst>
                </a:gridCol>
              </a:tblGrid>
              <a:tr h="204206">
                <a:tc>
                  <a:txBody>
                    <a:bodyPr/>
                    <a:lstStyle/>
                    <a:p>
                      <a:pPr algn="ctr"/>
                      <a:r>
                        <a:rPr lang="en-V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111381"/>
                  </a:ext>
                </a:extLst>
              </a:tr>
              <a:tr h="204206">
                <a:tc>
                  <a:txBody>
                    <a:bodyPr/>
                    <a:lstStyle/>
                    <a:p>
                      <a:pPr algn="ctr"/>
                      <a:r>
                        <a:rPr lang="en-V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98962"/>
                  </a:ext>
                </a:extLst>
              </a:tr>
              <a:tr h="204206">
                <a:tc>
                  <a:txBody>
                    <a:bodyPr/>
                    <a:lstStyle/>
                    <a:p>
                      <a:pPr algn="ctr"/>
                      <a:r>
                        <a:rPr lang="en-V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226091"/>
                  </a:ext>
                </a:extLst>
              </a:tr>
              <a:tr h="204206">
                <a:tc>
                  <a:txBody>
                    <a:bodyPr/>
                    <a:lstStyle/>
                    <a:p>
                      <a:pPr algn="ctr"/>
                      <a:r>
                        <a:rPr lang="en-V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255618"/>
                  </a:ext>
                </a:extLst>
              </a:tr>
              <a:tr h="204206">
                <a:tc>
                  <a:txBody>
                    <a:bodyPr/>
                    <a:lstStyle/>
                    <a:p>
                      <a:pPr algn="ctr"/>
                      <a:r>
                        <a:rPr lang="en-V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160900"/>
                  </a:ext>
                </a:extLst>
              </a:tr>
            </a:tbl>
          </a:graphicData>
        </a:graphic>
      </p:graphicFrame>
      <p:graphicFrame>
        <p:nvGraphicFramePr>
          <p:cNvPr id="31" name="Table 2">
            <a:extLst>
              <a:ext uri="{FF2B5EF4-FFF2-40B4-BE49-F238E27FC236}">
                <a16:creationId xmlns:a16="http://schemas.microsoft.com/office/drawing/2014/main" id="{4D3EE641-462F-1D5E-32CE-DC6BA62D47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855905"/>
              </p:ext>
            </p:extLst>
          </p:nvPr>
        </p:nvGraphicFramePr>
        <p:xfrm>
          <a:off x="947755" y="4466217"/>
          <a:ext cx="6853791" cy="18288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284597">
                  <a:extLst>
                    <a:ext uri="{9D8B030D-6E8A-4147-A177-3AD203B41FA5}">
                      <a16:colId xmlns:a16="http://schemas.microsoft.com/office/drawing/2014/main" val="1147438412"/>
                    </a:ext>
                  </a:extLst>
                </a:gridCol>
                <a:gridCol w="2284597">
                  <a:extLst>
                    <a:ext uri="{9D8B030D-6E8A-4147-A177-3AD203B41FA5}">
                      <a16:colId xmlns:a16="http://schemas.microsoft.com/office/drawing/2014/main" val="601320351"/>
                    </a:ext>
                  </a:extLst>
                </a:gridCol>
                <a:gridCol w="2284597">
                  <a:extLst>
                    <a:ext uri="{9D8B030D-6E8A-4147-A177-3AD203B41FA5}">
                      <a16:colId xmlns:a16="http://schemas.microsoft.com/office/drawing/2014/main" val="3949888503"/>
                    </a:ext>
                  </a:extLst>
                </a:gridCol>
              </a:tblGrid>
              <a:tr h="294102">
                <a:tc>
                  <a:txBody>
                    <a:bodyPr/>
                    <a:lstStyle/>
                    <a:p>
                      <a:pPr algn="ctr"/>
                      <a:r>
                        <a:rPr lang="en-V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111381"/>
                  </a:ext>
                </a:extLst>
              </a:tr>
              <a:tr h="294102">
                <a:tc>
                  <a:txBody>
                    <a:bodyPr/>
                    <a:lstStyle/>
                    <a:p>
                      <a:pPr algn="ctr"/>
                      <a:r>
                        <a:rPr lang="en-V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98962"/>
                  </a:ext>
                </a:extLst>
              </a:tr>
              <a:tr h="294102">
                <a:tc>
                  <a:txBody>
                    <a:bodyPr/>
                    <a:lstStyle/>
                    <a:p>
                      <a:pPr algn="ctr"/>
                      <a:r>
                        <a:rPr lang="en-V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226091"/>
                  </a:ext>
                </a:extLst>
              </a:tr>
              <a:tr h="294102">
                <a:tc>
                  <a:txBody>
                    <a:bodyPr/>
                    <a:lstStyle/>
                    <a:p>
                      <a:pPr algn="ctr"/>
                      <a:r>
                        <a:rPr lang="en-V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255618"/>
                  </a:ext>
                </a:extLst>
              </a:tr>
              <a:tr h="294102">
                <a:tc>
                  <a:txBody>
                    <a:bodyPr/>
                    <a:lstStyle/>
                    <a:p>
                      <a:pPr algn="ctr"/>
                      <a:r>
                        <a:rPr lang="en-V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160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517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B6477-47EB-4DED-7B50-C0A91A27D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DC4863-5929-2F92-FF9E-103529C462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446B2FC-BDAF-434F-A36C-1F2F7069A7B4}" type="slidenum">
              <a:rPr lang="en-US" smtClean="0"/>
              <a:t>28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49998-FE3D-ED00-493C-7AFA97AF0F2B}"/>
              </a:ext>
            </a:extLst>
          </p:cNvPr>
          <p:cNvSpPr/>
          <p:nvPr/>
        </p:nvSpPr>
        <p:spPr>
          <a:xfrm>
            <a:off x="-2512" y="921275"/>
            <a:ext cx="12192000" cy="136156"/>
          </a:xfrm>
          <a:prstGeom prst="rect">
            <a:avLst/>
          </a:prstGeom>
          <a:solidFill>
            <a:srgbClr val="BD5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B83FCD-202A-2F81-1814-9C2B06356D52}"/>
              </a:ext>
            </a:extLst>
          </p:cNvPr>
          <p:cNvSpPr txBox="1">
            <a:spLocks/>
          </p:cNvSpPr>
          <p:nvPr/>
        </p:nvSpPr>
        <p:spPr>
          <a:xfrm>
            <a:off x="0" y="53791"/>
            <a:ext cx="12192000" cy="872542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Naïve Bayes Classifier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8C2EA27-5338-3A37-8DF0-F4920438EE75}"/>
              </a:ext>
            </a:extLst>
          </p:cNvPr>
          <p:cNvSpPr/>
          <p:nvPr/>
        </p:nvSpPr>
        <p:spPr>
          <a:xfrm>
            <a:off x="1156378" y="1081803"/>
            <a:ext cx="10539678" cy="548521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rgbClr val="FFC000"/>
              </a:buClr>
            </a:pPr>
            <a:r>
              <a:rPr lang="vi-V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Naive Bayes Classifier for Continuous Data</a:t>
            </a:r>
            <a:endParaRPr lang="en-VN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10DC89-1A29-C1D5-7F9D-41DC14AA3C07}"/>
              </a:ext>
            </a:extLst>
          </p:cNvPr>
          <p:cNvSpPr/>
          <p:nvPr/>
        </p:nvSpPr>
        <p:spPr>
          <a:xfrm>
            <a:off x="481658" y="1090324"/>
            <a:ext cx="540000" cy="54000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Table 2">
                <a:extLst>
                  <a:ext uri="{FF2B5EF4-FFF2-40B4-BE49-F238E27FC236}">
                    <a16:creationId xmlns:a16="http://schemas.microsoft.com/office/drawing/2014/main" id="{E42AE6A7-821A-E461-03D4-B20774B278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3709116"/>
                  </p:ext>
                </p:extLst>
              </p:nvPr>
            </p:nvGraphicFramePr>
            <p:xfrm>
              <a:off x="947755" y="1797909"/>
              <a:ext cx="6853792" cy="219456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1713448">
                      <a:extLst>
                        <a:ext uri="{9D8B030D-6E8A-4147-A177-3AD203B41FA5}">
                          <a16:colId xmlns:a16="http://schemas.microsoft.com/office/drawing/2014/main" val="2258199354"/>
                        </a:ext>
                      </a:extLst>
                    </a:gridCol>
                    <a:gridCol w="1713448">
                      <a:extLst>
                        <a:ext uri="{9D8B030D-6E8A-4147-A177-3AD203B41FA5}">
                          <a16:colId xmlns:a16="http://schemas.microsoft.com/office/drawing/2014/main" val="1147438412"/>
                        </a:ext>
                      </a:extLst>
                    </a:gridCol>
                    <a:gridCol w="1713448">
                      <a:extLst>
                        <a:ext uri="{9D8B030D-6E8A-4147-A177-3AD203B41FA5}">
                          <a16:colId xmlns:a16="http://schemas.microsoft.com/office/drawing/2014/main" val="601320351"/>
                        </a:ext>
                      </a:extLst>
                    </a:gridCol>
                    <a:gridCol w="1713448">
                      <a:extLst>
                        <a:ext uri="{9D8B030D-6E8A-4147-A177-3AD203B41FA5}">
                          <a16:colId xmlns:a16="http://schemas.microsoft.com/office/drawing/2014/main" val="3949888503"/>
                        </a:ext>
                      </a:extLst>
                    </a:gridCol>
                  </a:tblGrid>
                  <a:tr h="204206"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English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1111381"/>
                      </a:ext>
                    </a:extLst>
                  </a:tr>
                  <a:tr h="204206"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298962"/>
                      </a:ext>
                    </a:extLst>
                  </a:tr>
                  <a:tr h="204206"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6226091"/>
                      </a:ext>
                    </a:extLst>
                  </a:tr>
                  <a:tr h="204206"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2255618"/>
                      </a:ext>
                    </a:extLst>
                  </a:tr>
                  <a:tr h="2042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ean (</a:t>
                          </a:r>
                          <a14:m>
                            <m:oMath xmlns:m="http://schemas.openxmlformats.org/officeDocument/2006/math">
                              <m:r>
                                <a:rPr lang="en-VN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1160900"/>
                      </a:ext>
                    </a:extLst>
                  </a:tr>
                  <a:tr h="2042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 (</a:t>
                          </a:r>
                          <a14:m>
                            <m:oMath xmlns:m="http://schemas.openxmlformats.org/officeDocument/2006/math">
                              <m:r>
                                <a:rPr lang="en-VN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58168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Table 2">
                <a:extLst>
                  <a:ext uri="{FF2B5EF4-FFF2-40B4-BE49-F238E27FC236}">
                    <a16:creationId xmlns:a16="http://schemas.microsoft.com/office/drawing/2014/main" id="{E42AE6A7-821A-E461-03D4-B20774B278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3709116"/>
                  </p:ext>
                </p:extLst>
              </p:nvPr>
            </p:nvGraphicFramePr>
            <p:xfrm>
              <a:off x="947755" y="1797909"/>
              <a:ext cx="6853792" cy="219456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1713448">
                      <a:extLst>
                        <a:ext uri="{9D8B030D-6E8A-4147-A177-3AD203B41FA5}">
                          <a16:colId xmlns:a16="http://schemas.microsoft.com/office/drawing/2014/main" val="2258199354"/>
                        </a:ext>
                      </a:extLst>
                    </a:gridCol>
                    <a:gridCol w="1713448">
                      <a:extLst>
                        <a:ext uri="{9D8B030D-6E8A-4147-A177-3AD203B41FA5}">
                          <a16:colId xmlns:a16="http://schemas.microsoft.com/office/drawing/2014/main" val="1147438412"/>
                        </a:ext>
                      </a:extLst>
                    </a:gridCol>
                    <a:gridCol w="1713448">
                      <a:extLst>
                        <a:ext uri="{9D8B030D-6E8A-4147-A177-3AD203B41FA5}">
                          <a16:colId xmlns:a16="http://schemas.microsoft.com/office/drawing/2014/main" val="601320351"/>
                        </a:ext>
                      </a:extLst>
                    </a:gridCol>
                    <a:gridCol w="1713448">
                      <a:extLst>
                        <a:ext uri="{9D8B030D-6E8A-4147-A177-3AD203B41FA5}">
                          <a16:colId xmlns:a16="http://schemas.microsoft.com/office/drawing/2014/main" val="39498885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English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111138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2989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622609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22556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blipFill>
                          <a:blip r:embed="rId2"/>
                          <a:stretch>
                            <a:fillRect l="-741" t="-406897" r="-301481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11609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blipFill>
                          <a:blip r:embed="rId2"/>
                          <a:stretch>
                            <a:fillRect l="-741" t="-506897" r="-301481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581683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Table 2">
                <a:extLst>
                  <a:ext uri="{FF2B5EF4-FFF2-40B4-BE49-F238E27FC236}">
                    <a16:creationId xmlns:a16="http://schemas.microsoft.com/office/drawing/2014/main" id="{4D3EE641-462F-1D5E-32CE-DC6BA62D47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0713844"/>
                  </p:ext>
                </p:extLst>
              </p:nvPr>
            </p:nvGraphicFramePr>
            <p:xfrm>
              <a:off x="947755" y="4466217"/>
              <a:ext cx="6853792" cy="2194560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1713448">
                      <a:extLst>
                        <a:ext uri="{9D8B030D-6E8A-4147-A177-3AD203B41FA5}">
                          <a16:colId xmlns:a16="http://schemas.microsoft.com/office/drawing/2014/main" val="442502545"/>
                        </a:ext>
                      </a:extLst>
                    </a:gridCol>
                    <a:gridCol w="1713448">
                      <a:extLst>
                        <a:ext uri="{9D8B030D-6E8A-4147-A177-3AD203B41FA5}">
                          <a16:colId xmlns:a16="http://schemas.microsoft.com/office/drawing/2014/main" val="1147438412"/>
                        </a:ext>
                      </a:extLst>
                    </a:gridCol>
                    <a:gridCol w="1713448">
                      <a:extLst>
                        <a:ext uri="{9D8B030D-6E8A-4147-A177-3AD203B41FA5}">
                          <a16:colId xmlns:a16="http://schemas.microsoft.com/office/drawing/2014/main" val="601320351"/>
                        </a:ext>
                      </a:extLst>
                    </a:gridCol>
                    <a:gridCol w="1713448">
                      <a:extLst>
                        <a:ext uri="{9D8B030D-6E8A-4147-A177-3AD203B41FA5}">
                          <a16:colId xmlns:a16="http://schemas.microsoft.com/office/drawing/2014/main" val="3949888503"/>
                        </a:ext>
                      </a:extLst>
                    </a:gridCol>
                  </a:tblGrid>
                  <a:tr h="294102"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English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1111381"/>
                      </a:ext>
                    </a:extLst>
                  </a:tr>
                  <a:tr h="294102"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298962"/>
                      </a:ext>
                    </a:extLst>
                  </a:tr>
                  <a:tr h="294102"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6226091"/>
                      </a:ext>
                    </a:extLst>
                  </a:tr>
                  <a:tr h="294102"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2255618"/>
                      </a:ext>
                    </a:extLst>
                  </a:tr>
                  <a:tr h="29410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Mean (</a:t>
                          </a:r>
                          <a14:m>
                            <m:oMath xmlns:m="http://schemas.openxmlformats.org/officeDocument/2006/math">
                              <m:r>
                                <a:rPr lang="en-VN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1160900"/>
                      </a:ext>
                    </a:extLst>
                  </a:tr>
                  <a:tr h="29410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Std(</a:t>
                          </a:r>
                          <a14:m>
                            <m:oMath xmlns:m="http://schemas.openxmlformats.org/officeDocument/2006/math">
                              <m:r>
                                <a:rPr lang="en-VN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40516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Table 2">
                <a:extLst>
                  <a:ext uri="{FF2B5EF4-FFF2-40B4-BE49-F238E27FC236}">
                    <a16:creationId xmlns:a16="http://schemas.microsoft.com/office/drawing/2014/main" id="{4D3EE641-462F-1D5E-32CE-DC6BA62D47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0713844"/>
                  </p:ext>
                </p:extLst>
              </p:nvPr>
            </p:nvGraphicFramePr>
            <p:xfrm>
              <a:off x="947755" y="4466217"/>
              <a:ext cx="6853792" cy="2194560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1713448">
                      <a:extLst>
                        <a:ext uri="{9D8B030D-6E8A-4147-A177-3AD203B41FA5}">
                          <a16:colId xmlns:a16="http://schemas.microsoft.com/office/drawing/2014/main" val="442502545"/>
                        </a:ext>
                      </a:extLst>
                    </a:gridCol>
                    <a:gridCol w="1713448">
                      <a:extLst>
                        <a:ext uri="{9D8B030D-6E8A-4147-A177-3AD203B41FA5}">
                          <a16:colId xmlns:a16="http://schemas.microsoft.com/office/drawing/2014/main" val="1147438412"/>
                        </a:ext>
                      </a:extLst>
                    </a:gridCol>
                    <a:gridCol w="1713448">
                      <a:extLst>
                        <a:ext uri="{9D8B030D-6E8A-4147-A177-3AD203B41FA5}">
                          <a16:colId xmlns:a16="http://schemas.microsoft.com/office/drawing/2014/main" val="601320351"/>
                        </a:ext>
                      </a:extLst>
                    </a:gridCol>
                    <a:gridCol w="1713448">
                      <a:extLst>
                        <a:ext uri="{9D8B030D-6E8A-4147-A177-3AD203B41FA5}">
                          <a16:colId xmlns:a16="http://schemas.microsoft.com/office/drawing/2014/main" val="39498885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English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111138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2989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622609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22556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blipFill>
                          <a:blip r:embed="rId3"/>
                          <a:stretch>
                            <a:fillRect l="-741" t="-406897" r="-301481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11609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blipFill>
                          <a:blip r:embed="rId3"/>
                          <a:stretch>
                            <a:fillRect l="-741" t="-506897" r="-301481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405164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A390DC-28C8-86D4-D7AD-A540E0D7EFFA}"/>
                  </a:ext>
                </a:extLst>
              </p:cNvPr>
              <p:cNvSpPr txBox="1"/>
              <p:nvPr/>
            </p:nvSpPr>
            <p:spPr>
              <a:xfrm>
                <a:off x="8505148" y="1924915"/>
                <a:ext cx="901209" cy="5930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vi-V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vi-V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vi-V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e>
                          </m:nary>
                        </m:num>
                        <m:den>
                          <m:r>
                            <m:rPr>
                              <m:sty m:val="p"/>
                            </m:rPr>
                            <a:rPr lang="vi-V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den>
                      </m:f>
                    </m:oMath>
                  </m:oMathPara>
                </a14:m>
                <a:endParaRPr lang="en-VN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A390DC-28C8-86D4-D7AD-A540E0D7E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148" y="1924915"/>
                <a:ext cx="901209" cy="593047"/>
              </a:xfrm>
              <a:prstGeom prst="rect">
                <a:avLst/>
              </a:prstGeom>
              <a:blipFill>
                <a:blip r:embed="rId4"/>
                <a:stretch>
                  <a:fillRect l="-4167" t="-87500" r="-8333" b="-7708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D5B80D-2569-DD43-2D86-378932219937}"/>
                  </a:ext>
                </a:extLst>
              </p:cNvPr>
              <p:cNvSpPr txBox="1"/>
              <p:nvPr/>
            </p:nvSpPr>
            <p:spPr>
              <a:xfrm>
                <a:off x="8505148" y="3215590"/>
                <a:ext cx="216546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vi-V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vi-V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vi-V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3"/>
                                </m:rPr>
                                <a:rPr lang="vi-V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vi-V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vi-V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vi-V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vi-V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vi-V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vi-VN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vi-VN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a:rPr lang="vi-V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vi-V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vi-V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m:rPr>
                              <m:sty m:val="p"/>
                            </m:rPr>
                            <a:rPr lang="vi-V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den>
                      </m:f>
                    </m:oMath>
                  </m:oMathPara>
                </a14:m>
                <a:endParaRPr lang="en-VN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D5B80D-2569-DD43-2D86-378932219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148" y="3215590"/>
                <a:ext cx="2165465" cy="615553"/>
              </a:xfrm>
              <a:prstGeom prst="rect">
                <a:avLst/>
              </a:prstGeom>
              <a:blipFill>
                <a:blip r:embed="rId5"/>
                <a:stretch>
                  <a:fillRect l="-581" t="-78000" b="-76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F5AD3A-E67B-5F4F-B0E8-F98F376D0215}"/>
                  </a:ext>
                </a:extLst>
              </p:cNvPr>
              <p:cNvSpPr txBox="1"/>
              <p:nvPr/>
            </p:nvSpPr>
            <p:spPr>
              <a:xfrm>
                <a:off x="8505148" y="4669399"/>
                <a:ext cx="2558201" cy="6584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1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vi-V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vi-VN" sz="2000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vi-V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vi-V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vi-V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vi-V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vi-V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vi-V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vi-VN" sz="20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vi-V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vi-V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vi-VN" sz="2000" i="1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  <m:r>
                                        <a:rPr lang="vi-VN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vi-V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vi-V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VN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F5AD3A-E67B-5F4F-B0E8-F98F376D0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148" y="4669399"/>
                <a:ext cx="2558201" cy="658450"/>
              </a:xfrm>
              <a:prstGeom prst="rect">
                <a:avLst/>
              </a:prstGeom>
              <a:blipFill>
                <a:blip r:embed="rId6"/>
                <a:stretch>
                  <a:fillRect l="-1478" b="-943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4180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B6477-47EB-4DED-7B50-C0A91A27D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DC4863-5929-2F92-FF9E-103529C462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446B2FC-BDAF-434F-A36C-1F2F7069A7B4}" type="slidenum">
              <a:rPr lang="en-US" smtClean="0"/>
              <a:t>29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49998-FE3D-ED00-493C-7AFA97AF0F2B}"/>
              </a:ext>
            </a:extLst>
          </p:cNvPr>
          <p:cNvSpPr/>
          <p:nvPr/>
        </p:nvSpPr>
        <p:spPr>
          <a:xfrm>
            <a:off x="-2512" y="921275"/>
            <a:ext cx="12192000" cy="136156"/>
          </a:xfrm>
          <a:prstGeom prst="rect">
            <a:avLst/>
          </a:prstGeom>
          <a:solidFill>
            <a:srgbClr val="BD5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B83FCD-202A-2F81-1814-9C2B06356D52}"/>
              </a:ext>
            </a:extLst>
          </p:cNvPr>
          <p:cNvSpPr txBox="1">
            <a:spLocks/>
          </p:cNvSpPr>
          <p:nvPr/>
        </p:nvSpPr>
        <p:spPr>
          <a:xfrm>
            <a:off x="0" y="53791"/>
            <a:ext cx="12192000" cy="872542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Naïve Bayes Classifier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8C2EA27-5338-3A37-8DF0-F4920438EE75}"/>
              </a:ext>
            </a:extLst>
          </p:cNvPr>
          <p:cNvSpPr/>
          <p:nvPr/>
        </p:nvSpPr>
        <p:spPr>
          <a:xfrm>
            <a:off x="1156378" y="1081803"/>
            <a:ext cx="10539678" cy="548521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rgbClr val="FFC000"/>
              </a:buClr>
            </a:pPr>
            <a:r>
              <a:rPr lang="vi-V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Naive Bayes Classifier for Continuous Data</a:t>
            </a:r>
            <a:endParaRPr lang="en-VN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10DC89-1A29-C1D5-7F9D-41DC14AA3C07}"/>
              </a:ext>
            </a:extLst>
          </p:cNvPr>
          <p:cNvSpPr/>
          <p:nvPr/>
        </p:nvSpPr>
        <p:spPr>
          <a:xfrm>
            <a:off x="481658" y="1090324"/>
            <a:ext cx="540000" cy="54000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Table 2">
                <a:extLst>
                  <a:ext uri="{FF2B5EF4-FFF2-40B4-BE49-F238E27FC236}">
                    <a16:creationId xmlns:a16="http://schemas.microsoft.com/office/drawing/2014/main" id="{E42AE6A7-821A-E461-03D4-B20774B278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5588839"/>
                  </p:ext>
                </p:extLst>
              </p:nvPr>
            </p:nvGraphicFramePr>
            <p:xfrm>
              <a:off x="947755" y="1797909"/>
              <a:ext cx="6853792" cy="219456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1713448">
                      <a:extLst>
                        <a:ext uri="{9D8B030D-6E8A-4147-A177-3AD203B41FA5}">
                          <a16:colId xmlns:a16="http://schemas.microsoft.com/office/drawing/2014/main" val="2258199354"/>
                        </a:ext>
                      </a:extLst>
                    </a:gridCol>
                    <a:gridCol w="1713448">
                      <a:extLst>
                        <a:ext uri="{9D8B030D-6E8A-4147-A177-3AD203B41FA5}">
                          <a16:colId xmlns:a16="http://schemas.microsoft.com/office/drawing/2014/main" val="1147438412"/>
                        </a:ext>
                      </a:extLst>
                    </a:gridCol>
                    <a:gridCol w="1713448">
                      <a:extLst>
                        <a:ext uri="{9D8B030D-6E8A-4147-A177-3AD203B41FA5}">
                          <a16:colId xmlns:a16="http://schemas.microsoft.com/office/drawing/2014/main" val="601320351"/>
                        </a:ext>
                      </a:extLst>
                    </a:gridCol>
                    <a:gridCol w="1713448">
                      <a:extLst>
                        <a:ext uri="{9D8B030D-6E8A-4147-A177-3AD203B41FA5}">
                          <a16:colId xmlns:a16="http://schemas.microsoft.com/office/drawing/2014/main" val="3949888503"/>
                        </a:ext>
                      </a:extLst>
                    </a:gridCol>
                  </a:tblGrid>
                  <a:tr h="204206"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English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1111381"/>
                      </a:ext>
                    </a:extLst>
                  </a:tr>
                  <a:tr h="204206"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298962"/>
                      </a:ext>
                    </a:extLst>
                  </a:tr>
                  <a:tr h="204206"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6226091"/>
                      </a:ext>
                    </a:extLst>
                  </a:tr>
                  <a:tr h="204206"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2255618"/>
                      </a:ext>
                    </a:extLst>
                  </a:tr>
                  <a:tr h="2042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ean (</a:t>
                          </a:r>
                          <a14:m>
                            <m:oMath xmlns:m="http://schemas.openxmlformats.org/officeDocument/2006/math">
                              <m:r>
                                <a:rPr lang="en-VN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1160900"/>
                      </a:ext>
                    </a:extLst>
                  </a:tr>
                  <a:tr h="2042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 (</a:t>
                          </a:r>
                          <a14:m>
                            <m:oMath xmlns:m="http://schemas.openxmlformats.org/officeDocument/2006/math">
                              <m:r>
                                <a:rPr lang="en-VN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58168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Table 2">
                <a:extLst>
                  <a:ext uri="{FF2B5EF4-FFF2-40B4-BE49-F238E27FC236}">
                    <a16:creationId xmlns:a16="http://schemas.microsoft.com/office/drawing/2014/main" id="{E42AE6A7-821A-E461-03D4-B20774B278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5588839"/>
                  </p:ext>
                </p:extLst>
              </p:nvPr>
            </p:nvGraphicFramePr>
            <p:xfrm>
              <a:off x="947755" y="1797909"/>
              <a:ext cx="6853792" cy="219456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1713448">
                      <a:extLst>
                        <a:ext uri="{9D8B030D-6E8A-4147-A177-3AD203B41FA5}">
                          <a16:colId xmlns:a16="http://schemas.microsoft.com/office/drawing/2014/main" val="2258199354"/>
                        </a:ext>
                      </a:extLst>
                    </a:gridCol>
                    <a:gridCol w="1713448">
                      <a:extLst>
                        <a:ext uri="{9D8B030D-6E8A-4147-A177-3AD203B41FA5}">
                          <a16:colId xmlns:a16="http://schemas.microsoft.com/office/drawing/2014/main" val="1147438412"/>
                        </a:ext>
                      </a:extLst>
                    </a:gridCol>
                    <a:gridCol w="1713448">
                      <a:extLst>
                        <a:ext uri="{9D8B030D-6E8A-4147-A177-3AD203B41FA5}">
                          <a16:colId xmlns:a16="http://schemas.microsoft.com/office/drawing/2014/main" val="601320351"/>
                        </a:ext>
                      </a:extLst>
                    </a:gridCol>
                    <a:gridCol w="1713448">
                      <a:extLst>
                        <a:ext uri="{9D8B030D-6E8A-4147-A177-3AD203B41FA5}">
                          <a16:colId xmlns:a16="http://schemas.microsoft.com/office/drawing/2014/main" val="39498885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English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111138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2989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622609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22556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blipFill>
                          <a:blip r:embed="rId2"/>
                          <a:stretch>
                            <a:fillRect l="-741" t="-406897" r="-301481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11609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blipFill>
                          <a:blip r:embed="rId2"/>
                          <a:stretch>
                            <a:fillRect l="-741" t="-506897" r="-301481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581683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Table 2">
                <a:extLst>
                  <a:ext uri="{FF2B5EF4-FFF2-40B4-BE49-F238E27FC236}">
                    <a16:creationId xmlns:a16="http://schemas.microsoft.com/office/drawing/2014/main" id="{4D3EE641-462F-1D5E-32CE-DC6BA62D47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7601017"/>
                  </p:ext>
                </p:extLst>
              </p:nvPr>
            </p:nvGraphicFramePr>
            <p:xfrm>
              <a:off x="947755" y="4466217"/>
              <a:ext cx="6853792" cy="2194560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1713448">
                      <a:extLst>
                        <a:ext uri="{9D8B030D-6E8A-4147-A177-3AD203B41FA5}">
                          <a16:colId xmlns:a16="http://schemas.microsoft.com/office/drawing/2014/main" val="442502545"/>
                        </a:ext>
                      </a:extLst>
                    </a:gridCol>
                    <a:gridCol w="1713448">
                      <a:extLst>
                        <a:ext uri="{9D8B030D-6E8A-4147-A177-3AD203B41FA5}">
                          <a16:colId xmlns:a16="http://schemas.microsoft.com/office/drawing/2014/main" val="1147438412"/>
                        </a:ext>
                      </a:extLst>
                    </a:gridCol>
                    <a:gridCol w="1713448">
                      <a:extLst>
                        <a:ext uri="{9D8B030D-6E8A-4147-A177-3AD203B41FA5}">
                          <a16:colId xmlns:a16="http://schemas.microsoft.com/office/drawing/2014/main" val="601320351"/>
                        </a:ext>
                      </a:extLst>
                    </a:gridCol>
                    <a:gridCol w="1713448">
                      <a:extLst>
                        <a:ext uri="{9D8B030D-6E8A-4147-A177-3AD203B41FA5}">
                          <a16:colId xmlns:a16="http://schemas.microsoft.com/office/drawing/2014/main" val="3949888503"/>
                        </a:ext>
                      </a:extLst>
                    </a:gridCol>
                  </a:tblGrid>
                  <a:tr h="294102"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English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1111381"/>
                      </a:ext>
                    </a:extLst>
                  </a:tr>
                  <a:tr h="294102"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298962"/>
                      </a:ext>
                    </a:extLst>
                  </a:tr>
                  <a:tr h="294102"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6226091"/>
                      </a:ext>
                    </a:extLst>
                  </a:tr>
                  <a:tr h="294102"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2255618"/>
                      </a:ext>
                    </a:extLst>
                  </a:tr>
                  <a:tr h="29410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Mean (</a:t>
                          </a:r>
                          <a14:m>
                            <m:oMath xmlns:m="http://schemas.openxmlformats.org/officeDocument/2006/math">
                              <m:r>
                                <a:rPr lang="en-VN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1160900"/>
                      </a:ext>
                    </a:extLst>
                  </a:tr>
                  <a:tr h="29410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Std(</a:t>
                          </a:r>
                          <a14:m>
                            <m:oMath xmlns:m="http://schemas.openxmlformats.org/officeDocument/2006/math">
                              <m:r>
                                <a:rPr lang="en-VN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40516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Table 2">
                <a:extLst>
                  <a:ext uri="{FF2B5EF4-FFF2-40B4-BE49-F238E27FC236}">
                    <a16:creationId xmlns:a16="http://schemas.microsoft.com/office/drawing/2014/main" id="{4D3EE641-462F-1D5E-32CE-DC6BA62D47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7601017"/>
                  </p:ext>
                </p:extLst>
              </p:nvPr>
            </p:nvGraphicFramePr>
            <p:xfrm>
              <a:off x="947755" y="4466217"/>
              <a:ext cx="6853792" cy="2194560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1713448">
                      <a:extLst>
                        <a:ext uri="{9D8B030D-6E8A-4147-A177-3AD203B41FA5}">
                          <a16:colId xmlns:a16="http://schemas.microsoft.com/office/drawing/2014/main" val="442502545"/>
                        </a:ext>
                      </a:extLst>
                    </a:gridCol>
                    <a:gridCol w="1713448">
                      <a:extLst>
                        <a:ext uri="{9D8B030D-6E8A-4147-A177-3AD203B41FA5}">
                          <a16:colId xmlns:a16="http://schemas.microsoft.com/office/drawing/2014/main" val="1147438412"/>
                        </a:ext>
                      </a:extLst>
                    </a:gridCol>
                    <a:gridCol w="1713448">
                      <a:extLst>
                        <a:ext uri="{9D8B030D-6E8A-4147-A177-3AD203B41FA5}">
                          <a16:colId xmlns:a16="http://schemas.microsoft.com/office/drawing/2014/main" val="601320351"/>
                        </a:ext>
                      </a:extLst>
                    </a:gridCol>
                    <a:gridCol w="1713448">
                      <a:extLst>
                        <a:ext uri="{9D8B030D-6E8A-4147-A177-3AD203B41FA5}">
                          <a16:colId xmlns:a16="http://schemas.microsoft.com/office/drawing/2014/main" val="39498885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English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111138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2989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622609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22556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blipFill>
                          <a:blip r:embed="rId3"/>
                          <a:stretch>
                            <a:fillRect l="-741" t="-406897" r="-301481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11609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blipFill>
                          <a:blip r:embed="rId3"/>
                          <a:stretch>
                            <a:fillRect l="-741" t="-506897" r="-301481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405164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F5AD3A-E67B-5F4F-B0E8-F98F376D0215}"/>
                  </a:ext>
                </a:extLst>
              </p:cNvPr>
              <p:cNvSpPr txBox="1"/>
              <p:nvPr/>
            </p:nvSpPr>
            <p:spPr>
              <a:xfrm>
                <a:off x="8686044" y="1135367"/>
                <a:ext cx="2558201" cy="6584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1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vi-V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vi-VN" sz="2000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vi-V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vi-V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vi-V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vi-V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vi-V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vi-V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vi-VN" sz="20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vi-V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vi-V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vi-VN" sz="2000" i="1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  <m:r>
                                        <a:rPr lang="vi-VN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vi-V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vi-V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VN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F5AD3A-E67B-5F4F-B0E8-F98F376D0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044" y="1135367"/>
                <a:ext cx="2558201" cy="658450"/>
              </a:xfrm>
              <a:prstGeom prst="rect">
                <a:avLst/>
              </a:prstGeom>
              <a:blipFill>
                <a:blip r:embed="rId4"/>
                <a:stretch>
                  <a:fillRect l="-1980" b="-754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1F73B7AC-279C-2D7E-1AC3-116DC5341AEC}"/>
              </a:ext>
            </a:extLst>
          </p:cNvPr>
          <p:cNvSpPr/>
          <p:nvPr/>
        </p:nvSpPr>
        <p:spPr>
          <a:xfrm>
            <a:off x="3019647" y="1793817"/>
            <a:ext cx="1194320" cy="2194560"/>
          </a:xfrm>
          <a:prstGeom prst="rect">
            <a:avLst/>
          </a:prstGeom>
          <a:solidFill>
            <a:srgbClr val="FFFF00">
              <a:alpha val="60086"/>
            </a:srgbClr>
          </a:solidFill>
          <a:ln w="34925">
            <a:solidFill>
              <a:srgbClr val="FF0000">
                <a:alpha val="90000"/>
              </a:srgb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66FE02F-BC7B-8881-EB55-F1898E8C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590" y="1798798"/>
            <a:ext cx="2994257" cy="22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876157-6D3A-CE68-FABF-6B62FACD576C}"/>
              </a:ext>
            </a:extLst>
          </p:cNvPr>
          <p:cNvCxnSpPr/>
          <p:nvPr/>
        </p:nvCxnSpPr>
        <p:spPr>
          <a:xfrm>
            <a:off x="4213967" y="3429000"/>
            <a:ext cx="41938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FAD4BA0-8793-C2C6-B5F9-704D63CD45F5}"/>
              </a:ext>
            </a:extLst>
          </p:cNvPr>
          <p:cNvSpPr/>
          <p:nvPr/>
        </p:nvSpPr>
        <p:spPr>
          <a:xfrm>
            <a:off x="3010507" y="4462125"/>
            <a:ext cx="1194320" cy="2168454"/>
          </a:xfrm>
          <a:prstGeom prst="rect">
            <a:avLst/>
          </a:prstGeom>
          <a:solidFill>
            <a:srgbClr val="FFFF00">
              <a:alpha val="60086"/>
            </a:srgbClr>
          </a:solidFill>
          <a:ln w="34925">
            <a:solidFill>
              <a:srgbClr val="FF0000">
                <a:alpha val="90000"/>
              </a:srgb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A1BFF6-FB43-3FF8-73DA-A5530E945C9D}"/>
              </a:ext>
            </a:extLst>
          </p:cNvPr>
          <p:cNvCxnSpPr/>
          <p:nvPr/>
        </p:nvCxnSpPr>
        <p:spPr>
          <a:xfrm>
            <a:off x="4257710" y="6005623"/>
            <a:ext cx="41938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6">
            <a:extLst>
              <a:ext uri="{FF2B5EF4-FFF2-40B4-BE49-F238E27FC236}">
                <a16:creationId xmlns:a16="http://schemas.microsoft.com/office/drawing/2014/main" id="{ACC72C0E-C94A-17D4-9384-F67FB9AC8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590" y="4405537"/>
            <a:ext cx="2995454" cy="222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F2130A2-77D3-30C4-0B82-CC73677E405F}"/>
                  </a:ext>
                </a:extLst>
              </p:cNvPr>
              <p:cNvSpPr txBox="1"/>
              <p:nvPr/>
            </p:nvSpPr>
            <p:spPr>
              <a:xfrm>
                <a:off x="9181285" y="2637344"/>
                <a:ext cx="1189591" cy="4217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V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Love</m:t>
                          </m:r>
                          <m:r>
                            <a:rPr lang="vi-V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AI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𝑀𝑎𝑡h</m:t>
                          </m:r>
                        </m:sup>
                      </m:sSubSup>
                      <m:d>
                        <m:dPr>
                          <m:ctrlPr>
                            <a:rPr lang="en-V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VN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F2130A2-77D3-30C4-0B82-CC73677E4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285" y="2637344"/>
                <a:ext cx="1189591" cy="421782"/>
              </a:xfrm>
              <a:prstGeom prst="rect">
                <a:avLst/>
              </a:prstGeom>
              <a:blipFill>
                <a:blip r:embed="rId7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0DF49C1-CDF1-8AA1-EAC2-7EC2E3C2E1FC}"/>
                  </a:ext>
                </a:extLst>
              </p:cNvPr>
              <p:cNvSpPr txBox="1"/>
              <p:nvPr/>
            </p:nvSpPr>
            <p:spPr>
              <a:xfrm>
                <a:off x="9181284" y="5472047"/>
                <a:ext cx="1189591" cy="421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V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𝑁𝑜𝑡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𝑙𝑜𝑣𝑒</m:t>
                          </m:r>
                          <m:r>
                            <a:rPr lang="vi-V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AI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𝑀𝑎𝑡h</m:t>
                          </m:r>
                        </m:sup>
                      </m:sSubSup>
                      <m:d>
                        <m:dPr>
                          <m:ctrlPr>
                            <a:rPr lang="en-V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VN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0DF49C1-CDF1-8AA1-EAC2-7EC2E3C2E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284" y="5472047"/>
                <a:ext cx="1189591" cy="421847"/>
              </a:xfrm>
              <a:prstGeom prst="rect">
                <a:avLst/>
              </a:prstGeom>
              <a:blipFill>
                <a:blip r:embed="rId8"/>
                <a:stretch>
                  <a:fillRect r="-26316" b="-20588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3633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B6477-47EB-4DED-7B50-C0A91A27D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DC4863-5929-2F92-FF9E-103529C462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446B2FC-BDAF-434F-A36C-1F2F7069A7B4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49998-FE3D-ED00-493C-7AFA97AF0F2B}"/>
              </a:ext>
            </a:extLst>
          </p:cNvPr>
          <p:cNvSpPr/>
          <p:nvPr/>
        </p:nvSpPr>
        <p:spPr>
          <a:xfrm>
            <a:off x="-2512" y="921275"/>
            <a:ext cx="12192000" cy="136156"/>
          </a:xfrm>
          <a:prstGeom prst="rect">
            <a:avLst/>
          </a:prstGeom>
          <a:solidFill>
            <a:srgbClr val="BD5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B83FCD-202A-2F81-1814-9C2B06356D52}"/>
              </a:ext>
            </a:extLst>
          </p:cNvPr>
          <p:cNvSpPr txBox="1">
            <a:spLocks/>
          </p:cNvSpPr>
          <p:nvPr/>
        </p:nvSpPr>
        <p:spPr>
          <a:xfrm>
            <a:off x="0" y="53791"/>
            <a:ext cx="12192000" cy="872542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25D6A484-5185-ACD9-6632-8355EFFF1359}"/>
              </a:ext>
            </a:extLst>
          </p:cNvPr>
          <p:cNvSpPr/>
          <p:nvPr/>
        </p:nvSpPr>
        <p:spPr>
          <a:xfrm>
            <a:off x="618722" y="2009139"/>
            <a:ext cx="5146418" cy="92972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6" name="Rectangle: Rounded Corners 2">
            <a:extLst>
              <a:ext uri="{FF2B5EF4-FFF2-40B4-BE49-F238E27FC236}">
                <a16:creationId xmlns:a16="http://schemas.microsoft.com/office/drawing/2014/main" id="{9E43DA35-D430-E146-80B1-CB49D9485677}"/>
              </a:ext>
            </a:extLst>
          </p:cNvPr>
          <p:cNvSpPr/>
          <p:nvPr/>
        </p:nvSpPr>
        <p:spPr>
          <a:xfrm>
            <a:off x="618722" y="4214756"/>
            <a:ext cx="5146418" cy="92972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Naïve Bayes Classifier</a:t>
            </a:r>
          </a:p>
        </p:txBody>
      </p:sp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id="{DF29B14C-0BD7-E5FF-0143-A758A61BD95A}"/>
              </a:ext>
            </a:extLst>
          </p:cNvPr>
          <p:cNvSpPr/>
          <p:nvPr/>
        </p:nvSpPr>
        <p:spPr>
          <a:xfrm>
            <a:off x="6544549" y="2008028"/>
            <a:ext cx="5146418" cy="92972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Exercise</a:t>
            </a:r>
          </a:p>
        </p:txBody>
      </p:sp>
      <p:sp>
        <p:nvSpPr>
          <p:cNvPr id="13" name="Rectangle: Rounded Corners 6">
            <a:extLst>
              <a:ext uri="{FF2B5EF4-FFF2-40B4-BE49-F238E27FC236}">
                <a16:creationId xmlns:a16="http://schemas.microsoft.com/office/drawing/2014/main" id="{2DF156F3-402E-9C49-5426-0C14E93C84E8}"/>
              </a:ext>
            </a:extLst>
          </p:cNvPr>
          <p:cNvSpPr/>
          <p:nvPr/>
        </p:nvSpPr>
        <p:spPr>
          <a:xfrm>
            <a:off x="351573" y="1943474"/>
            <a:ext cx="1443994" cy="315451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1</a:t>
            </a:r>
          </a:p>
        </p:txBody>
      </p:sp>
      <p:sp>
        <p:nvSpPr>
          <p:cNvPr id="14" name="Rectangle: Rounded Corners 7">
            <a:extLst>
              <a:ext uri="{FF2B5EF4-FFF2-40B4-BE49-F238E27FC236}">
                <a16:creationId xmlns:a16="http://schemas.microsoft.com/office/drawing/2014/main" id="{9487A26B-CD63-D208-B043-B5901675A086}"/>
              </a:ext>
            </a:extLst>
          </p:cNvPr>
          <p:cNvSpPr/>
          <p:nvPr/>
        </p:nvSpPr>
        <p:spPr>
          <a:xfrm>
            <a:off x="338989" y="4151696"/>
            <a:ext cx="1443994" cy="315451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2</a:t>
            </a:r>
          </a:p>
        </p:txBody>
      </p:sp>
      <p:sp>
        <p:nvSpPr>
          <p:cNvPr id="16" name="Rectangle: Rounded Corners 9">
            <a:extLst>
              <a:ext uri="{FF2B5EF4-FFF2-40B4-BE49-F238E27FC236}">
                <a16:creationId xmlns:a16="http://schemas.microsoft.com/office/drawing/2014/main" id="{636B43DC-BE85-02BB-6E47-B60883728B90}"/>
              </a:ext>
            </a:extLst>
          </p:cNvPr>
          <p:cNvSpPr/>
          <p:nvPr/>
        </p:nvSpPr>
        <p:spPr>
          <a:xfrm>
            <a:off x="6264816" y="1924915"/>
            <a:ext cx="1443994" cy="315451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3</a:t>
            </a:r>
          </a:p>
        </p:txBody>
      </p:sp>
      <p:sp>
        <p:nvSpPr>
          <p:cNvPr id="3" name="Rectangle: Rounded Corners 5">
            <a:extLst>
              <a:ext uri="{FF2B5EF4-FFF2-40B4-BE49-F238E27FC236}">
                <a16:creationId xmlns:a16="http://schemas.microsoft.com/office/drawing/2014/main" id="{20D85AAE-EFCC-69D4-0A89-527343292571}"/>
              </a:ext>
            </a:extLst>
          </p:cNvPr>
          <p:cNvSpPr/>
          <p:nvPr/>
        </p:nvSpPr>
        <p:spPr>
          <a:xfrm>
            <a:off x="6544549" y="4214756"/>
            <a:ext cx="5146418" cy="92972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4" name="Rectangle: Rounded Corners 9">
            <a:extLst>
              <a:ext uri="{FF2B5EF4-FFF2-40B4-BE49-F238E27FC236}">
                <a16:creationId xmlns:a16="http://schemas.microsoft.com/office/drawing/2014/main" id="{523B4F50-A0BE-B8ED-79B1-BD982D42C834}"/>
              </a:ext>
            </a:extLst>
          </p:cNvPr>
          <p:cNvSpPr/>
          <p:nvPr/>
        </p:nvSpPr>
        <p:spPr>
          <a:xfrm>
            <a:off x="6264816" y="4131643"/>
            <a:ext cx="1443994" cy="315451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4</a:t>
            </a:r>
          </a:p>
        </p:txBody>
      </p:sp>
    </p:spTree>
    <p:extLst>
      <p:ext uri="{BB962C8B-B14F-4D97-AF65-F5344CB8AC3E}">
        <p14:creationId xmlns:p14="http://schemas.microsoft.com/office/powerpoint/2010/main" val="549902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B6477-47EB-4DED-7B50-C0A91A27D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DC4863-5929-2F92-FF9E-103529C462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446B2FC-BDAF-434F-A36C-1F2F7069A7B4}" type="slidenum">
              <a:rPr lang="en-US" smtClean="0"/>
              <a:t>30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49998-FE3D-ED00-493C-7AFA97AF0F2B}"/>
              </a:ext>
            </a:extLst>
          </p:cNvPr>
          <p:cNvSpPr/>
          <p:nvPr/>
        </p:nvSpPr>
        <p:spPr>
          <a:xfrm>
            <a:off x="-2512" y="921275"/>
            <a:ext cx="12192000" cy="136156"/>
          </a:xfrm>
          <a:prstGeom prst="rect">
            <a:avLst/>
          </a:prstGeom>
          <a:solidFill>
            <a:srgbClr val="BD5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B83FCD-202A-2F81-1814-9C2B06356D52}"/>
              </a:ext>
            </a:extLst>
          </p:cNvPr>
          <p:cNvSpPr txBox="1">
            <a:spLocks/>
          </p:cNvSpPr>
          <p:nvPr/>
        </p:nvSpPr>
        <p:spPr>
          <a:xfrm>
            <a:off x="0" y="53791"/>
            <a:ext cx="12192000" cy="872542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Naïve Bayes Classifier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8C2EA27-5338-3A37-8DF0-F4920438EE75}"/>
              </a:ext>
            </a:extLst>
          </p:cNvPr>
          <p:cNvSpPr/>
          <p:nvPr/>
        </p:nvSpPr>
        <p:spPr>
          <a:xfrm>
            <a:off x="1156378" y="1081803"/>
            <a:ext cx="10539678" cy="548521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rgbClr val="FFC000"/>
              </a:buClr>
            </a:pPr>
            <a:r>
              <a:rPr lang="vi-V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Naive Bayes Classifier for Continuous Data</a:t>
            </a:r>
            <a:endParaRPr lang="en-VN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10DC89-1A29-C1D5-7F9D-41DC14AA3C07}"/>
              </a:ext>
            </a:extLst>
          </p:cNvPr>
          <p:cNvSpPr/>
          <p:nvPr/>
        </p:nvSpPr>
        <p:spPr>
          <a:xfrm>
            <a:off x="481658" y="1090324"/>
            <a:ext cx="540000" cy="54000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Table 2">
                <a:extLst>
                  <a:ext uri="{FF2B5EF4-FFF2-40B4-BE49-F238E27FC236}">
                    <a16:creationId xmlns:a16="http://schemas.microsoft.com/office/drawing/2014/main" id="{E42AE6A7-821A-E461-03D4-B20774B278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3809130"/>
                  </p:ext>
                </p:extLst>
              </p:nvPr>
            </p:nvGraphicFramePr>
            <p:xfrm>
              <a:off x="947755" y="1797909"/>
              <a:ext cx="6853792" cy="219456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1713448">
                      <a:extLst>
                        <a:ext uri="{9D8B030D-6E8A-4147-A177-3AD203B41FA5}">
                          <a16:colId xmlns:a16="http://schemas.microsoft.com/office/drawing/2014/main" val="2258199354"/>
                        </a:ext>
                      </a:extLst>
                    </a:gridCol>
                    <a:gridCol w="1713448">
                      <a:extLst>
                        <a:ext uri="{9D8B030D-6E8A-4147-A177-3AD203B41FA5}">
                          <a16:colId xmlns:a16="http://schemas.microsoft.com/office/drawing/2014/main" val="1147438412"/>
                        </a:ext>
                      </a:extLst>
                    </a:gridCol>
                    <a:gridCol w="1713448">
                      <a:extLst>
                        <a:ext uri="{9D8B030D-6E8A-4147-A177-3AD203B41FA5}">
                          <a16:colId xmlns:a16="http://schemas.microsoft.com/office/drawing/2014/main" val="601320351"/>
                        </a:ext>
                      </a:extLst>
                    </a:gridCol>
                    <a:gridCol w="1713448">
                      <a:extLst>
                        <a:ext uri="{9D8B030D-6E8A-4147-A177-3AD203B41FA5}">
                          <a16:colId xmlns:a16="http://schemas.microsoft.com/office/drawing/2014/main" val="3949888503"/>
                        </a:ext>
                      </a:extLst>
                    </a:gridCol>
                  </a:tblGrid>
                  <a:tr h="204206"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English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1111381"/>
                      </a:ext>
                    </a:extLst>
                  </a:tr>
                  <a:tr h="204206"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298962"/>
                      </a:ext>
                    </a:extLst>
                  </a:tr>
                  <a:tr h="204206"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6226091"/>
                      </a:ext>
                    </a:extLst>
                  </a:tr>
                  <a:tr h="204206"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2255618"/>
                      </a:ext>
                    </a:extLst>
                  </a:tr>
                  <a:tr h="2042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ean (</a:t>
                          </a:r>
                          <a14:m>
                            <m:oMath xmlns:m="http://schemas.openxmlformats.org/officeDocument/2006/math">
                              <m:r>
                                <a:rPr lang="en-VN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1160900"/>
                      </a:ext>
                    </a:extLst>
                  </a:tr>
                  <a:tr h="2042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 (</a:t>
                          </a:r>
                          <a14:m>
                            <m:oMath xmlns:m="http://schemas.openxmlformats.org/officeDocument/2006/math">
                              <m:r>
                                <a:rPr lang="en-VN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58168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Table 2">
                <a:extLst>
                  <a:ext uri="{FF2B5EF4-FFF2-40B4-BE49-F238E27FC236}">
                    <a16:creationId xmlns:a16="http://schemas.microsoft.com/office/drawing/2014/main" id="{E42AE6A7-821A-E461-03D4-B20774B278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3809130"/>
                  </p:ext>
                </p:extLst>
              </p:nvPr>
            </p:nvGraphicFramePr>
            <p:xfrm>
              <a:off x="947755" y="1797909"/>
              <a:ext cx="6853792" cy="219456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1713448">
                      <a:extLst>
                        <a:ext uri="{9D8B030D-6E8A-4147-A177-3AD203B41FA5}">
                          <a16:colId xmlns:a16="http://schemas.microsoft.com/office/drawing/2014/main" val="2258199354"/>
                        </a:ext>
                      </a:extLst>
                    </a:gridCol>
                    <a:gridCol w="1713448">
                      <a:extLst>
                        <a:ext uri="{9D8B030D-6E8A-4147-A177-3AD203B41FA5}">
                          <a16:colId xmlns:a16="http://schemas.microsoft.com/office/drawing/2014/main" val="1147438412"/>
                        </a:ext>
                      </a:extLst>
                    </a:gridCol>
                    <a:gridCol w="1713448">
                      <a:extLst>
                        <a:ext uri="{9D8B030D-6E8A-4147-A177-3AD203B41FA5}">
                          <a16:colId xmlns:a16="http://schemas.microsoft.com/office/drawing/2014/main" val="601320351"/>
                        </a:ext>
                      </a:extLst>
                    </a:gridCol>
                    <a:gridCol w="1713448">
                      <a:extLst>
                        <a:ext uri="{9D8B030D-6E8A-4147-A177-3AD203B41FA5}">
                          <a16:colId xmlns:a16="http://schemas.microsoft.com/office/drawing/2014/main" val="39498885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English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111138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2989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622609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22556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blipFill>
                          <a:blip r:embed="rId2"/>
                          <a:stretch>
                            <a:fillRect l="-741" t="-406897" r="-301481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11609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blipFill>
                          <a:blip r:embed="rId2"/>
                          <a:stretch>
                            <a:fillRect l="-741" t="-506897" r="-301481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581683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Table 2">
                <a:extLst>
                  <a:ext uri="{FF2B5EF4-FFF2-40B4-BE49-F238E27FC236}">
                    <a16:creationId xmlns:a16="http://schemas.microsoft.com/office/drawing/2014/main" id="{4D3EE641-462F-1D5E-32CE-DC6BA62D47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6327803"/>
                  </p:ext>
                </p:extLst>
              </p:nvPr>
            </p:nvGraphicFramePr>
            <p:xfrm>
              <a:off x="947755" y="4466217"/>
              <a:ext cx="6853792" cy="2194560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1713448">
                      <a:extLst>
                        <a:ext uri="{9D8B030D-6E8A-4147-A177-3AD203B41FA5}">
                          <a16:colId xmlns:a16="http://schemas.microsoft.com/office/drawing/2014/main" val="442502545"/>
                        </a:ext>
                      </a:extLst>
                    </a:gridCol>
                    <a:gridCol w="1713448">
                      <a:extLst>
                        <a:ext uri="{9D8B030D-6E8A-4147-A177-3AD203B41FA5}">
                          <a16:colId xmlns:a16="http://schemas.microsoft.com/office/drawing/2014/main" val="1147438412"/>
                        </a:ext>
                      </a:extLst>
                    </a:gridCol>
                    <a:gridCol w="1713448">
                      <a:extLst>
                        <a:ext uri="{9D8B030D-6E8A-4147-A177-3AD203B41FA5}">
                          <a16:colId xmlns:a16="http://schemas.microsoft.com/office/drawing/2014/main" val="601320351"/>
                        </a:ext>
                      </a:extLst>
                    </a:gridCol>
                    <a:gridCol w="1713448">
                      <a:extLst>
                        <a:ext uri="{9D8B030D-6E8A-4147-A177-3AD203B41FA5}">
                          <a16:colId xmlns:a16="http://schemas.microsoft.com/office/drawing/2014/main" val="3949888503"/>
                        </a:ext>
                      </a:extLst>
                    </a:gridCol>
                  </a:tblGrid>
                  <a:tr h="294102"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English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1111381"/>
                      </a:ext>
                    </a:extLst>
                  </a:tr>
                  <a:tr h="294102"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298962"/>
                      </a:ext>
                    </a:extLst>
                  </a:tr>
                  <a:tr h="294102"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6226091"/>
                      </a:ext>
                    </a:extLst>
                  </a:tr>
                  <a:tr h="294102"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2255618"/>
                      </a:ext>
                    </a:extLst>
                  </a:tr>
                  <a:tr h="29410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Mean (</a:t>
                          </a:r>
                          <a14:m>
                            <m:oMath xmlns:m="http://schemas.openxmlformats.org/officeDocument/2006/math">
                              <m:r>
                                <a:rPr lang="en-VN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1160900"/>
                      </a:ext>
                    </a:extLst>
                  </a:tr>
                  <a:tr h="29410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Std(</a:t>
                          </a:r>
                          <a14:m>
                            <m:oMath xmlns:m="http://schemas.openxmlformats.org/officeDocument/2006/math">
                              <m:r>
                                <a:rPr lang="en-VN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40516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Table 2">
                <a:extLst>
                  <a:ext uri="{FF2B5EF4-FFF2-40B4-BE49-F238E27FC236}">
                    <a16:creationId xmlns:a16="http://schemas.microsoft.com/office/drawing/2014/main" id="{4D3EE641-462F-1D5E-32CE-DC6BA62D47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6327803"/>
                  </p:ext>
                </p:extLst>
              </p:nvPr>
            </p:nvGraphicFramePr>
            <p:xfrm>
              <a:off x="947755" y="4466217"/>
              <a:ext cx="6853792" cy="2194560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1713448">
                      <a:extLst>
                        <a:ext uri="{9D8B030D-6E8A-4147-A177-3AD203B41FA5}">
                          <a16:colId xmlns:a16="http://schemas.microsoft.com/office/drawing/2014/main" val="442502545"/>
                        </a:ext>
                      </a:extLst>
                    </a:gridCol>
                    <a:gridCol w="1713448">
                      <a:extLst>
                        <a:ext uri="{9D8B030D-6E8A-4147-A177-3AD203B41FA5}">
                          <a16:colId xmlns:a16="http://schemas.microsoft.com/office/drawing/2014/main" val="1147438412"/>
                        </a:ext>
                      </a:extLst>
                    </a:gridCol>
                    <a:gridCol w="1713448">
                      <a:extLst>
                        <a:ext uri="{9D8B030D-6E8A-4147-A177-3AD203B41FA5}">
                          <a16:colId xmlns:a16="http://schemas.microsoft.com/office/drawing/2014/main" val="601320351"/>
                        </a:ext>
                      </a:extLst>
                    </a:gridCol>
                    <a:gridCol w="1713448">
                      <a:extLst>
                        <a:ext uri="{9D8B030D-6E8A-4147-A177-3AD203B41FA5}">
                          <a16:colId xmlns:a16="http://schemas.microsoft.com/office/drawing/2014/main" val="39498885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English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111138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2989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622609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22556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blipFill>
                          <a:blip r:embed="rId3"/>
                          <a:stretch>
                            <a:fillRect l="-741" t="-406897" r="-301481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11609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blipFill>
                          <a:blip r:embed="rId3"/>
                          <a:stretch>
                            <a:fillRect l="-741" t="-506897" r="-301481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40516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6529138-9032-CEAB-E07D-8C2F1321FCE3}"/>
              </a:ext>
            </a:extLst>
          </p:cNvPr>
          <p:cNvSpPr/>
          <p:nvPr/>
        </p:nvSpPr>
        <p:spPr>
          <a:xfrm>
            <a:off x="4572001" y="1780722"/>
            <a:ext cx="1194320" cy="2211747"/>
          </a:xfrm>
          <a:prstGeom prst="rect">
            <a:avLst/>
          </a:prstGeom>
          <a:solidFill>
            <a:srgbClr val="FFFF00">
              <a:alpha val="60086"/>
            </a:srgbClr>
          </a:solidFill>
          <a:ln w="34925">
            <a:solidFill>
              <a:srgbClr val="FF0000">
                <a:alpha val="90000"/>
              </a:srgb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06E0AA-0939-53A1-7A25-06B786793C1B}"/>
              </a:ext>
            </a:extLst>
          </p:cNvPr>
          <p:cNvCxnSpPr>
            <a:cxnSpLocks/>
          </p:cNvCxnSpPr>
          <p:nvPr/>
        </p:nvCxnSpPr>
        <p:spPr>
          <a:xfrm>
            <a:off x="5766321" y="3429000"/>
            <a:ext cx="26415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44DCB07-DF94-F7F7-D960-E84CFBCC59C1}"/>
              </a:ext>
            </a:extLst>
          </p:cNvPr>
          <p:cNvSpPr/>
          <p:nvPr/>
        </p:nvSpPr>
        <p:spPr>
          <a:xfrm>
            <a:off x="4572001" y="4466216"/>
            <a:ext cx="1194320" cy="2194561"/>
          </a:xfrm>
          <a:prstGeom prst="rect">
            <a:avLst/>
          </a:prstGeom>
          <a:solidFill>
            <a:srgbClr val="FFFF00">
              <a:alpha val="60086"/>
            </a:srgbClr>
          </a:solidFill>
          <a:ln w="34925">
            <a:solidFill>
              <a:srgbClr val="FF0000">
                <a:alpha val="90000"/>
              </a:srgb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05B411-A6EC-A233-B284-1882ECD69708}"/>
              </a:ext>
            </a:extLst>
          </p:cNvPr>
          <p:cNvCxnSpPr>
            <a:cxnSpLocks/>
          </p:cNvCxnSpPr>
          <p:nvPr/>
        </p:nvCxnSpPr>
        <p:spPr>
          <a:xfrm>
            <a:off x="5766321" y="6005623"/>
            <a:ext cx="26852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>
            <a:extLst>
              <a:ext uri="{FF2B5EF4-FFF2-40B4-BE49-F238E27FC236}">
                <a16:creationId xmlns:a16="http://schemas.microsoft.com/office/drawing/2014/main" id="{69BB8B6C-D982-E04F-89D1-B215DDE46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454" y="1780722"/>
            <a:ext cx="3153084" cy="238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D8444591-BBDD-9C56-41F7-06C18A415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932" y="4366528"/>
            <a:ext cx="3232135" cy="241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70DC1C-5FB6-5AAF-69D0-2C0991A76EDD}"/>
                  </a:ext>
                </a:extLst>
              </p:cNvPr>
              <p:cNvSpPr txBox="1"/>
              <p:nvPr/>
            </p:nvSpPr>
            <p:spPr>
              <a:xfrm>
                <a:off x="9181285" y="2637344"/>
                <a:ext cx="1189591" cy="417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V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Love</m:t>
                          </m:r>
                          <m:r>
                            <a:rPr lang="vi-V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AI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𝐴𝑟𝑡</m:t>
                          </m:r>
                        </m:sup>
                      </m:sSubSup>
                      <m:d>
                        <m:dPr>
                          <m:ctrlPr>
                            <a:rPr lang="en-V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VN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70DC1C-5FB6-5AAF-69D0-2C0991A76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285" y="2637344"/>
                <a:ext cx="1189591" cy="417102"/>
              </a:xfrm>
              <a:prstGeom prst="rect">
                <a:avLst/>
              </a:prstGeom>
              <a:blipFill>
                <a:blip r:embed="rId6"/>
                <a:stretch>
                  <a:fillRect b="-20588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A6CF79-9C96-82D1-C77A-618C9C588379}"/>
                  </a:ext>
                </a:extLst>
              </p:cNvPr>
              <p:cNvSpPr txBox="1"/>
              <p:nvPr/>
            </p:nvSpPr>
            <p:spPr>
              <a:xfrm>
                <a:off x="9181284" y="5472047"/>
                <a:ext cx="1189591" cy="417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V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𝑁𝑜𝑡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𝑙𝑜𝑣𝑒</m:t>
                          </m:r>
                          <m:r>
                            <a:rPr lang="vi-V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AI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𝐴𝑟𝑡</m:t>
                          </m:r>
                        </m:sup>
                      </m:sSubSup>
                      <m:d>
                        <m:dPr>
                          <m:ctrlPr>
                            <a:rPr lang="en-V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VN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A6CF79-9C96-82D1-C77A-618C9C588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284" y="5472047"/>
                <a:ext cx="1189591" cy="417165"/>
              </a:xfrm>
              <a:prstGeom prst="rect">
                <a:avLst/>
              </a:prstGeom>
              <a:blipFill>
                <a:blip r:embed="rId7"/>
                <a:stretch>
                  <a:fillRect r="-26316" b="-2121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7D7684C-BBD9-E9EF-2723-E05854D00D09}"/>
                  </a:ext>
                </a:extLst>
              </p:cNvPr>
              <p:cNvSpPr txBox="1"/>
              <p:nvPr/>
            </p:nvSpPr>
            <p:spPr>
              <a:xfrm>
                <a:off x="8686044" y="1135367"/>
                <a:ext cx="2558201" cy="6584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1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vi-V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vi-VN" sz="2000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vi-V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vi-V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vi-V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vi-V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vi-V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vi-V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vi-VN" sz="20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vi-V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vi-V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vi-VN" sz="2000" i="1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  <m:r>
                                        <a:rPr lang="vi-VN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vi-V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vi-V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VN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7D7684C-BBD9-E9EF-2723-E05854D00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044" y="1135367"/>
                <a:ext cx="2558201" cy="658450"/>
              </a:xfrm>
              <a:prstGeom prst="rect">
                <a:avLst/>
              </a:prstGeom>
              <a:blipFill>
                <a:blip r:embed="rId8"/>
                <a:stretch>
                  <a:fillRect l="-1980" b="-754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0446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B6477-47EB-4DED-7B50-C0A91A27D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DC4863-5929-2F92-FF9E-103529C462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446B2FC-BDAF-434F-A36C-1F2F7069A7B4}" type="slidenum">
              <a:rPr lang="en-US" smtClean="0"/>
              <a:t>31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49998-FE3D-ED00-493C-7AFA97AF0F2B}"/>
              </a:ext>
            </a:extLst>
          </p:cNvPr>
          <p:cNvSpPr/>
          <p:nvPr/>
        </p:nvSpPr>
        <p:spPr>
          <a:xfrm>
            <a:off x="-2512" y="921275"/>
            <a:ext cx="12192000" cy="136156"/>
          </a:xfrm>
          <a:prstGeom prst="rect">
            <a:avLst/>
          </a:prstGeom>
          <a:solidFill>
            <a:srgbClr val="BD5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B83FCD-202A-2F81-1814-9C2B06356D52}"/>
              </a:ext>
            </a:extLst>
          </p:cNvPr>
          <p:cNvSpPr txBox="1">
            <a:spLocks/>
          </p:cNvSpPr>
          <p:nvPr/>
        </p:nvSpPr>
        <p:spPr>
          <a:xfrm>
            <a:off x="0" y="53791"/>
            <a:ext cx="12192000" cy="872542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Naïve Bayes Classifier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8C2EA27-5338-3A37-8DF0-F4920438EE75}"/>
              </a:ext>
            </a:extLst>
          </p:cNvPr>
          <p:cNvSpPr/>
          <p:nvPr/>
        </p:nvSpPr>
        <p:spPr>
          <a:xfrm>
            <a:off x="1156378" y="1081803"/>
            <a:ext cx="10539678" cy="548521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rgbClr val="FFC000"/>
              </a:buClr>
            </a:pPr>
            <a:r>
              <a:rPr lang="vi-V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Naive Bayes Classifier for Continuous Data</a:t>
            </a:r>
            <a:endParaRPr lang="en-VN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10DC89-1A29-C1D5-7F9D-41DC14AA3C07}"/>
              </a:ext>
            </a:extLst>
          </p:cNvPr>
          <p:cNvSpPr/>
          <p:nvPr/>
        </p:nvSpPr>
        <p:spPr>
          <a:xfrm>
            <a:off x="481658" y="1090324"/>
            <a:ext cx="540000" cy="54000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Table 2">
                <a:extLst>
                  <a:ext uri="{FF2B5EF4-FFF2-40B4-BE49-F238E27FC236}">
                    <a16:creationId xmlns:a16="http://schemas.microsoft.com/office/drawing/2014/main" id="{E42AE6A7-821A-E461-03D4-B20774B278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4609523"/>
                  </p:ext>
                </p:extLst>
              </p:nvPr>
            </p:nvGraphicFramePr>
            <p:xfrm>
              <a:off x="947755" y="1797909"/>
              <a:ext cx="6853792" cy="219456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1713448">
                      <a:extLst>
                        <a:ext uri="{9D8B030D-6E8A-4147-A177-3AD203B41FA5}">
                          <a16:colId xmlns:a16="http://schemas.microsoft.com/office/drawing/2014/main" val="2258199354"/>
                        </a:ext>
                      </a:extLst>
                    </a:gridCol>
                    <a:gridCol w="1713448">
                      <a:extLst>
                        <a:ext uri="{9D8B030D-6E8A-4147-A177-3AD203B41FA5}">
                          <a16:colId xmlns:a16="http://schemas.microsoft.com/office/drawing/2014/main" val="1147438412"/>
                        </a:ext>
                      </a:extLst>
                    </a:gridCol>
                    <a:gridCol w="1713448">
                      <a:extLst>
                        <a:ext uri="{9D8B030D-6E8A-4147-A177-3AD203B41FA5}">
                          <a16:colId xmlns:a16="http://schemas.microsoft.com/office/drawing/2014/main" val="601320351"/>
                        </a:ext>
                      </a:extLst>
                    </a:gridCol>
                    <a:gridCol w="1713448">
                      <a:extLst>
                        <a:ext uri="{9D8B030D-6E8A-4147-A177-3AD203B41FA5}">
                          <a16:colId xmlns:a16="http://schemas.microsoft.com/office/drawing/2014/main" val="3949888503"/>
                        </a:ext>
                      </a:extLst>
                    </a:gridCol>
                  </a:tblGrid>
                  <a:tr h="204206"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English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1111381"/>
                      </a:ext>
                    </a:extLst>
                  </a:tr>
                  <a:tr h="204206"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298962"/>
                      </a:ext>
                    </a:extLst>
                  </a:tr>
                  <a:tr h="204206"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6226091"/>
                      </a:ext>
                    </a:extLst>
                  </a:tr>
                  <a:tr h="204206"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2255618"/>
                      </a:ext>
                    </a:extLst>
                  </a:tr>
                  <a:tr h="2042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ean (</a:t>
                          </a:r>
                          <a14:m>
                            <m:oMath xmlns:m="http://schemas.openxmlformats.org/officeDocument/2006/math">
                              <m:r>
                                <a:rPr lang="en-VN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1160900"/>
                      </a:ext>
                    </a:extLst>
                  </a:tr>
                  <a:tr h="2042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 (</a:t>
                          </a:r>
                          <a14:m>
                            <m:oMath xmlns:m="http://schemas.openxmlformats.org/officeDocument/2006/math">
                              <m:r>
                                <a:rPr lang="en-VN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58168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Table 2">
                <a:extLst>
                  <a:ext uri="{FF2B5EF4-FFF2-40B4-BE49-F238E27FC236}">
                    <a16:creationId xmlns:a16="http://schemas.microsoft.com/office/drawing/2014/main" id="{E42AE6A7-821A-E461-03D4-B20774B278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4609523"/>
                  </p:ext>
                </p:extLst>
              </p:nvPr>
            </p:nvGraphicFramePr>
            <p:xfrm>
              <a:off x="947755" y="1797909"/>
              <a:ext cx="6853792" cy="219456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1713448">
                      <a:extLst>
                        <a:ext uri="{9D8B030D-6E8A-4147-A177-3AD203B41FA5}">
                          <a16:colId xmlns:a16="http://schemas.microsoft.com/office/drawing/2014/main" val="2258199354"/>
                        </a:ext>
                      </a:extLst>
                    </a:gridCol>
                    <a:gridCol w="1713448">
                      <a:extLst>
                        <a:ext uri="{9D8B030D-6E8A-4147-A177-3AD203B41FA5}">
                          <a16:colId xmlns:a16="http://schemas.microsoft.com/office/drawing/2014/main" val="1147438412"/>
                        </a:ext>
                      </a:extLst>
                    </a:gridCol>
                    <a:gridCol w="1713448">
                      <a:extLst>
                        <a:ext uri="{9D8B030D-6E8A-4147-A177-3AD203B41FA5}">
                          <a16:colId xmlns:a16="http://schemas.microsoft.com/office/drawing/2014/main" val="601320351"/>
                        </a:ext>
                      </a:extLst>
                    </a:gridCol>
                    <a:gridCol w="1713448">
                      <a:extLst>
                        <a:ext uri="{9D8B030D-6E8A-4147-A177-3AD203B41FA5}">
                          <a16:colId xmlns:a16="http://schemas.microsoft.com/office/drawing/2014/main" val="39498885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English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111138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2989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622609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22556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blipFill>
                          <a:blip r:embed="rId2"/>
                          <a:stretch>
                            <a:fillRect l="-741" t="-406897" r="-301481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11609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blipFill>
                          <a:blip r:embed="rId2"/>
                          <a:stretch>
                            <a:fillRect l="-741" t="-506897" r="-301481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581683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Table 2">
                <a:extLst>
                  <a:ext uri="{FF2B5EF4-FFF2-40B4-BE49-F238E27FC236}">
                    <a16:creationId xmlns:a16="http://schemas.microsoft.com/office/drawing/2014/main" id="{4D3EE641-462F-1D5E-32CE-DC6BA62D47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5401577"/>
                  </p:ext>
                </p:extLst>
              </p:nvPr>
            </p:nvGraphicFramePr>
            <p:xfrm>
              <a:off x="947755" y="4466217"/>
              <a:ext cx="6853792" cy="2194560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1713448">
                      <a:extLst>
                        <a:ext uri="{9D8B030D-6E8A-4147-A177-3AD203B41FA5}">
                          <a16:colId xmlns:a16="http://schemas.microsoft.com/office/drawing/2014/main" val="442502545"/>
                        </a:ext>
                      </a:extLst>
                    </a:gridCol>
                    <a:gridCol w="1713448">
                      <a:extLst>
                        <a:ext uri="{9D8B030D-6E8A-4147-A177-3AD203B41FA5}">
                          <a16:colId xmlns:a16="http://schemas.microsoft.com/office/drawing/2014/main" val="1147438412"/>
                        </a:ext>
                      </a:extLst>
                    </a:gridCol>
                    <a:gridCol w="1713448">
                      <a:extLst>
                        <a:ext uri="{9D8B030D-6E8A-4147-A177-3AD203B41FA5}">
                          <a16:colId xmlns:a16="http://schemas.microsoft.com/office/drawing/2014/main" val="601320351"/>
                        </a:ext>
                      </a:extLst>
                    </a:gridCol>
                    <a:gridCol w="1713448">
                      <a:extLst>
                        <a:ext uri="{9D8B030D-6E8A-4147-A177-3AD203B41FA5}">
                          <a16:colId xmlns:a16="http://schemas.microsoft.com/office/drawing/2014/main" val="3949888503"/>
                        </a:ext>
                      </a:extLst>
                    </a:gridCol>
                  </a:tblGrid>
                  <a:tr h="294102"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English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1111381"/>
                      </a:ext>
                    </a:extLst>
                  </a:tr>
                  <a:tr h="294102"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298962"/>
                      </a:ext>
                    </a:extLst>
                  </a:tr>
                  <a:tr h="294102"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6226091"/>
                      </a:ext>
                    </a:extLst>
                  </a:tr>
                  <a:tr h="294102"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2255618"/>
                      </a:ext>
                    </a:extLst>
                  </a:tr>
                  <a:tr h="29410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Mean (</a:t>
                          </a:r>
                          <a14:m>
                            <m:oMath xmlns:m="http://schemas.openxmlformats.org/officeDocument/2006/math">
                              <m:r>
                                <a:rPr lang="en-VN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1160900"/>
                      </a:ext>
                    </a:extLst>
                  </a:tr>
                  <a:tr h="29410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Std(</a:t>
                          </a:r>
                          <a14:m>
                            <m:oMath xmlns:m="http://schemas.openxmlformats.org/officeDocument/2006/math">
                              <m:r>
                                <a:rPr lang="en-VN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40516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Table 2">
                <a:extLst>
                  <a:ext uri="{FF2B5EF4-FFF2-40B4-BE49-F238E27FC236}">
                    <a16:creationId xmlns:a16="http://schemas.microsoft.com/office/drawing/2014/main" id="{4D3EE641-462F-1D5E-32CE-DC6BA62D47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5401577"/>
                  </p:ext>
                </p:extLst>
              </p:nvPr>
            </p:nvGraphicFramePr>
            <p:xfrm>
              <a:off x="947755" y="4466217"/>
              <a:ext cx="6853792" cy="2194560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1713448">
                      <a:extLst>
                        <a:ext uri="{9D8B030D-6E8A-4147-A177-3AD203B41FA5}">
                          <a16:colId xmlns:a16="http://schemas.microsoft.com/office/drawing/2014/main" val="442502545"/>
                        </a:ext>
                      </a:extLst>
                    </a:gridCol>
                    <a:gridCol w="1713448">
                      <a:extLst>
                        <a:ext uri="{9D8B030D-6E8A-4147-A177-3AD203B41FA5}">
                          <a16:colId xmlns:a16="http://schemas.microsoft.com/office/drawing/2014/main" val="1147438412"/>
                        </a:ext>
                      </a:extLst>
                    </a:gridCol>
                    <a:gridCol w="1713448">
                      <a:extLst>
                        <a:ext uri="{9D8B030D-6E8A-4147-A177-3AD203B41FA5}">
                          <a16:colId xmlns:a16="http://schemas.microsoft.com/office/drawing/2014/main" val="601320351"/>
                        </a:ext>
                      </a:extLst>
                    </a:gridCol>
                    <a:gridCol w="1713448">
                      <a:extLst>
                        <a:ext uri="{9D8B030D-6E8A-4147-A177-3AD203B41FA5}">
                          <a16:colId xmlns:a16="http://schemas.microsoft.com/office/drawing/2014/main" val="39498885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English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111138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2989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622609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22556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blipFill>
                          <a:blip r:embed="rId3"/>
                          <a:stretch>
                            <a:fillRect l="-741" t="-406897" r="-301481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11609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blipFill>
                          <a:blip r:embed="rId3"/>
                          <a:stretch>
                            <a:fillRect l="-741" t="-506897" r="-301481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V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405164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390BB0-B1D9-0DDD-C51C-B124CB6DADB1}"/>
                  </a:ext>
                </a:extLst>
              </p:cNvPr>
              <p:cNvSpPr txBox="1"/>
              <p:nvPr/>
            </p:nvSpPr>
            <p:spPr>
              <a:xfrm>
                <a:off x="8686044" y="1135367"/>
                <a:ext cx="2558201" cy="6584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1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vi-V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vi-VN" sz="2000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vi-V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vi-V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vi-V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vi-V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vi-V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vi-V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vi-VN" sz="20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vi-V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vi-V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vi-VN" sz="2000" i="1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  <m:r>
                                        <a:rPr lang="vi-VN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vi-V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vi-V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VN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390BB0-B1D9-0DDD-C51C-B124CB6DA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044" y="1135367"/>
                <a:ext cx="2558201" cy="658450"/>
              </a:xfrm>
              <a:prstGeom prst="rect">
                <a:avLst/>
              </a:prstGeom>
              <a:blipFill>
                <a:blip r:embed="rId4"/>
                <a:stretch>
                  <a:fillRect l="-1980" b="-754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BC734436-BB19-E6E4-FFEC-9D3A287F0807}"/>
              </a:ext>
            </a:extLst>
          </p:cNvPr>
          <p:cNvSpPr/>
          <p:nvPr/>
        </p:nvSpPr>
        <p:spPr>
          <a:xfrm>
            <a:off x="6248471" y="1793817"/>
            <a:ext cx="1194320" cy="2198652"/>
          </a:xfrm>
          <a:prstGeom prst="rect">
            <a:avLst/>
          </a:prstGeom>
          <a:solidFill>
            <a:srgbClr val="FFFF00">
              <a:alpha val="60086"/>
            </a:srgbClr>
          </a:solidFill>
          <a:ln w="34925">
            <a:solidFill>
              <a:srgbClr val="FF0000">
                <a:alpha val="90000"/>
              </a:srgb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872FC4-B0A2-79D2-D912-A6CF41A8BBEF}"/>
              </a:ext>
            </a:extLst>
          </p:cNvPr>
          <p:cNvCxnSpPr>
            <a:cxnSpLocks/>
          </p:cNvCxnSpPr>
          <p:nvPr/>
        </p:nvCxnSpPr>
        <p:spPr>
          <a:xfrm>
            <a:off x="7442791" y="3429000"/>
            <a:ext cx="9650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959A014-5E4D-0D4F-79BE-A1C241488AFD}"/>
              </a:ext>
            </a:extLst>
          </p:cNvPr>
          <p:cNvSpPr/>
          <p:nvPr/>
        </p:nvSpPr>
        <p:spPr>
          <a:xfrm>
            <a:off x="6220535" y="4466217"/>
            <a:ext cx="1194320" cy="2194560"/>
          </a:xfrm>
          <a:prstGeom prst="rect">
            <a:avLst/>
          </a:prstGeom>
          <a:solidFill>
            <a:srgbClr val="FFFF00">
              <a:alpha val="60086"/>
            </a:srgbClr>
          </a:solidFill>
          <a:ln w="34925">
            <a:solidFill>
              <a:srgbClr val="FF0000">
                <a:alpha val="90000"/>
              </a:srgb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FACD79-EC00-B909-45E2-8E9FB386D745}"/>
              </a:ext>
            </a:extLst>
          </p:cNvPr>
          <p:cNvCxnSpPr>
            <a:cxnSpLocks/>
          </p:cNvCxnSpPr>
          <p:nvPr/>
        </p:nvCxnSpPr>
        <p:spPr>
          <a:xfrm>
            <a:off x="7442791" y="6005623"/>
            <a:ext cx="10087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>
            <a:extLst>
              <a:ext uri="{FF2B5EF4-FFF2-40B4-BE49-F238E27FC236}">
                <a16:creationId xmlns:a16="http://schemas.microsoft.com/office/drawing/2014/main" id="{A9133728-7CEF-F2F0-D156-EE194A801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454" y="1780722"/>
            <a:ext cx="3153084" cy="238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C3FB3B1A-AD8E-41C6-B04A-374FA3209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932" y="4366528"/>
            <a:ext cx="3232135" cy="241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5050E85-8790-5EB3-BF11-7114976646F8}"/>
                  </a:ext>
                </a:extLst>
              </p:cNvPr>
              <p:cNvSpPr txBox="1"/>
              <p:nvPr/>
            </p:nvSpPr>
            <p:spPr>
              <a:xfrm>
                <a:off x="9181285" y="2637344"/>
                <a:ext cx="1189591" cy="472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V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Love</m:t>
                          </m:r>
                          <m:r>
                            <a:rPr lang="vi-V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AI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𝐸𝑛𝑔𝑙𝑖𝑠h</m:t>
                          </m:r>
                        </m:sup>
                      </m:sSubSup>
                      <m:d>
                        <m:dPr>
                          <m:ctrlPr>
                            <a:rPr lang="en-V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VN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5050E85-8790-5EB3-BF11-711497664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285" y="2637344"/>
                <a:ext cx="1189591" cy="472822"/>
              </a:xfrm>
              <a:prstGeom prst="rect">
                <a:avLst/>
              </a:prstGeom>
              <a:blipFill>
                <a:blip r:embed="rId7"/>
                <a:stretch>
                  <a:fillRect r="-5263" b="-1842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D83ED4F-A82A-49AB-84F1-E0D83D8CD816}"/>
                  </a:ext>
                </a:extLst>
              </p:cNvPr>
              <p:cNvSpPr txBox="1"/>
              <p:nvPr/>
            </p:nvSpPr>
            <p:spPr>
              <a:xfrm>
                <a:off x="9181284" y="5472047"/>
                <a:ext cx="1189591" cy="472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V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𝑁𝑜𝑡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𝑙𝑜𝑣𝑒</m:t>
                          </m:r>
                          <m:r>
                            <a:rPr lang="vi-V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AI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𝐸𝑛𝑔𝑙𝑖𝑠h</m:t>
                          </m:r>
                        </m:sup>
                      </m:sSubSup>
                      <m:d>
                        <m:dPr>
                          <m:ctrlPr>
                            <a:rPr lang="en-V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VN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D83ED4F-A82A-49AB-84F1-E0D83D8CD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284" y="5472047"/>
                <a:ext cx="1189591" cy="472886"/>
              </a:xfrm>
              <a:prstGeom prst="rect">
                <a:avLst/>
              </a:prstGeom>
              <a:blipFill>
                <a:blip r:embed="rId8"/>
                <a:stretch>
                  <a:fillRect r="-26316" b="-15789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8005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B6477-47EB-4DED-7B50-C0A91A27D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DC4863-5929-2F92-FF9E-103529C462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446B2FC-BDAF-434F-A36C-1F2F7069A7B4}" type="slidenum">
              <a:rPr lang="en-US" smtClean="0"/>
              <a:t>32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49998-FE3D-ED00-493C-7AFA97AF0F2B}"/>
              </a:ext>
            </a:extLst>
          </p:cNvPr>
          <p:cNvSpPr/>
          <p:nvPr/>
        </p:nvSpPr>
        <p:spPr>
          <a:xfrm>
            <a:off x="-2512" y="921275"/>
            <a:ext cx="12192000" cy="136156"/>
          </a:xfrm>
          <a:prstGeom prst="rect">
            <a:avLst/>
          </a:prstGeom>
          <a:solidFill>
            <a:srgbClr val="BD5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B83FCD-202A-2F81-1814-9C2B06356D52}"/>
              </a:ext>
            </a:extLst>
          </p:cNvPr>
          <p:cNvSpPr txBox="1">
            <a:spLocks/>
          </p:cNvSpPr>
          <p:nvPr/>
        </p:nvSpPr>
        <p:spPr>
          <a:xfrm>
            <a:off x="0" y="53791"/>
            <a:ext cx="12192000" cy="872542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Naïve Bayes Classifier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8C2EA27-5338-3A37-8DF0-F4920438EE75}"/>
              </a:ext>
            </a:extLst>
          </p:cNvPr>
          <p:cNvSpPr/>
          <p:nvPr/>
        </p:nvSpPr>
        <p:spPr>
          <a:xfrm>
            <a:off x="1156378" y="1081803"/>
            <a:ext cx="10539678" cy="548521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rgbClr val="FFC000"/>
              </a:buClr>
            </a:pPr>
            <a:r>
              <a:rPr lang="vi-V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Naive Bayes Classifier for Continuous Data</a:t>
            </a:r>
            <a:endParaRPr lang="en-VN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10DC89-1A29-C1D5-7F9D-41DC14AA3C07}"/>
              </a:ext>
            </a:extLst>
          </p:cNvPr>
          <p:cNvSpPr/>
          <p:nvPr/>
        </p:nvSpPr>
        <p:spPr>
          <a:xfrm>
            <a:off x="481658" y="1090324"/>
            <a:ext cx="540000" cy="54000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pic>
        <p:nvPicPr>
          <p:cNvPr id="3" name="Picture 6" descr="Student - Free people icons">
            <a:extLst>
              <a:ext uri="{FF2B5EF4-FFF2-40B4-BE49-F238E27FC236}">
                <a16:creationId xmlns:a16="http://schemas.microsoft.com/office/drawing/2014/main" id="{0D9DCC7E-D7AC-C8D1-DD0D-54F0DFF02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122" y="2381205"/>
            <a:ext cx="1076612" cy="107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18D99D-CB8F-AFE4-3EAE-D3CB74E1AEA7}"/>
              </a:ext>
            </a:extLst>
          </p:cNvPr>
          <p:cNvSpPr txBox="1"/>
          <p:nvPr/>
        </p:nvSpPr>
        <p:spPr>
          <a:xfrm>
            <a:off x="790121" y="3868433"/>
            <a:ext cx="4640613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student information (math, art, and english scores), what is the probability that he/she loves AI or not.</a:t>
            </a:r>
          </a:p>
          <a:p>
            <a:pPr algn="just"/>
            <a:r>
              <a:rPr lang="en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(Math = 5 &amp; Art = 6 &amp; English = 7)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06ACA1-70D6-3312-0AAA-E7D2532903B4}"/>
              </a:ext>
            </a:extLst>
          </p:cNvPr>
          <p:cNvSpPr txBox="1"/>
          <p:nvPr/>
        </p:nvSpPr>
        <p:spPr>
          <a:xfrm>
            <a:off x="6966941" y="2721398"/>
            <a:ext cx="2950933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she love AI or Not?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58128C-9E8D-9E43-ECDD-49963F24FBEE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3648734" y="2919511"/>
            <a:ext cx="3318207" cy="1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070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B6477-47EB-4DED-7B50-C0A91A27D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DC4863-5929-2F92-FF9E-103529C462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446B2FC-BDAF-434F-A36C-1F2F7069A7B4}" type="slidenum">
              <a:rPr lang="en-US" smtClean="0"/>
              <a:t>33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49998-FE3D-ED00-493C-7AFA97AF0F2B}"/>
              </a:ext>
            </a:extLst>
          </p:cNvPr>
          <p:cNvSpPr/>
          <p:nvPr/>
        </p:nvSpPr>
        <p:spPr>
          <a:xfrm>
            <a:off x="-2512" y="921275"/>
            <a:ext cx="12192000" cy="136156"/>
          </a:xfrm>
          <a:prstGeom prst="rect">
            <a:avLst/>
          </a:prstGeom>
          <a:solidFill>
            <a:srgbClr val="BD5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B83FCD-202A-2F81-1814-9C2B06356D52}"/>
              </a:ext>
            </a:extLst>
          </p:cNvPr>
          <p:cNvSpPr txBox="1">
            <a:spLocks/>
          </p:cNvSpPr>
          <p:nvPr/>
        </p:nvSpPr>
        <p:spPr>
          <a:xfrm>
            <a:off x="0" y="53791"/>
            <a:ext cx="12192000" cy="872542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Naïve Bayes Classifier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8C2EA27-5338-3A37-8DF0-F4920438EE75}"/>
              </a:ext>
            </a:extLst>
          </p:cNvPr>
          <p:cNvSpPr/>
          <p:nvPr/>
        </p:nvSpPr>
        <p:spPr>
          <a:xfrm>
            <a:off x="1156378" y="1081803"/>
            <a:ext cx="10539678" cy="548521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rgbClr val="FFC000"/>
              </a:buClr>
            </a:pPr>
            <a:r>
              <a:rPr lang="vi-V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Naive Bayes Classifier for Continuous Data</a:t>
            </a:r>
            <a:endParaRPr lang="en-VN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10DC89-1A29-C1D5-7F9D-41DC14AA3C07}"/>
              </a:ext>
            </a:extLst>
          </p:cNvPr>
          <p:cNvSpPr/>
          <p:nvPr/>
        </p:nvSpPr>
        <p:spPr>
          <a:xfrm>
            <a:off x="481658" y="1090324"/>
            <a:ext cx="540000" cy="54000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pic>
        <p:nvPicPr>
          <p:cNvPr id="3" name="Picture 6" descr="Student - Free people icons">
            <a:extLst>
              <a:ext uri="{FF2B5EF4-FFF2-40B4-BE49-F238E27FC236}">
                <a16:creationId xmlns:a16="http://schemas.microsoft.com/office/drawing/2014/main" id="{0D9DCC7E-D7AC-C8D1-DD0D-54F0DFF02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675" y="1710830"/>
            <a:ext cx="1076612" cy="107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06ACA1-70D6-3312-0AAA-E7D2532903B4}"/>
              </a:ext>
            </a:extLst>
          </p:cNvPr>
          <p:cNvSpPr txBox="1"/>
          <p:nvPr/>
        </p:nvSpPr>
        <p:spPr>
          <a:xfrm>
            <a:off x="6953494" y="2051023"/>
            <a:ext cx="2950933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she love AI or Not?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58128C-9E8D-9E43-ECDD-49963F24FBEE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3635287" y="2249136"/>
            <a:ext cx="3318207" cy="1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C33F9A9-E080-AE8E-4343-E953FE97B4FB}"/>
              </a:ext>
            </a:extLst>
          </p:cNvPr>
          <p:cNvSpPr txBox="1"/>
          <p:nvPr/>
        </p:nvSpPr>
        <p:spPr>
          <a:xfrm>
            <a:off x="426256" y="3099186"/>
            <a:ext cx="11269800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(Love AI |Math = 5 &amp; Art = 6 &amp; English = 7) </a:t>
            </a:r>
          </a:p>
          <a:p>
            <a:r>
              <a:rPr lang="en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= P (Math = 5 &amp; Art = 6 &amp; English = 7 | Love AI) . P(Love AI) </a:t>
            </a:r>
          </a:p>
          <a:p>
            <a:r>
              <a:rPr lang="en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= P (Math = 5| Love AI) . P(Art = 6| Love AI) . P(English = 7 | Love AI) . P(Love AI)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84811F-1C18-1709-68C4-8BCE1800A3D2}"/>
                  </a:ext>
                </a:extLst>
              </p:cNvPr>
              <p:cNvSpPr txBox="1"/>
              <p:nvPr/>
            </p:nvSpPr>
            <p:spPr>
              <a:xfrm>
                <a:off x="1093390" y="4142214"/>
                <a:ext cx="2003591" cy="4217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V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V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V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Love</m:t>
                          </m:r>
                          <m:r>
                            <a:rPr lang="vi-V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vi-V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AI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𝑀𝑎𝑡h</m:t>
                          </m:r>
                        </m:sup>
                      </m:sSubSup>
                      <m:d>
                        <m:dPr>
                          <m:ctrlPr>
                            <a:rPr lang="en-V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=5</m:t>
                          </m:r>
                        </m:e>
                      </m:d>
                    </m:oMath>
                  </m:oMathPara>
                </a14:m>
                <a:endParaRPr lang="en-VN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84811F-1C18-1709-68C4-8BCE1800A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390" y="4142214"/>
                <a:ext cx="2003591" cy="421782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8000AB1-FA5A-E939-A06E-675052B8F82A}"/>
                  </a:ext>
                </a:extLst>
              </p:cNvPr>
              <p:cNvSpPr txBox="1"/>
              <p:nvPr/>
            </p:nvSpPr>
            <p:spPr>
              <a:xfrm>
                <a:off x="3290799" y="4139030"/>
                <a:ext cx="2003591" cy="417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V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V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𝑙𝑜𝑣𝑒</m:t>
                          </m:r>
                          <m:r>
                            <a:rPr lang="vi-V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vi-V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AI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𝐴𝑟𝑡</m:t>
                          </m:r>
                        </m:sup>
                      </m:sSubSup>
                      <m:d>
                        <m:dPr>
                          <m:ctrlPr>
                            <a:rPr lang="en-V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=6</m:t>
                          </m:r>
                        </m:e>
                      </m:d>
                    </m:oMath>
                  </m:oMathPara>
                </a14:m>
                <a:endParaRPr lang="en-VN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8000AB1-FA5A-E939-A06E-675052B8F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799" y="4139030"/>
                <a:ext cx="2003591" cy="417165"/>
              </a:xfrm>
              <a:prstGeom prst="rect">
                <a:avLst/>
              </a:prstGeom>
              <a:blipFill>
                <a:blip r:embed="rId4"/>
                <a:stretch>
                  <a:fillRect b="-20588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B1D5FA5-4F66-7949-2BB4-4ECC06066683}"/>
                  </a:ext>
                </a:extLst>
              </p:cNvPr>
              <p:cNvSpPr txBox="1"/>
              <p:nvPr/>
            </p:nvSpPr>
            <p:spPr>
              <a:xfrm>
                <a:off x="5488208" y="4114849"/>
                <a:ext cx="2535906" cy="472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V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V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𝑙𝑜𝑣𝑒</m:t>
                          </m:r>
                          <m:r>
                            <a:rPr lang="vi-V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vi-V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AI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𝐸𝑛𝑔𝑙𝑖𝑠h</m:t>
                          </m:r>
                        </m:sup>
                      </m:sSubSup>
                      <m:d>
                        <m:dPr>
                          <m:ctrlPr>
                            <a:rPr lang="en-V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VN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B1D5FA5-4F66-7949-2BB4-4ECC06066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208" y="4114849"/>
                <a:ext cx="2535906" cy="472886"/>
              </a:xfrm>
              <a:prstGeom prst="rect">
                <a:avLst/>
              </a:prstGeom>
              <a:blipFill>
                <a:blip r:embed="rId5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FD56F47-1D45-E125-6262-9977A352C380}"/>
                  </a:ext>
                </a:extLst>
              </p:cNvPr>
              <p:cNvSpPr txBox="1"/>
              <p:nvPr/>
            </p:nvSpPr>
            <p:spPr>
              <a:xfrm>
                <a:off x="653370" y="5834861"/>
                <a:ext cx="2883629" cy="421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V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V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𝑛𝑜𝑡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V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Love</m:t>
                          </m:r>
                          <m:r>
                            <a:rPr lang="vi-V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vi-V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AI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𝑀𝑎𝑡h</m:t>
                          </m:r>
                        </m:sup>
                      </m:sSubSup>
                      <m:d>
                        <m:dPr>
                          <m:ctrlPr>
                            <a:rPr lang="en-V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=5</m:t>
                          </m:r>
                        </m:e>
                      </m:d>
                    </m:oMath>
                  </m:oMathPara>
                </a14:m>
                <a:endParaRPr lang="en-VN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FD56F47-1D45-E125-6262-9977A352C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70" y="5834861"/>
                <a:ext cx="2883629" cy="421847"/>
              </a:xfrm>
              <a:prstGeom prst="rect">
                <a:avLst/>
              </a:prstGeom>
              <a:blipFill>
                <a:blip r:embed="rId6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EA8EB3D-8C59-0EFA-9C77-F25910EBFEFA}"/>
                  </a:ext>
                </a:extLst>
              </p:cNvPr>
              <p:cNvSpPr txBox="1"/>
              <p:nvPr/>
            </p:nvSpPr>
            <p:spPr>
              <a:xfrm>
                <a:off x="3764113" y="5857915"/>
                <a:ext cx="2331887" cy="417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V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V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𝑛𝑜𝑡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𝑙𝑜𝑣𝑒</m:t>
                          </m:r>
                          <m:r>
                            <a:rPr lang="vi-V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vi-V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AI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𝐴𝑟𝑡</m:t>
                          </m:r>
                        </m:sup>
                      </m:sSubSup>
                      <m:d>
                        <m:dPr>
                          <m:ctrlPr>
                            <a:rPr lang="en-V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=6</m:t>
                          </m:r>
                        </m:e>
                      </m:d>
                    </m:oMath>
                  </m:oMathPara>
                </a14:m>
                <a:endParaRPr lang="en-VN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EA8EB3D-8C59-0EFA-9C77-F25910EBF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113" y="5857915"/>
                <a:ext cx="2331887" cy="417165"/>
              </a:xfrm>
              <a:prstGeom prst="rect">
                <a:avLst/>
              </a:prstGeom>
              <a:blipFill>
                <a:blip r:embed="rId7"/>
                <a:stretch>
                  <a:fillRect b="-2121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147A0D2-96EC-CC0C-C097-01FDC27DB3C0}"/>
                  </a:ext>
                </a:extLst>
              </p:cNvPr>
              <p:cNvSpPr txBox="1"/>
              <p:nvPr/>
            </p:nvSpPr>
            <p:spPr>
              <a:xfrm>
                <a:off x="6426217" y="5834861"/>
                <a:ext cx="2535906" cy="472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V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V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𝑛𝑜𝑡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𝑙𝑜𝑣𝑒</m:t>
                          </m:r>
                          <m:r>
                            <a:rPr lang="vi-V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vi-V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AI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𝐸𝑛𝑔𝑙𝑖𝑠h</m:t>
                          </m:r>
                        </m:sup>
                      </m:sSubSup>
                      <m:d>
                        <m:dPr>
                          <m:ctrlPr>
                            <a:rPr lang="en-V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VN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147A0D2-96EC-CC0C-C097-01FDC27DB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217" y="5834861"/>
                <a:ext cx="2535906" cy="472886"/>
              </a:xfrm>
              <a:prstGeom prst="rect">
                <a:avLst/>
              </a:prstGeom>
              <a:blipFill>
                <a:blip r:embed="rId8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D2BD8EA0-F860-0DB0-F310-81234F1ACBFF}"/>
              </a:ext>
            </a:extLst>
          </p:cNvPr>
          <p:cNvSpPr txBox="1"/>
          <p:nvPr/>
        </p:nvSpPr>
        <p:spPr>
          <a:xfrm>
            <a:off x="426256" y="4838426"/>
            <a:ext cx="11269800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(</a:t>
            </a:r>
            <a:r>
              <a:rPr lang="en-V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Love AI |Math = 5 &amp; Art = 6 &amp; English = 7) </a:t>
            </a:r>
          </a:p>
          <a:p>
            <a:r>
              <a:rPr lang="en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= P (Math = 5 &amp; Art = 6 &amp; English = 7 | </a:t>
            </a:r>
            <a:r>
              <a:rPr lang="en-V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Love AI) . P(</a:t>
            </a:r>
            <a:r>
              <a:rPr lang="en-V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Love AI) </a:t>
            </a:r>
          </a:p>
          <a:p>
            <a:r>
              <a:rPr lang="en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= P (Math = 5| </a:t>
            </a:r>
            <a:r>
              <a:rPr lang="en-V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Love AI) . P(Art = 6| </a:t>
            </a:r>
            <a:r>
              <a:rPr lang="en-V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Love AI) . P(English = 7 | </a:t>
            </a:r>
            <a:r>
              <a:rPr lang="en-V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Love AI) . P( </a:t>
            </a:r>
            <a:r>
              <a:rPr lang="en-V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Love AI) </a:t>
            </a:r>
          </a:p>
        </p:txBody>
      </p:sp>
    </p:spTree>
    <p:extLst>
      <p:ext uri="{BB962C8B-B14F-4D97-AF65-F5344CB8AC3E}">
        <p14:creationId xmlns:p14="http://schemas.microsoft.com/office/powerpoint/2010/main" val="1879925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B6477-47EB-4DED-7B50-C0A91A27D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DC4863-5929-2F92-FF9E-103529C462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446B2FC-BDAF-434F-A36C-1F2F7069A7B4}" type="slidenum">
              <a:rPr lang="en-US" smtClean="0"/>
              <a:t>34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49998-FE3D-ED00-493C-7AFA97AF0F2B}"/>
              </a:ext>
            </a:extLst>
          </p:cNvPr>
          <p:cNvSpPr/>
          <p:nvPr/>
        </p:nvSpPr>
        <p:spPr>
          <a:xfrm>
            <a:off x="-2512" y="921275"/>
            <a:ext cx="12192000" cy="136156"/>
          </a:xfrm>
          <a:prstGeom prst="rect">
            <a:avLst/>
          </a:prstGeom>
          <a:solidFill>
            <a:srgbClr val="BD5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B83FCD-202A-2F81-1814-9C2B06356D52}"/>
              </a:ext>
            </a:extLst>
          </p:cNvPr>
          <p:cNvSpPr txBox="1">
            <a:spLocks/>
          </p:cNvSpPr>
          <p:nvPr/>
        </p:nvSpPr>
        <p:spPr>
          <a:xfrm>
            <a:off x="0" y="53791"/>
            <a:ext cx="12192000" cy="872542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25D6A484-5185-ACD9-6632-8355EFFF1359}"/>
              </a:ext>
            </a:extLst>
          </p:cNvPr>
          <p:cNvSpPr/>
          <p:nvPr/>
        </p:nvSpPr>
        <p:spPr>
          <a:xfrm>
            <a:off x="618722" y="2009139"/>
            <a:ext cx="5146418" cy="92972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6" name="Rectangle: Rounded Corners 2">
            <a:extLst>
              <a:ext uri="{FF2B5EF4-FFF2-40B4-BE49-F238E27FC236}">
                <a16:creationId xmlns:a16="http://schemas.microsoft.com/office/drawing/2014/main" id="{9E43DA35-D430-E146-80B1-CB49D9485677}"/>
              </a:ext>
            </a:extLst>
          </p:cNvPr>
          <p:cNvSpPr/>
          <p:nvPr/>
        </p:nvSpPr>
        <p:spPr>
          <a:xfrm>
            <a:off x="618722" y="4214756"/>
            <a:ext cx="5146418" cy="92972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Naïve Bayes Classifier</a:t>
            </a:r>
          </a:p>
        </p:txBody>
      </p:sp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id="{DF29B14C-0BD7-E5FF-0143-A758A61BD95A}"/>
              </a:ext>
            </a:extLst>
          </p:cNvPr>
          <p:cNvSpPr/>
          <p:nvPr/>
        </p:nvSpPr>
        <p:spPr>
          <a:xfrm>
            <a:off x="6544549" y="2008028"/>
            <a:ext cx="5146418" cy="92972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Exercise</a:t>
            </a:r>
          </a:p>
        </p:txBody>
      </p:sp>
      <p:sp>
        <p:nvSpPr>
          <p:cNvPr id="13" name="Rectangle: Rounded Corners 6">
            <a:extLst>
              <a:ext uri="{FF2B5EF4-FFF2-40B4-BE49-F238E27FC236}">
                <a16:creationId xmlns:a16="http://schemas.microsoft.com/office/drawing/2014/main" id="{2DF156F3-402E-9C49-5426-0C14E93C84E8}"/>
              </a:ext>
            </a:extLst>
          </p:cNvPr>
          <p:cNvSpPr/>
          <p:nvPr/>
        </p:nvSpPr>
        <p:spPr>
          <a:xfrm>
            <a:off x="351573" y="1943474"/>
            <a:ext cx="1443994" cy="315451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1</a:t>
            </a:r>
          </a:p>
        </p:txBody>
      </p:sp>
      <p:sp>
        <p:nvSpPr>
          <p:cNvPr id="14" name="Rectangle: Rounded Corners 7">
            <a:extLst>
              <a:ext uri="{FF2B5EF4-FFF2-40B4-BE49-F238E27FC236}">
                <a16:creationId xmlns:a16="http://schemas.microsoft.com/office/drawing/2014/main" id="{9487A26B-CD63-D208-B043-B5901675A086}"/>
              </a:ext>
            </a:extLst>
          </p:cNvPr>
          <p:cNvSpPr/>
          <p:nvPr/>
        </p:nvSpPr>
        <p:spPr>
          <a:xfrm>
            <a:off x="338989" y="4151696"/>
            <a:ext cx="1443994" cy="315451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2</a:t>
            </a:r>
          </a:p>
        </p:txBody>
      </p:sp>
      <p:sp>
        <p:nvSpPr>
          <p:cNvPr id="16" name="Rectangle: Rounded Corners 9">
            <a:extLst>
              <a:ext uri="{FF2B5EF4-FFF2-40B4-BE49-F238E27FC236}">
                <a16:creationId xmlns:a16="http://schemas.microsoft.com/office/drawing/2014/main" id="{636B43DC-BE85-02BB-6E47-B60883728B90}"/>
              </a:ext>
            </a:extLst>
          </p:cNvPr>
          <p:cNvSpPr/>
          <p:nvPr/>
        </p:nvSpPr>
        <p:spPr>
          <a:xfrm>
            <a:off x="6264816" y="1924915"/>
            <a:ext cx="1443994" cy="315451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3</a:t>
            </a:r>
          </a:p>
        </p:txBody>
      </p:sp>
      <p:sp>
        <p:nvSpPr>
          <p:cNvPr id="3" name="Rectangle: Rounded Corners 5">
            <a:extLst>
              <a:ext uri="{FF2B5EF4-FFF2-40B4-BE49-F238E27FC236}">
                <a16:creationId xmlns:a16="http://schemas.microsoft.com/office/drawing/2014/main" id="{20D85AAE-EFCC-69D4-0A89-527343292571}"/>
              </a:ext>
            </a:extLst>
          </p:cNvPr>
          <p:cNvSpPr/>
          <p:nvPr/>
        </p:nvSpPr>
        <p:spPr>
          <a:xfrm>
            <a:off x="6544549" y="4214756"/>
            <a:ext cx="5146418" cy="92972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4" name="Rectangle: Rounded Corners 9">
            <a:extLst>
              <a:ext uri="{FF2B5EF4-FFF2-40B4-BE49-F238E27FC236}">
                <a16:creationId xmlns:a16="http://schemas.microsoft.com/office/drawing/2014/main" id="{523B4F50-A0BE-B8ED-79B1-BD982D42C834}"/>
              </a:ext>
            </a:extLst>
          </p:cNvPr>
          <p:cNvSpPr/>
          <p:nvPr/>
        </p:nvSpPr>
        <p:spPr>
          <a:xfrm>
            <a:off x="6264816" y="4131643"/>
            <a:ext cx="1443994" cy="315451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4</a:t>
            </a:r>
          </a:p>
        </p:txBody>
      </p:sp>
    </p:spTree>
    <p:extLst>
      <p:ext uri="{BB962C8B-B14F-4D97-AF65-F5344CB8AC3E}">
        <p14:creationId xmlns:p14="http://schemas.microsoft.com/office/powerpoint/2010/main" val="1135548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B6477-47EB-4DED-7B50-C0A91A27D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DC4863-5929-2F92-FF9E-103529C462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446B2FC-BDAF-434F-A36C-1F2F7069A7B4}" type="slidenum">
              <a:rPr lang="en-US" smtClean="0"/>
              <a:t>35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49998-FE3D-ED00-493C-7AFA97AF0F2B}"/>
              </a:ext>
            </a:extLst>
          </p:cNvPr>
          <p:cNvSpPr/>
          <p:nvPr/>
        </p:nvSpPr>
        <p:spPr>
          <a:xfrm>
            <a:off x="-2512" y="921275"/>
            <a:ext cx="12192000" cy="136156"/>
          </a:xfrm>
          <a:prstGeom prst="rect">
            <a:avLst/>
          </a:prstGeom>
          <a:solidFill>
            <a:srgbClr val="BD5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B83FCD-202A-2F81-1814-9C2B06356D52}"/>
              </a:ext>
            </a:extLst>
          </p:cNvPr>
          <p:cNvSpPr txBox="1">
            <a:spLocks/>
          </p:cNvSpPr>
          <p:nvPr/>
        </p:nvSpPr>
        <p:spPr>
          <a:xfrm>
            <a:off x="0" y="53791"/>
            <a:ext cx="12192000" cy="872542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8C2EA27-5338-3A37-8DF0-F4920438EE75}"/>
              </a:ext>
            </a:extLst>
          </p:cNvPr>
          <p:cNvSpPr/>
          <p:nvPr/>
        </p:nvSpPr>
        <p:spPr>
          <a:xfrm>
            <a:off x="1156378" y="1081803"/>
            <a:ext cx="10539678" cy="548521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rgbClr val="FFC000"/>
              </a:buClr>
            </a:pPr>
            <a:r>
              <a:rPr lang="vi-V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1: PLAY TENNIS</a:t>
            </a:r>
            <a:endParaRPr lang="en-VN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10DC89-1A29-C1D5-7F9D-41DC14AA3C07}"/>
              </a:ext>
            </a:extLst>
          </p:cNvPr>
          <p:cNvSpPr/>
          <p:nvPr/>
        </p:nvSpPr>
        <p:spPr>
          <a:xfrm>
            <a:off x="481658" y="1090324"/>
            <a:ext cx="540000" cy="54000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914D1-E5B4-971A-05AD-6B0871BF7ECA}"/>
              </a:ext>
            </a:extLst>
          </p:cNvPr>
          <p:cNvSpPr txBox="1">
            <a:spLocks/>
          </p:cNvSpPr>
          <p:nvPr/>
        </p:nvSpPr>
        <p:spPr>
          <a:xfrm>
            <a:off x="495943" y="1630324"/>
            <a:ext cx="10976590" cy="7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507999" marR="0" lvl="0" indent="-457200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Wingdings" panose="05000000000000000000" pitchFamily="2" charset="2"/>
              <a:buChar char="Ø"/>
              <a:defRPr sz="2700" b="0" i="0" u="none" strike="noStrike" cap="none">
                <a:ln>
                  <a:noFill/>
                </a:ln>
                <a:solidFill>
                  <a:srgbClr val="434343"/>
                </a:solidFill>
                <a:latin typeface="Times New Roman" panose="02020603050405020304" pitchFamily="18" charset="0"/>
                <a:ea typeface="Raleway Thin"/>
                <a:cs typeface="Times New Roman" panose="02020603050405020304" pitchFamily="18" charset="0"/>
                <a:sym typeface="Raleway Thin"/>
              </a:defRPr>
            </a:lvl1pPr>
            <a:lvl2pPr marL="1219170" marR="0" lvl="1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○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828754" marR="0" lvl="2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■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2438339" marR="0" lvl="3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●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3047924" marR="0" lvl="4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○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3657509" marR="0" lvl="5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■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4267093" marR="0" lvl="6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●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4876678" marR="0" lvl="7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○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5486263" marR="0" lvl="8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■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2400" dirty="0"/>
              <a:t>Training Samples</a:t>
            </a:r>
          </a:p>
        </p:txBody>
      </p:sp>
      <p:graphicFrame>
        <p:nvGraphicFramePr>
          <p:cNvPr id="6" name="Google Shape;155;p15">
            <a:extLst>
              <a:ext uri="{FF2B5EF4-FFF2-40B4-BE49-F238E27FC236}">
                <a16:creationId xmlns:a16="http://schemas.microsoft.com/office/drawing/2014/main" id="{265CA0A3-B75C-64E0-D3EE-06A32CE997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2871464"/>
              </p:ext>
            </p:extLst>
          </p:nvPr>
        </p:nvGraphicFramePr>
        <p:xfrm>
          <a:off x="1021658" y="2367924"/>
          <a:ext cx="10381350" cy="3010535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172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9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0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30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Day</a:t>
                      </a:r>
                      <a:endParaRPr sz="180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Outlook</a:t>
                      </a:r>
                      <a:endParaRPr sz="180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Temperature</a:t>
                      </a:r>
                      <a:endParaRPr sz="180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Humidity</a:t>
                      </a:r>
                      <a:endParaRPr sz="180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Wind</a:t>
                      </a:r>
                      <a:endParaRPr sz="180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PlayTennis</a:t>
                      </a:r>
                      <a:endParaRPr sz="180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D1</a:t>
                      </a:r>
                      <a:endParaRPr sz="180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Sunny</a:t>
                      </a:r>
                      <a:endParaRPr sz="180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Hot</a:t>
                      </a:r>
                      <a:endParaRPr sz="180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High</a:t>
                      </a:r>
                      <a:endParaRPr sz="180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Weak</a:t>
                      </a:r>
                      <a:endParaRPr sz="180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No</a:t>
                      </a:r>
                      <a:endParaRPr sz="180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D2</a:t>
                      </a:r>
                      <a:endParaRPr sz="180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Sunny</a:t>
                      </a:r>
                      <a:endParaRPr sz="180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Hot</a:t>
                      </a:r>
                      <a:endParaRPr sz="1800" u="none" strike="noStrike" cap="none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High</a:t>
                      </a:r>
                      <a:endParaRPr sz="180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Strong</a:t>
                      </a:r>
                      <a:endParaRPr sz="180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No</a:t>
                      </a:r>
                      <a:endParaRPr sz="180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D3</a:t>
                      </a:r>
                      <a:endParaRPr sz="180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Overcast</a:t>
                      </a:r>
                      <a:endParaRPr sz="1800" u="none" strike="noStrike" cap="none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Hot</a:t>
                      </a:r>
                      <a:endParaRPr sz="180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High</a:t>
                      </a:r>
                      <a:endParaRPr sz="180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Weak</a:t>
                      </a:r>
                      <a:endParaRPr sz="180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Yes</a:t>
                      </a:r>
                      <a:endParaRPr sz="180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D4</a:t>
                      </a:r>
                      <a:endParaRPr sz="180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Rain</a:t>
                      </a:r>
                      <a:endParaRPr sz="180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Mild</a:t>
                      </a:r>
                      <a:endParaRPr sz="180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High</a:t>
                      </a:r>
                      <a:endParaRPr sz="180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Weak</a:t>
                      </a:r>
                      <a:endParaRPr sz="180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Yes</a:t>
                      </a:r>
                      <a:endParaRPr sz="180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D5</a:t>
                      </a:r>
                      <a:endParaRPr sz="1800" u="none" strike="noStrike" cap="none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Rain</a:t>
                      </a:r>
                      <a:endParaRPr sz="180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Cool</a:t>
                      </a:r>
                      <a:endParaRPr sz="180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Normal</a:t>
                      </a:r>
                      <a:endParaRPr sz="180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Weak</a:t>
                      </a:r>
                      <a:endParaRPr sz="180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Yes</a:t>
                      </a:r>
                      <a:endParaRPr sz="180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D6</a:t>
                      </a:r>
                      <a:endParaRPr sz="180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Rain</a:t>
                      </a:r>
                      <a:endParaRPr sz="180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Cool</a:t>
                      </a:r>
                      <a:endParaRPr sz="180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Normal</a:t>
                      </a:r>
                      <a:endParaRPr sz="180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Strong</a:t>
                      </a:r>
                      <a:endParaRPr sz="180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No</a:t>
                      </a:r>
                      <a:endParaRPr sz="180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D7</a:t>
                      </a:r>
                      <a:endParaRPr sz="180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Overcast</a:t>
                      </a:r>
                      <a:endParaRPr sz="180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Cool</a:t>
                      </a:r>
                      <a:endParaRPr sz="180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Normal</a:t>
                      </a:r>
                      <a:endParaRPr sz="180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Strong</a:t>
                      </a:r>
                      <a:endParaRPr sz="180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Yes</a:t>
                      </a:r>
                      <a:endParaRPr sz="180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D8</a:t>
                      </a:r>
                      <a:endParaRPr sz="180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Overcast</a:t>
                      </a:r>
                      <a:endParaRPr sz="180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Mild</a:t>
                      </a:r>
                      <a:endParaRPr sz="180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High</a:t>
                      </a:r>
                      <a:endParaRPr sz="180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Weak</a:t>
                      </a:r>
                      <a:endParaRPr sz="180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No</a:t>
                      </a:r>
                      <a:endParaRPr sz="180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D9</a:t>
                      </a:r>
                      <a:endParaRPr sz="180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Sunny</a:t>
                      </a:r>
                      <a:endParaRPr sz="180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Cool</a:t>
                      </a:r>
                      <a:endParaRPr sz="180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Normal</a:t>
                      </a:r>
                      <a:endParaRPr sz="180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Weak</a:t>
                      </a:r>
                      <a:endParaRPr sz="180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Yes</a:t>
                      </a:r>
                      <a:endParaRPr sz="180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D10</a:t>
                      </a:r>
                      <a:endParaRPr sz="180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Rain</a:t>
                      </a:r>
                      <a:endParaRPr sz="180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Mild</a:t>
                      </a:r>
                      <a:endParaRPr sz="180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Normal</a:t>
                      </a:r>
                      <a:endParaRPr sz="180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Weak</a:t>
                      </a:r>
                      <a:endParaRPr sz="180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Yes</a:t>
                      </a:r>
                      <a:endParaRPr sz="1800" u="none" strike="noStrike" cap="none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7116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B6477-47EB-4DED-7B50-C0A91A27D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DC4863-5929-2F92-FF9E-103529C462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446B2FC-BDAF-434F-A36C-1F2F7069A7B4}" type="slidenum">
              <a:rPr lang="en-US" smtClean="0"/>
              <a:t>36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49998-FE3D-ED00-493C-7AFA97AF0F2B}"/>
              </a:ext>
            </a:extLst>
          </p:cNvPr>
          <p:cNvSpPr/>
          <p:nvPr/>
        </p:nvSpPr>
        <p:spPr>
          <a:xfrm>
            <a:off x="-2512" y="921275"/>
            <a:ext cx="12192000" cy="136156"/>
          </a:xfrm>
          <a:prstGeom prst="rect">
            <a:avLst/>
          </a:prstGeom>
          <a:solidFill>
            <a:srgbClr val="BD5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B83FCD-202A-2F81-1814-9C2B06356D52}"/>
              </a:ext>
            </a:extLst>
          </p:cNvPr>
          <p:cNvSpPr txBox="1">
            <a:spLocks/>
          </p:cNvSpPr>
          <p:nvPr/>
        </p:nvSpPr>
        <p:spPr>
          <a:xfrm>
            <a:off x="0" y="53791"/>
            <a:ext cx="12192000" cy="872542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8C2EA27-5338-3A37-8DF0-F4920438EE75}"/>
              </a:ext>
            </a:extLst>
          </p:cNvPr>
          <p:cNvSpPr/>
          <p:nvPr/>
        </p:nvSpPr>
        <p:spPr>
          <a:xfrm>
            <a:off x="1156378" y="1081803"/>
            <a:ext cx="10539678" cy="548521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rgbClr val="FFC000"/>
              </a:buClr>
            </a:pPr>
            <a:r>
              <a:rPr lang="vi-V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1: PLAY TENNIS</a:t>
            </a:r>
            <a:endParaRPr lang="en-VN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10DC89-1A29-C1D5-7F9D-41DC14AA3C07}"/>
              </a:ext>
            </a:extLst>
          </p:cNvPr>
          <p:cNvSpPr/>
          <p:nvPr/>
        </p:nvSpPr>
        <p:spPr>
          <a:xfrm>
            <a:off x="481658" y="1090324"/>
            <a:ext cx="540000" cy="54000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914D1-E5B4-971A-05AD-6B0871BF7ECA}"/>
              </a:ext>
            </a:extLst>
          </p:cNvPr>
          <p:cNvSpPr txBox="1">
            <a:spLocks/>
          </p:cNvSpPr>
          <p:nvPr/>
        </p:nvSpPr>
        <p:spPr>
          <a:xfrm>
            <a:off x="495943" y="1630324"/>
            <a:ext cx="10976590" cy="7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507999" marR="0" lvl="0" indent="-457200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Wingdings" panose="05000000000000000000" pitchFamily="2" charset="2"/>
              <a:buChar char="Ø"/>
              <a:defRPr sz="2700" b="0" i="0" u="none" strike="noStrike" cap="none">
                <a:ln>
                  <a:noFill/>
                </a:ln>
                <a:solidFill>
                  <a:srgbClr val="434343"/>
                </a:solidFill>
                <a:latin typeface="Times New Roman" panose="02020603050405020304" pitchFamily="18" charset="0"/>
                <a:ea typeface="Raleway Thin"/>
                <a:cs typeface="Times New Roman" panose="02020603050405020304" pitchFamily="18" charset="0"/>
                <a:sym typeface="Raleway Thin"/>
              </a:defRPr>
            </a:lvl1pPr>
            <a:lvl2pPr marL="1219170" marR="0" lvl="1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○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828754" marR="0" lvl="2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■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2438339" marR="0" lvl="3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●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3047924" marR="0" lvl="4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○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3657509" marR="0" lvl="5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■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4267093" marR="0" lvl="6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●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4876678" marR="0" lvl="7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○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5486263" marR="0" lvl="8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■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2400" dirty="0"/>
              <a:t>Training Samples</a:t>
            </a:r>
          </a:p>
        </p:txBody>
      </p:sp>
      <p:graphicFrame>
        <p:nvGraphicFramePr>
          <p:cNvPr id="4" name="Google Shape;162;p16">
            <a:extLst>
              <a:ext uri="{FF2B5EF4-FFF2-40B4-BE49-F238E27FC236}">
                <a16:creationId xmlns:a16="http://schemas.microsoft.com/office/drawing/2014/main" id="{A17D4059-113C-7C08-3955-C38F801C7A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8873592"/>
              </p:ext>
            </p:extLst>
          </p:nvPr>
        </p:nvGraphicFramePr>
        <p:xfrm>
          <a:off x="1021658" y="2367924"/>
          <a:ext cx="10381350" cy="3010535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172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9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0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30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Day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Outlook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Temperature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Humidity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Wind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PlayTennis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D1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Sunny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Hot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Weak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D2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Sunny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Hot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Strong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D3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Overcast</a:t>
                      </a:r>
                      <a:endParaRPr sz="1800" u="none" strike="noStrike" cap="none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Hot</a:t>
                      </a:r>
                      <a:endParaRPr sz="18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</a:t>
                      </a:r>
                      <a:endParaRPr sz="18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Weak</a:t>
                      </a:r>
                      <a:endParaRPr sz="18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8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D4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Rain</a:t>
                      </a:r>
                      <a:endParaRPr sz="18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Mild</a:t>
                      </a:r>
                      <a:endParaRPr sz="18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</a:t>
                      </a:r>
                      <a:endParaRPr sz="18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Weak</a:t>
                      </a:r>
                      <a:endParaRPr sz="18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8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D5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Rain</a:t>
                      </a:r>
                      <a:endParaRPr sz="18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Cool</a:t>
                      </a:r>
                      <a:endParaRPr sz="18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Normal</a:t>
                      </a:r>
                      <a:endParaRPr sz="18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Weak</a:t>
                      </a:r>
                      <a:endParaRPr sz="18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8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D6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Rain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Cool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Normal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Strong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D7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Overcast</a:t>
                      </a:r>
                      <a:endParaRPr sz="18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Cool</a:t>
                      </a:r>
                      <a:endParaRPr sz="18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Normal</a:t>
                      </a:r>
                      <a:endParaRPr sz="18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Strong</a:t>
                      </a:r>
                      <a:endParaRPr sz="18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8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D8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Overcast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Mild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Weak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D9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Sunny</a:t>
                      </a:r>
                      <a:endParaRPr sz="18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Cool</a:t>
                      </a:r>
                      <a:endParaRPr sz="18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Normal</a:t>
                      </a:r>
                      <a:endParaRPr sz="18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Weak</a:t>
                      </a:r>
                      <a:endParaRPr sz="18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8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D10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Rain</a:t>
                      </a:r>
                      <a:endParaRPr sz="18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Mild</a:t>
                      </a:r>
                      <a:endParaRPr sz="18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Normal</a:t>
                      </a:r>
                      <a:endParaRPr sz="18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Weak</a:t>
                      </a:r>
                      <a:endParaRPr sz="18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800" u="none" strike="noStrike" cap="none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0416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B6477-47EB-4DED-7B50-C0A91A27D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DC4863-5929-2F92-FF9E-103529C462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446B2FC-BDAF-434F-A36C-1F2F7069A7B4}" type="slidenum">
              <a:rPr lang="en-US" smtClean="0"/>
              <a:t>37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49998-FE3D-ED00-493C-7AFA97AF0F2B}"/>
              </a:ext>
            </a:extLst>
          </p:cNvPr>
          <p:cNvSpPr/>
          <p:nvPr/>
        </p:nvSpPr>
        <p:spPr>
          <a:xfrm>
            <a:off x="-2512" y="921275"/>
            <a:ext cx="12192000" cy="136156"/>
          </a:xfrm>
          <a:prstGeom prst="rect">
            <a:avLst/>
          </a:prstGeom>
          <a:solidFill>
            <a:srgbClr val="BD5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B83FCD-202A-2F81-1814-9C2B06356D52}"/>
              </a:ext>
            </a:extLst>
          </p:cNvPr>
          <p:cNvSpPr txBox="1">
            <a:spLocks/>
          </p:cNvSpPr>
          <p:nvPr/>
        </p:nvSpPr>
        <p:spPr>
          <a:xfrm>
            <a:off x="0" y="53791"/>
            <a:ext cx="12192000" cy="872542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8C2EA27-5338-3A37-8DF0-F4920438EE75}"/>
              </a:ext>
            </a:extLst>
          </p:cNvPr>
          <p:cNvSpPr/>
          <p:nvPr/>
        </p:nvSpPr>
        <p:spPr>
          <a:xfrm>
            <a:off x="1156378" y="1081803"/>
            <a:ext cx="10539678" cy="548521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rgbClr val="FFC000"/>
              </a:buClr>
            </a:pPr>
            <a:r>
              <a:rPr lang="vi-V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1: PLAY TENNIS</a:t>
            </a:r>
            <a:endParaRPr lang="en-VN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10DC89-1A29-C1D5-7F9D-41DC14AA3C07}"/>
              </a:ext>
            </a:extLst>
          </p:cNvPr>
          <p:cNvSpPr/>
          <p:nvPr/>
        </p:nvSpPr>
        <p:spPr>
          <a:xfrm>
            <a:off x="481658" y="1090324"/>
            <a:ext cx="540000" cy="54000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914D1-E5B4-971A-05AD-6B0871BF7ECA}"/>
              </a:ext>
            </a:extLst>
          </p:cNvPr>
          <p:cNvSpPr txBox="1">
            <a:spLocks/>
          </p:cNvSpPr>
          <p:nvPr/>
        </p:nvSpPr>
        <p:spPr>
          <a:xfrm>
            <a:off x="495943" y="1630324"/>
            <a:ext cx="10976590" cy="7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507999" marR="0" lvl="0" indent="-457200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Wingdings" panose="05000000000000000000" pitchFamily="2" charset="2"/>
              <a:buChar char="Ø"/>
              <a:defRPr sz="2700" b="0" i="0" u="none" strike="noStrike" cap="none">
                <a:ln>
                  <a:noFill/>
                </a:ln>
                <a:solidFill>
                  <a:srgbClr val="434343"/>
                </a:solidFill>
                <a:latin typeface="Times New Roman" panose="02020603050405020304" pitchFamily="18" charset="0"/>
                <a:ea typeface="Raleway Thin"/>
                <a:cs typeface="Times New Roman" panose="02020603050405020304" pitchFamily="18" charset="0"/>
                <a:sym typeface="Raleway Thin"/>
              </a:defRPr>
            </a:lvl1pPr>
            <a:lvl2pPr marL="1219170" marR="0" lvl="1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○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828754" marR="0" lvl="2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■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2438339" marR="0" lvl="3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●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3047924" marR="0" lvl="4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○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3657509" marR="0" lvl="5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■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4267093" marR="0" lvl="6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●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4876678" marR="0" lvl="7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○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5486263" marR="0" lvl="8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■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2400" dirty="0"/>
              <a:t>Probability Tables</a:t>
            </a:r>
          </a:p>
        </p:txBody>
      </p:sp>
      <p:graphicFrame>
        <p:nvGraphicFramePr>
          <p:cNvPr id="4" name="Google Shape;169;p17">
            <a:extLst>
              <a:ext uri="{FF2B5EF4-FFF2-40B4-BE49-F238E27FC236}">
                <a16:creationId xmlns:a16="http://schemas.microsoft.com/office/drawing/2014/main" id="{8A3BD26B-59B0-1E99-2980-25D1CD9FC9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7904702"/>
              </p:ext>
            </p:extLst>
          </p:nvPr>
        </p:nvGraphicFramePr>
        <p:xfrm>
          <a:off x="328733" y="3594625"/>
          <a:ext cx="4339575" cy="2342076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50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3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7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Day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Outlook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Temp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Hum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Wind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PlayT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D1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Sunny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Hot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Weak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D2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Sunny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Hot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Strong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D3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Overcast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Hot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</a:t>
                      </a:r>
                      <a:endParaRPr sz="1400" u="none" strike="noStrike" cap="none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Weak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D4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Rain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Mild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Weak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D5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Rain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Cool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Normal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Weak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D6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Rain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Cool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Normal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Strong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D7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Overcast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Cool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Normal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Strong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D8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Overcast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Mild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Weak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D9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Sunny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Cool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Normal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Weak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D10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Rain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Mild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Normal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Weak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Google Shape;170;p17">
            <a:extLst>
              <a:ext uri="{FF2B5EF4-FFF2-40B4-BE49-F238E27FC236}">
                <a16:creationId xmlns:a16="http://schemas.microsoft.com/office/drawing/2014/main" id="{DB715E2F-D9DB-E1E8-74DB-5B1A729DCD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0936082"/>
              </p:ext>
            </p:extLst>
          </p:nvPr>
        </p:nvGraphicFramePr>
        <p:xfrm>
          <a:off x="4782067" y="2378796"/>
          <a:ext cx="7081200" cy="3557905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178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 rowSpan="2"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Attribute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 rowSpan="2"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 gridSpan="2"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8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 Probability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6/10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4/10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Outlook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Sunny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Overcast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Rain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Temperature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Hot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Mild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Cool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Humidity</a:t>
                      </a:r>
                      <a:endParaRPr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</a:t>
                      </a:r>
                      <a:endParaRPr sz="18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Normal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Wind</a:t>
                      </a:r>
                      <a:endParaRPr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Weak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Strong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91981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B6477-47EB-4DED-7B50-C0A91A27D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DC4863-5929-2F92-FF9E-103529C462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446B2FC-BDAF-434F-A36C-1F2F7069A7B4}" type="slidenum">
              <a:rPr lang="en-US" smtClean="0"/>
              <a:t>38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49998-FE3D-ED00-493C-7AFA97AF0F2B}"/>
              </a:ext>
            </a:extLst>
          </p:cNvPr>
          <p:cNvSpPr/>
          <p:nvPr/>
        </p:nvSpPr>
        <p:spPr>
          <a:xfrm>
            <a:off x="-2512" y="921275"/>
            <a:ext cx="12192000" cy="136156"/>
          </a:xfrm>
          <a:prstGeom prst="rect">
            <a:avLst/>
          </a:prstGeom>
          <a:solidFill>
            <a:srgbClr val="BD5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B83FCD-202A-2F81-1814-9C2B06356D52}"/>
              </a:ext>
            </a:extLst>
          </p:cNvPr>
          <p:cNvSpPr txBox="1">
            <a:spLocks/>
          </p:cNvSpPr>
          <p:nvPr/>
        </p:nvSpPr>
        <p:spPr>
          <a:xfrm>
            <a:off x="0" y="53791"/>
            <a:ext cx="12192000" cy="872542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8C2EA27-5338-3A37-8DF0-F4920438EE75}"/>
              </a:ext>
            </a:extLst>
          </p:cNvPr>
          <p:cNvSpPr/>
          <p:nvPr/>
        </p:nvSpPr>
        <p:spPr>
          <a:xfrm>
            <a:off x="1156378" y="1081803"/>
            <a:ext cx="10539678" cy="548521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rgbClr val="FFC000"/>
              </a:buClr>
            </a:pPr>
            <a:r>
              <a:rPr lang="vi-V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1: PLAY TENNIS</a:t>
            </a:r>
            <a:endParaRPr lang="en-VN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10DC89-1A29-C1D5-7F9D-41DC14AA3C07}"/>
              </a:ext>
            </a:extLst>
          </p:cNvPr>
          <p:cNvSpPr/>
          <p:nvPr/>
        </p:nvSpPr>
        <p:spPr>
          <a:xfrm>
            <a:off x="481658" y="1090324"/>
            <a:ext cx="540000" cy="54000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914D1-E5B4-971A-05AD-6B0871BF7ECA}"/>
              </a:ext>
            </a:extLst>
          </p:cNvPr>
          <p:cNvSpPr txBox="1">
            <a:spLocks/>
          </p:cNvSpPr>
          <p:nvPr/>
        </p:nvSpPr>
        <p:spPr>
          <a:xfrm>
            <a:off x="495943" y="1630324"/>
            <a:ext cx="10976590" cy="7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507999" marR="0" lvl="0" indent="-457200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Wingdings" panose="05000000000000000000" pitchFamily="2" charset="2"/>
              <a:buChar char="Ø"/>
              <a:defRPr sz="2700" b="0" i="0" u="none" strike="noStrike" cap="none">
                <a:ln>
                  <a:noFill/>
                </a:ln>
                <a:solidFill>
                  <a:srgbClr val="434343"/>
                </a:solidFill>
                <a:latin typeface="Times New Roman" panose="02020603050405020304" pitchFamily="18" charset="0"/>
                <a:ea typeface="Raleway Thin"/>
                <a:cs typeface="Times New Roman" panose="02020603050405020304" pitchFamily="18" charset="0"/>
                <a:sym typeface="Raleway Thin"/>
              </a:defRPr>
            </a:lvl1pPr>
            <a:lvl2pPr marL="1219170" marR="0" lvl="1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○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828754" marR="0" lvl="2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■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2438339" marR="0" lvl="3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●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3047924" marR="0" lvl="4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○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3657509" marR="0" lvl="5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■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4267093" marR="0" lvl="6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●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4876678" marR="0" lvl="7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○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5486263" marR="0" lvl="8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■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2400" dirty="0"/>
              <a:t>Probability Tables</a:t>
            </a:r>
          </a:p>
        </p:txBody>
      </p:sp>
      <p:graphicFrame>
        <p:nvGraphicFramePr>
          <p:cNvPr id="4" name="Google Shape;169;p17">
            <a:extLst>
              <a:ext uri="{FF2B5EF4-FFF2-40B4-BE49-F238E27FC236}">
                <a16:creationId xmlns:a16="http://schemas.microsoft.com/office/drawing/2014/main" id="{8A3BD26B-59B0-1E99-2980-25D1CD9FC90B}"/>
              </a:ext>
            </a:extLst>
          </p:cNvPr>
          <p:cNvGraphicFramePr/>
          <p:nvPr/>
        </p:nvGraphicFramePr>
        <p:xfrm>
          <a:off x="328733" y="3594625"/>
          <a:ext cx="4339575" cy="2342076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50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3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7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Day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Outlook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Temp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Hum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Wind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PlayT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D1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Sunny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Hot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Weak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D2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Sunny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Hot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Strong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D3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Overcast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Hot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</a:t>
                      </a:r>
                      <a:endParaRPr sz="1400" u="none" strike="noStrike" cap="none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Weak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D4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Rain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Mild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Weak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D5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Rain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Cool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Normal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Weak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D6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Rain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Cool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Normal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Strong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D7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Overcast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Cool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Normal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Strong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D8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Overcast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Mild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Weak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D9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Sunny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Cool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Normal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Weak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D10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Rain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Mild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Normal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Weak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Google Shape;170;p17">
            <a:extLst>
              <a:ext uri="{FF2B5EF4-FFF2-40B4-BE49-F238E27FC236}">
                <a16:creationId xmlns:a16="http://schemas.microsoft.com/office/drawing/2014/main" id="{DB715E2F-D9DB-E1E8-74DB-5B1A729DCD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7603338"/>
              </p:ext>
            </p:extLst>
          </p:nvPr>
        </p:nvGraphicFramePr>
        <p:xfrm>
          <a:off x="4782067" y="2378796"/>
          <a:ext cx="7081200" cy="3557905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178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 rowSpan="2"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Attribute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 rowSpan="2"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 gridSpan="2"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8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 Probability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6/10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4/10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Outlook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Sunny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1/6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2/4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Overcast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2/6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1/4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Rain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3/6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1/4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Temperature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Hot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1/6</a:t>
                      </a:r>
                      <a:endParaRPr sz="18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2/4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Mild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2/6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1/4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Cool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3/6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1/4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Humidity</a:t>
                      </a:r>
                      <a:endParaRPr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</a:t>
                      </a:r>
                      <a:endParaRPr sz="18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2/6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3/4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Normal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4/6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1/4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Wind</a:t>
                      </a:r>
                      <a:endParaRPr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Weak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5/6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2/4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Strong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1/6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2/4</a:t>
                      </a:r>
                      <a:endParaRPr sz="18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1264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B6477-47EB-4DED-7B50-C0A91A27D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DC4863-5929-2F92-FF9E-103529C462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446B2FC-BDAF-434F-A36C-1F2F7069A7B4}" type="slidenum">
              <a:rPr lang="en-US" smtClean="0"/>
              <a:t>39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49998-FE3D-ED00-493C-7AFA97AF0F2B}"/>
              </a:ext>
            </a:extLst>
          </p:cNvPr>
          <p:cNvSpPr/>
          <p:nvPr/>
        </p:nvSpPr>
        <p:spPr>
          <a:xfrm>
            <a:off x="-2512" y="921275"/>
            <a:ext cx="12192000" cy="136156"/>
          </a:xfrm>
          <a:prstGeom prst="rect">
            <a:avLst/>
          </a:prstGeom>
          <a:solidFill>
            <a:srgbClr val="BD5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B83FCD-202A-2F81-1814-9C2B06356D52}"/>
              </a:ext>
            </a:extLst>
          </p:cNvPr>
          <p:cNvSpPr txBox="1">
            <a:spLocks/>
          </p:cNvSpPr>
          <p:nvPr/>
        </p:nvSpPr>
        <p:spPr>
          <a:xfrm>
            <a:off x="0" y="53791"/>
            <a:ext cx="12192000" cy="872542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8C2EA27-5338-3A37-8DF0-F4920438EE75}"/>
              </a:ext>
            </a:extLst>
          </p:cNvPr>
          <p:cNvSpPr/>
          <p:nvPr/>
        </p:nvSpPr>
        <p:spPr>
          <a:xfrm>
            <a:off x="1156378" y="1081803"/>
            <a:ext cx="10539678" cy="548521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rgbClr val="FFC000"/>
              </a:buClr>
            </a:pPr>
            <a:r>
              <a:rPr lang="vi-V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1: PLAY TENNIS</a:t>
            </a:r>
            <a:endParaRPr lang="en-VN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10DC89-1A29-C1D5-7F9D-41DC14AA3C07}"/>
              </a:ext>
            </a:extLst>
          </p:cNvPr>
          <p:cNvSpPr/>
          <p:nvPr/>
        </p:nvSpPr>
        <p:spPr>
          <a:xfrm>
            <a:off x="481658" y="1090324"/>
            <a:ext cx="540000" cy="54000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914D1-E5B4-971A-05AD-6B0871BF7ECA}"/>
              </a:ext>
            </a:extLst>
          </p:cNvPr>
          <p:cNvSpPr txBox="1">
            <a:spLocks/>
          </p:cNvSpPr>
          <p:nvPr/>
        </p:nvSpPr>
        <p:spPr>
          <a:xfrm>
            <a:off x="495943" y="1630324"/>
            <a:ext cx="10976590" cy="7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507999" marR="0" lvl="0" indent="-457200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Wingdings" panose="05000000000000000000" pitchFamily="2" charset="2"/>
              <a:buChar char="Ø"/>
              <a:defRPr sz="2700" b="0" i="0" u="none" strike="noStrike" cap="none">
                <a:ln>
                  <a:noFill/>
                </a:ln>
                <a:solidFill>
                  <a:srgbClr val="434343"/>
                </a:solidFill>
                <a:latin typeface="Times New Roman" panose="02020603050405020304" pitchFamily="18" charset="0"/>
                <a:ea typeface="Raleway Thin"/>
                <a:cs typeface="Times New Roman" panose="02020603050405020304" pitchFamily="18" charset="0"/>
                <a:sym typeface="Raleway Thin"/>
              </a:defRPr>
            </a:lvl1pPr>
            <a:lvl2pPr marL="1219170" marR="0" lvl="1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○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828754" marR="0" lvl="2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■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2438339" marR="0" lvl="3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●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3047924" marR="0" lvl="4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○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3657509" marR="0" lvl="5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■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4267093" marR="0" lvl="6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●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4876678" marR="0" lvl="7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○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5486263" marR="0" lvl="8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■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2400" dirty="0"/>
              <a:t>Test Phase</a:t>
            </a:r>
          </a:p>
        </p:txBody>
      </p:sp>
      <p:graphicFrame>
        <p:nvGraphicFramePr>
          <p:cNvPr id="5" name="Google Shape;170;p17">
            <a:extLst>
              <a:ext uri="{FF2B5EF4-FFF2-40B4-BE49-F238E27FC236}">
                <a16:creationId xmlns:a16="http://schemas.microsoft.com/office/drawing/2014/main" id="{DB715E2F-D9DB-E1E8-74DB-5B1A729DCD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0112764"/>
              </p:ext>
            </p:extLst>
          </p:nvPr>
        </p:nvGraphicFramePr>
        <p:xfrm>
          <a:off x="751658" y="2421588"/>
          <a:ext cx="4627386" cy="3698812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1165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9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7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 rowSpan="2"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Attribute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 rowSpan="2"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 gridSpan="2"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8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 Probability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6/10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4/10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Outlook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Sunny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1/6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2/4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Overcast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2/6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1/4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Rain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3/6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1/4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Temperature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Hot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1/6</a:t>
                      </a:r>
                      <a:endParaRPr sz="18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2/4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Mild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2/6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1/4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Cool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3/6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1/4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Humidity</a:t>
                      </a:r>
                      <a:endParaRPr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</a:t>
                      </a:r>
                      <a:endParaRPr sz="18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2/6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3/4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Normal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4/6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1/4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Wind</a:t>
                      </a:r>
                      <a:endParaRPr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Weak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5/6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2/4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Strong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1/6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2/4</a:t>
                      </a:r>
                      <a:endParaRPr sz="18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6" name="Google Shape;205;p21">
            <a:extLst>
              <a:ext uri="{FF2B5EF4-FFF2-40B4-BE49-F238E27FC236}">
                <a16:creationId xmlns:a16="http://schemas.microsoft.com/office/drawing/2014/main" id="{0B48DF55-6024-A569-D5FC-F22462889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2719894"/>
              </p:ext>
            </p:extLst>
          </p:nvPr>
        </p:nvGraphicFramePr>
        <p:xfrm>
          <a:off x="6096000" y="1673299"/>
          <a:ext cx="5710516" cy="325825"/>
        </p:xfrm>
        <a:graphic>
          <a:graphicData uri="http://schemas.openxmlformats.org/drawingml/2006/table">
            <a:tbl>
              <a:tblPr firstRow="1" firstCol="1" bandRow="1">
                <a:gradFill>
                  <a:gsLst>
                    <a:gs pos="0">
                      <a:srgbClr val="EFA521"/>
                    </a:gs>
                    <a:gs pos="100000">
                      <a:srgbClr val="FFD982"/>
                    </a:gs>
                  </a:gsLst>
                  <a:lin ang="16200000" scaled="0"/>
                </a:gradFill>
              </a:tblPr>
              <a:tblGrid>
                <a:gridCol w="951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1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1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3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0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D11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Sunny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Cool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Strong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?</a:t>
                      </a:r>
                      <a:endParaRPr sz="20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BE31A48-2D4C-940F-E4CB-0D9D2F9584C5}"/>
              </a:ext>
            </a:extLst>
          </p:cNvPr>
          <p:cNvSpPr/>
          <p:nvPr/>
        </p:nvSpPr>
        <p:spPr>
          <a:xfrm>
            <a:off x="6096000" y="2390176"/>
            <a:ext cx="5710518" cy="5506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P(“Play Tennis”=“Yes”|X)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5FD369B-E4F1-9F8F-28E5-1D8A80196FB3}"/>
              </a:ext>
            </a:extLst>
          </p:cNvPr>
          <p:cNvSpPr/>
          <p:nvPr/>
        </p:nvSpPr>
        <p:spPr>
          <a:xfrm>
            <a:off x="6095999" y="3313594"/>
            <a:ext cx="5804647" cy="280680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P(X|“Play Tennis”=“Yes”).P(“Play Tennis”=“Yes”)</a:t>
            </a:r>
          </a:p>
          <a:p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=P(“Outlook”=“Sunny”|“Play Tennis”=“Yes”)</a:t>
            </a:r>
          </a:p>
          <a:p>
            <a:r>
              <a:rPr lang="vi-V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P(“Temp”=“Cool”|“Play Tennis”=“Yes”)</a:t>
            </a:r>
          </a:p>
          <a:p>
            <a:r>
              <a:rPr lang="vi-V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P(“Hum”=“High”|“Play Tennis”=“Yes”)</a:t>
            </a:r>
          </a:p>
          <a:p>
            <a:r>
              <a:rPr lang="vi-V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P(“Wind”=“Strong”|“Play Tennis”=“Yes”)</a:t>
            </a:r>
          </a:p>
          <a:p>
            <a:r>
              <a:rPr lang="vi-V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. P(“Play Tennis”=“Yes”)</a:t>
            </a:r>
          </a:p>
          <a:p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=1/6.3/6.2/6.1/6.6/10</a:t>
            </a:r>
          </a:p>
          <a:p>
            <a:r>
              <a:rPr lang="vi-V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=0.0028</a:t>
            </a:r>
          </a:p>
        </p:txBody>
      </p:sp>
    </p:spTree>
    <p:extLst>
      <p:ext uri="{BB962C8B-B14F-4D97-AF65-F5344CB8AC3E}">
        <p14:creationId xmlns:p14="http://schemas.microsoft.com/office/powerpoint/2010/main" val="3020335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B6477-47EB-4DED-7B50-C0A91A27D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DC4863-5929-2F92-FF9E-103529C462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446B2FC-BDAF-434F-A36C-1F2F7069A7B4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49998-FE3D-ED00-493C-7AFA97AF0F2B}"/>
              </a:ext>
            </a:extLst>
          </p:cNvPr>
          <p:cNvSpPr/>
          <p:nvPr/>
        </p:nvSpPr>
        <p:spPr>
          <a:xfrm>
            <a:off x="-2512" y="921275"/>
            <a:ext cx="12192000" cy="136156"/>
          </a:xfrm>
          <a:prstGeom prst="rect">
            <a:avLst/>
          </a:prstGeom>
          <a:solidFill>
            <a:srgbClr val="BD5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B83FCD-202A-2F81-1814-9C2B06356D52}"/>
              </a:ext>
            </a:extLst>
          </p:cNvPr>
          <p:cNvSpPr txBox="1">
            <a:spLocks/>
          </p:cNvSpPr>
          <p:nvPr/>
        </p:nvSpPr>
        <p:spPr>
          <a:xfrm>
            <a:off x="0" y="53791"/>
            <a:ext cx="12192000" cy="872542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8C2EA27-5338-3A37-8DF0-F4920438EE75}"/>
              </a:ext>
            </a:extLst>
          </p:cNvPr>
          <p:cNvSpPr/>
          <p:nvPr/>
        </p:nvSpPr>
        <p:spPr>
          <a:xfrm>
            <a:off x="1156378" y="1081803"/>
            <a:ext cx="10539678" cy="548521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rgbClr val="FFC000"/>
              </a:buClr>
            </a:pPr>
            <a:r>
              <a:rPr lang="vi-V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endParaRPr lang="en-VN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10DC89-1A29-C1D5-7F9D-41DC14AA3C07}"/>
              </a:ext>
            </a:extLst>
          </p:cNvPr>
          <p:cNvSpPr/>
          <p:nvPr/>
        </p:nvSpPr>
        <p:spPr>
          <a:xfrm>
            <a:off x="481658" y="1090324"/>
            <a:ext cx="540000" cy="54000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428A5-A28C-ECEA-AFE1-561355351D3A}"/>
              </a:ext>
            </a:extLst>
          </p:cNvPr>
          <p:cNvSpPr txBox="1">
            <a:spLocks/>
          </p:cNvSpPr>
          <p:nvPr/>
        </p:nvSpPr>
        <p:spPr>
          <a:xfrm>
            <a:off x="495943" y="1630324"/>
            <a:ext cx="10976590" cy="7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507999" marR="0" lvl="0" indent="-457200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Wingdings" panose="05000000000000000000" pitchFamily="2" charset="2"/>
              <a:buChar char="Ø"/>
              <a:defRPr sz="2700" b="0" i="0" u="none" strike="noStrike" cap="none">
                <a:ln>
                  <a:noFill/>
                </a:ln>
                <a:solidFill>
                  <a:srgbClr val="434343"/>
                </a:solidFill>
                <a:latin typeface="Times New Roman" panose="02020603050405020304" pitchFamily="18" charset="0"/>
                <a:ea typeface="Raleway Thin"/>
                <a:cs typeface="Times New Roman" panose="02020603050405020304" pitchFamily="18" charset="0"/>
                <a:sym typeface="Raleway Thin"/>
              </a:defRPr>
            </a:lvl1pPr>
            <a:lvl2pPr marL="1219170" marR="0" lvl="1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○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828754" marR="0" lvl="2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■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2438339" marR="0" lvl="3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●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3047924" marR="0" lvl="4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○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3657509" marR="0" lvl="5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■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4267093" marR="0" lvl="6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●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4876678" marR="0" lvl="7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○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5486263" marR="0" lvl="8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■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2400" dirty="0"/>
              <a:t>Measure to the likelihood of an event occurring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CF70D39-4EF0-0EC4-2870-BD5F22AD2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6390" y="2900230"/>
            <a:ext cx="6835266" cy="2687864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FC735F5-8165-808F-E622-F889FC535A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124337"/>
              </p:ext>
            </p:extLst>
          </p:nvPr>
        </p:nvGraphicFramePr>
        <p:xfrm>
          <a:off x="2688771" y="3679068"/>
          <a:ext cx="764177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15">
                  <a:extLst>
                    <a:ext uri="{9D8B030D-6E8A-4147-A177-3AD203B41FA5}">
                      <a16:colId xmlns:a16="http://schemas.microsoft.com/office/drawing/2014/main" val="203985484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319826214"/>
                    </a:ext>
                  </a:extLst>
                </a:gridCol>
                <a:gridCol w="2299684">
                  <a:extLst>
                    <a:ext uri="{9D8B030D-6E8A-4147-A177-3AD203B41FA5}">
                      <a16:colId xmlns:a16="http://schemas.microsoft.com/office/drawing/2014/main" val="2779518304"/>
                    </a:ext>
                  </a:extLst>
                </a:gridCol>
                <a:gridCol w="1310018">
                  <a:extLst>
                    <a:ext uri="{9D8B030D-6E8A-4147-A177-3AD203B41FA5}">
                      <a16:colId xmlns:a16="http://schemas.microsoft.com/office/drawing/2014/main" val="826208962"/>
                    </a:ext>
                  </a:extLst>
                </a:gridCol>
                <a:gridCol w="1528354">
                  <a:extLst>
                    <a:ext uri="{9D8B030D-6E8A-4147-A177-3AD203B41FA5}">
                      <a16:colId xmlns:a16="http://schemas.microsoft.com/office/drawing/2014/main" val="5115735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V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Impossible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Unlikely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 Chance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Likely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Certain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5310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F17CF75-A413-7933-3367-5341CE0B5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983153"/>
              </p:ext>
            </p:extLst>
          </p:nvPr>
        </p:nvGraphicFramePr>
        <p:xfrm>
          <a:off x="3250240" y="5383931"/>
          <a:ext cx="596537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9972">
                  <a:extLst>
                    <a:ext uri="{9D8B030D-6E8A-4147-A177-3AD203B41FA5}">
                      <a16:colId xmlns:a16="http://schemas.microsoft.com/office/drawing/2014/main" val="1490937682"/>
                    </a:ext>
                  </a:extLst>
                </a:gridCol>
                <a:gridCol w="1520953">
                  <a:extLst>
                    <a:ext uri="{9D8B030D-6E8A-4147-A177-3AD203B41FA5}">
                      <a16:colId xmlns:a16="http://schemas.microsoft.com/office/drawing/2014/main" val="3205848671"/>
                    </a:ext>
                  </a:extLst>
                </a:gridCol>
                <a:gridCol w="1774445">
                  <a:extLst>
                    <a:ext uri="{9D8B030D-6E8A-4147-A177-3AD203B41FA5}">
                      <a16:colId xmlns:a16="http://schemas.microsoft.com/office/drawing/2014/main" val="42412578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V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1-in-6 Chance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VN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4-in-5 Chance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997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7647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B6477-47EB-4DED-7B50-C0A91A27D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DC4863-5929-2F92-FF9E-103529C462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446B2FC-BDAF-434F-A36C-1F2F7069A7B4}" type="slidenum">
              <a:rPr lang="en-US" smtClean="0"/>
              <a:t>40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49998-FE3D-ED00-493C-7AFA97AF0F2B}"/>
              </a:ext>
            </a:extLst>
          </p:cNvPr>
          <p:cNvSpPr/>
          <p:nvPr/>
        </p:nvSpPr>
        <p:spPr>
          <a:xfrm>
            <a:off x="-2512" y="921275"/>
            <a:ext cx="12192000" cy="136156"/>
          </a:xfrm>
          <a:prstGeom prst="rect">
            <a:avLst/>
          </a:prstGeom>
          <a:solidFill>
            <a:srgbClr val="BD5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B83FCD-202A-2F81-1814-9C2B06356D52}"/>
              </a:ext>
            </a:extLst>
          </p:cNvPr>
          <p:cNvSpPr txBox="1">
            <a:spLocks/>
          </p:cNvSpPr>
          <p:nvPr/>
        </p:nvSpPr>
        <p:spPr>
          <a:xfrm>
            <a:off x="0" y="53791"/>
            <a:ext cx="12192000" cy="872542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8C2EA27-5338-3A37-8DF0-F4920438EE75}"/>
              </a:ext>
            </a:extLst>
          </p:cNvPr>
          <p:cNvSpPr/>
          <p:nvPr/>
        </p:nvSpPr>
        <p:spPr>
          <a:xfrm>
            <a:off x="1156378" y="1081803"/>
            <a:ext cx="10539678" cy="548521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rgbClr val="FFC000"/>
              </a:buClr>
            </a:pPr>
            <a:r>
              <a:rPr lang="vi-V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1: PLAY TENNIS</a:t>
            </a:r>
            <a:endParaRPr lang="en-VN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10DC89-1A29-C1D5-7F9D-41DC14AA3C07}"/>
              </a:ext>
            </a:extLst>
          </p:cNvPr>
          <p:cNvSpPr/>
          <p:nvPr/>
        </p:nvSpPr>
        <p:spPr>
          <a:xfrm>
            <a:off x="481658" y="1090324"/>
            <a:ext cx="540000" cy="54000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914D1-E5B4-971A-05AD-6B0871BF7ECA}"/>
              </a:ext>
            </a:extLst>
          </p:cNvPr>
          <p:cNvSpPr txBox="1">
            <a:spLocks/>
          </p:cNvSpPr>
          <p:nvPr/>
        </p:nvSpPr>
        <p:spPr>
          <a:xfrm>
            <a:off x="495943" y="1630324"/>
            <a:ext cx="10976590" cy="7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507999" marR="0" lvl="0" indent="-457200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Wingdings" panose="05000000000000000000" pitchFamily="2" charset="2"/>
              <a:buChar char="Ø"/>
              <a:defRPr sz="2700" b="0" i="0" u="none" strike="noStrike" cap="none">
                <a:ln>
                  <a:noFill/>
                </a:ln>
                <a:solidFill>
                  <a:srgbClr val="434343"/>
                </a:solidFill>
                <a:latin typeface="Times New Roman" panose="02020603050405020304" pitchFamily="18" charset="0"/>
                <a:ea typeface="Raleway Thin"/>
                <a:cs typeface="Times New Roman" panose="02020603050405020304" pitchFamily="18" charset="0"/>
                <a:sym typeface="Raleway Thin"/>
              </a:defRPr>
            </a:lvl1pPr>
            <a:lvl2pPr marL="1219170" marR="0" lvl="1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○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828754" marR="0" lvl="2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■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2438339" marR="0" lvl="3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●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3047924" marR="0" lvl="4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○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3657509" marR="0" lvl="5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■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4267093" marR="0" lvl="6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●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4876678" marR="0" lvl="7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○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5486263" marR="0" lvl="8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■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2400" dirty="0"/>
              <a:t>Test Phase</a:t>
            </a:r>
          </a:p>
        </p:txBody>
      </p:sp>
      <p:graphicFrame>
        <p:nvGraphicFramePr>
          <p:cNvPr id="5" name="Google Shape;170;p17">
            <a:extLst>
              <a:ext uri="{FF2B5EF4-FFF2-40B4-BE49-F238E27FC236}">
                <a16:creationId xmlns:a16="http://schemas.microsoft.com/office/drawing/2014/main" id="{DB715E2F-D9DB-E1E8-74DB-5B1A729DCDA6}"/>
              </a:ext>
            </a:extLst>
          </p:cNvPr>
          <p:cNvGraphicFramePr/>
          <p:nvPr/>
        </p:nvGraphicFramePr>
        <p:xfrm>
          <a:off x="751658" y="2421588"/>
          <a:ext cx="4627386" cy="3698812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1165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9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7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 rowSpan="2"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Attribute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 rowSpan="2"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 gridSpan="2"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8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 Probability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6/10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4/10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Outlook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Sunny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1/6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2/4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Overcast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2/6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1/4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Rain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3/6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1/4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Temperature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Hot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1/6</a:t>
                      </a:r>
                      <a:endParaRPr sz="18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2/4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Mild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2/6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1/4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Cool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3/6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1/4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Humidity</a:t>
                      </a:r>
                      <a:endParaRPr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</a:t>
                      </a:r>
                      <a:endParaRPr sz="18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2/6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3/4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Normal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4/6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1/4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Wind</a:t>
                      </a:r>
                      <a:endParaRPr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Weak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5/6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2/4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Strong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1/6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2/4</a:t>
                      </a:r>
                      <a:endParaRPr sz="18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BE31A48-2D4C-940F-E4CB-0D9D2F9584C5}"/>
              </a:ext>
            </a:extLst>
          </p:cNvPr>
          <p:cNvSpPr/>
          <p:nvPr/>
        </p:nvSpPr>
        <p:spPr>
          <a:xfrm>
            <a:off x="6096000" y="2390176"/>
            <a:ext cx="5710518" cy="5506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P(“Play Tennis”=“No”|X)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5FD369B-E4F1-9F8F-28E5-1D8A80196FB3}"/>
              </a:ext>
            </a:extLst>
          </p:cNvPr>
          <p:cNvSpPr/>
          <p:nvPr/>
        </p:nvSpPr>
        <p:spPr>
          <a:xfrm>
            <a:off x="6096000" y="3313594"/>
            <a:ext cx="5710518" cy="280680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P(X|“Play Tennis”=“No”).P(“Play Tennis”=“No”)</a:t>
            </a:r>
          </a:p>
          <a:p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=P(“Outlook”=“Sunny”|“Play Tennis”=“No”)</a:t>
            </a:r>
          </a:p>
          <a:p>
            <a:r>
              <a:rPr lang="vi-V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P(“Temp”=“Cool”|“Play Tennis”=“No”)</a:t>
            </a:r>
          </a:p>
          <a:p>
            <a:r>
              <a:rPr lang="vi-V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P(“Hum”=“High”|“Play Tennis”=“No”)</a:t>
            </a:r>
          </a:p>
          <a:p>
            <a:r>
              <a:rPr lang="vi-V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P(“Wind”=“Strong”|“Play Tennis”=“No”)</a:t>
            </a:r>
          </a:p>
          <a:p>
            <a:r>
              <a:rPr lang="vi-V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. P(“Play Tennis”=“No”)</a:t>
            </a:r>
          </a:p>
          <a:p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=2/4.1/4.3/4.2/4.4/10</a:t>
            </a:r>
          </a:p>
          <a:p>
            <a:r>
              <a:rPr lang="vi-V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=0.0188</a:t>
            </a:r>
          </a:p>
        </p:txBody>
      </p:sp>
      <p:graphicFrame>
        <p:nvGraphicFramePr>
          <p:cNvPr id="4" name="Google Shape;205;p21">
            <a:extLst>
              <a:ext uri="{FF2B5EF4-FFF2-40B4-BE49-F238E27FC236}">
                <a16:creationId xmlns:a16="http://schemas.microsoft.com/office/drawing/2014/main" id="{C9BB012C-670F-198B-F431-EA2ACD03AA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6087674"/>
              </p:ext>
            </p:extLst>
          </p:nvPr>
        </p:nvGraphicFramePr>
        <p:xfrm>
          <a:off x="6096000" y="1673299"/>
          <a:ext cx="5710516" cy="325825"/>
        </p:xfrm>
        <a:graphic>
          <a:graphicData uri="http://schemas.openxmlformats.org/drawingml/2006/table">
            <a:tbl>
              <a:tblPr firstRow="1" firstCol="1" bandRow="1">
                <a:gradFill>
                  <a:gsLst>
                    <a:gs pos="0">
                      <a:srgbClr val="EFA521"/>
                    </a:gs>
                    <a:gs pos="100000">
                      <a:srgbClr val="FFD982"/>
                    </a:gs>
                  </a:gsLst>
                  <a:lin ang="16200000" scaled="0"/>
                </a:gradFill>
              </a:tblPr>
              <a:tblGrid>
                <a:gridCol w="951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1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1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3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0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D11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Sunny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Cool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Strong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?</a:t>
                      </a:r>
                      <a:endParaRPr sz="20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7582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B6477-47EB-4DED-7B50-C0A91A27D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DC4863-5929-2F92-FF9E-103529C462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446B2FC-BDAF-434F-A36C-1F2F7069A7B4}" type="slidenum">
              <a:rPr lang="en-US" smtClean="0"/>
              <a:t>41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49998-FE3D-ED00-493C-7AFA97AF0F2B}"/>
              </a:ext>
            </a:extLst>
          </p:cNvPr>
          <p:cNvSpPr/>
          <p:nvPr/>
        </p:nvSpPr>
        <p:spPr>
          <a:xfrm>
            <a:off x="-2512" y="921275"/>
            <a:ext cx="12192000" cy="136156"/>
          </a:xfrm>
          <a:prstGeom prst="rect">
            <a:avLst/>
          </a:prstGeom>
          <a:solidFill>
            <a:srgbClr val="BD5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B83FCD-202A-2F81-1814-9C2B06356D52}"/>
              </a:ext>
            </a:extLst>
          </p:cNvPr>
          <p:cNvSpPr txBox="1">
            <a:spLocks/>
          </p:cNvSpPr>
          <p:nvPr/>
        </p:nvSpPr>
        <p:spPr>
          <a:xfrm>
            <a:off x="0" y="53791"/>
            <a:ext cx="12192000" cy="872542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8C2EA27-5338-3A37-8DF0-F4920438EE75}"/>
              </a:ext>
            </a:extLst>
          </p:cNvPr>
          <p:cNvSpPr/>
          <p:nvPr/>
        </p:nvSpPr>
        <p:spPr>
          <a:xfrm>
            <a:off x="1156378" y="1081803"/>
            <a:ext cx="10539678" cy="548521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rgbClr val="FFC000"/>
              </a:buClr>
            </a:pPr>
            <a:r>
              <a:rPr lang="vi-V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1: PLAY TENNIS</a:t>
            </a:r>
            <a:endParaRPr lang="en-VN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10DC89-1A29-C1D5-7F9D-41DC14AA3C07}"/>
              </a:ext>
            </a:extLst>
          </p:cNvPr>
          <p:cNvSpPr/>
          <p:nvPr/>
        </p:nvSpPr>
        <p:spPr>
          <a:xfrm>
            <a:off x="481658" y="1090324"/>
            <a:ext cx="540000" cy="54000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914D1-E5B4-971A-05AD-6B0871BF7ECA}"/>
              </a:ext>
            </a:extLst>
          </p:cNvPr>
          <p:cNvSpPr txBox="1">
            <a:spLocks/>
          </p:cNvSpPr>
          <p:nvPr/>
        </p:nvSpPr>
        <p:spPr>
          <a:xfrm>
            <a:off x="495943" y="1630324"/>
            <a:ext cx="10976590" cy="7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507999" marR="0" lvl="0" indent="-457200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Wingdings" panose="05000000000000000000" pitchFamily="2" charset="2"/>
              <a:buChar char="Ø"/>
              <a:defRPr sz="2700" b="0" i="0" u="none" strike="noStrike" cap="none">
                <a:ln>
                  <a:noFill/>
                </a:ln>
                <a:solidFill>
                  <a:srgbClr val="434343"/>
                </a:solidFill>
                <a:latin typeface="Times New Roman" panose="02020603050405020304" pitchFamily="18" charset="0"/>
                <a:ea typeface="Raleway Thin"/>
                <a:cs typeface="Times New Roman" panose="02020603050405020304" pitchFamily="18" charset="0"/>
                <a:sym typeface="Raleway Thin"/>
              </a:defRPr>
            </a:lvl1pPr>
            <a:lvl2pPr marL="1219170" marR="0" lvl="1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○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828754" marR="0" lvl="2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■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2438339" marR="0" lvl="3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●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3047924" marR="0" lvl="4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○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3657509" marR="0" lvl="5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■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4267093" marR="0" lvl="6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●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4876678" marR="0" lvl="7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○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5486263" marR="0" lvl="8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■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2400" dirty="0"/>
              <a:t>Test Phase</a:t>
            </a:r>
          </a:p>
        </p:txBody>
      </p:sp>
      <p:graphicFrame>
        <p:nvGraphicFramePr>
          <p:cNvPr id="5" name="Google Shape;170;p17">
            <a:extLst>
              <a:ext uri="{FF2B5EF4-FFF2-40B4-BE49-F238E27FC236}">
                <a16:creationId xmlns:a16="http://schemas.microsoft.com/office/drawing/2014/main" id="{DB715E2F-D9DB-E1E8-74DB-5B1A729DCDA6}"/>
              </a:ext>
            </a:extLst>
          </p:cNvPr>
          <p:cNvGraphicFramePr/>
          <p:nvPr/>
        </p:nvGraphicFramePr>
        <p:xfrm>
          <a:off x="751658" y="2421588"/>
          <a:ext cx="4627386" cy="3698812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1165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9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7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 rowSpan="2"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Attribute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 rowSpan="2"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 gridSpan="2"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8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 Probability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6/10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4/10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Outlook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Sunny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1/6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2/4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Overcast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2/6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1/4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Rain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3/6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1/4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Temperature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Hot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1/6</a:t>
                      </a:r>
                      <a:endParaRPr sz="18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2/4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Mild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2/6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1/4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Cool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3/6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1/4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Humidity</a:t>
                      </a:r>
                      <a:endParaRPr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</a:t>
                      </a:r>
                      <a:endParaRPr sz="18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2/6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3/4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Normal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4/6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1/4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Wind</a:t>
                      </a:r>
                      <a:endParaRPr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Weak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5/6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2/4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Strong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1/6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2/4</a:t>
                      </a:r>
                      <a:endParaRPr sz="18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6BE31A48-2D4C-940F-E4CB-0D9D2F9584C5}"/>
                  </a:ext>
                </a:extLst>
              </p:cNvPr>
              <p:cNvSpPr/>
              <p:nvPr/>
            </p:nvSpPr>
            <p:spPr>
              <a:xfrm>
                <a:off x="6096000" y="2390176"/>
                <a:ext cx="5710518" cy="550641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P(“Play Tennis”=“Yes”|X)</a:t>
                </a:r>
                <a14:m>
                  <m:oMath xmlns:m="http://schemas.openxmlformats.org/officeDocument/2006/math">
                    <m:r>
                      <a:rPr lang="vi-V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vi-V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vi-VN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0.0028</a:t>
                </a:r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6BE31A48-2D4C-940F-E4CB-0D9D2F9584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390176"/>
                <a:ext cx="5710518" cy="550641"/>
              </a:xfrm>
              <a:prstGeom prst="roundRect">
                <a:avLst/>
              </a:prstGeom>
              <a:blipFill>
                <a:blip r:embed="rId2"/>
                <a:stretch>
                  <a:fillRect b="-4348"/>
                </a:stretch>
              </a:blip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6A139D58-AE0B-EEBA-4C05-482BD931C0BA}"/>
                  </a:ext>
                </a:extLst>
              </p:cNvPr>
              <p:cNvSpPr/>
              <p:nvPr/>
            </p:nvSpPr>
            <p:spPr>
              <a:xfrm>
                <a:off x="6121817" y="3331869"/>
                <a:ext cx="5710518" cy="550641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P(“Play Tennis”=“No”|X)</a:t>
                </a:r>
                <a14:m>
                  <m:oMath xmlns:m="http://schemas.openxmlformats.org/officeDocument/2006/math">
                    <m:r>
                      <a:rPr lang="vi-VN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vi-V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vi-V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0.0188</a:t>
                </a: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6A139D58-AE0B-EEBA-4C05-482BD931C0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817" y="3331869"/>
                <a:ext cx="5710518" cy="550641"/>
              </a:xfrm>
              <a:prstGeom prst="roundRect">
                <a:avLst/>
              </a:prstGeom>
              <a:blipFill>
                <a:blip r:embed="rId3"/>
                <a:stretch>
                  <a:fillRect b="-4348"/>
                </a:stretch>
              </a:blip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Google Shape;205;p21">
            <a:extLst>
              <a:ext uri="{FF2B5EF4-FFF2-40B4-BE49-F238E27FC236}">
                <a16:creationId xmlns:a16="http://schemas.microsoft.com/office/drawing/2014/main" id="{EA321C13-C84E-4584-A9AA-60D05520AA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6087674"/>
              </p:ext>
            </p:extLst>
          </p:nvPr>
        </p:nvGraphicFramePr>
        <p:xfrm>
          <a:off x="6096000" y="1673299"/>
          <a:ext cx="5710516" cy="325825"/>
        </p:xfrm>
        <a:graphic>
          <a:graphicData uri="http://schemas.openxmlformats.org/drawingml/2006/table">
            <a:tbl>
              <a:tblPr firstRow="1" firstCol="1" bandRow="1">
                <a:gradFill>
                  <a:gsLst>
                    <a:gs pos="0">
                      <a:srgbClr val="EFA521"/>
                    </a:gs>
                    <a:gs pos="100000">
                      <a:srgbClr val="FFD982"/>
                    </a:gs>
                  </a:gsLst>
                  <a:lin ang="16200000" scaled="0"/>
                </a:gradFill>
              </a:tblPr>
              <a:tblGrid>
                <a:gridCol w="951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1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1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3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0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D11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Sunny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Cool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Strong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?</a:t>
                      </a:r>
                      <a:endParaRPr sz="20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8863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B6477-47EB-4DED-7B50-C0A91A27D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DC4863-5929-2F92-FF9E-103529C462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446B2FC-BDAF-434F-A36C-1F2F7069A7B4}" type="slidenum">
              <a:rPr lang="en-US" smtClean="0"/>
              <a:t>42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49998-FE3D-ED00-493C-7AFA97AF0F2B}"/>
              </a:ext>
            </a:extLst>
          </p:cNvPr>
          <p:cNvSpPr/>
          <p:nvPr/>
        </p:nvSpPr>
        <p:spPr>
          <a:xfrm>
            <a:off x="-2512" y="921275"/>
            <a:ext cx="12192000" cy="136156"/>
          </a:xfrm>
          <a:prstGeom prst="rect">
            <a:avLst/>
          </a:prstGeom>
          <a:solidFill>
            <a:srgbClr val="BD5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B83FCD-202A-2F81-1814-9C2B06356D52}"/>
              </a:ext>
            </a:extLst>
          </p:cNvPr>
          <p:cNvSpPr txBox="1">
            <a:spLocks/>
          </p:cNvSpPr>
          <p:nvPr/>
        </p:nvSpPr>
        <p:spPr>
          <a:xfrm>
            <a:off x="0" y="53791"/>
            <a:ext cx="12192000" cy="872542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8C2EA27-5338-3A37-8DF0-F4920438EE75}"/>
              </a:ext>
            </a:extLst>
          </p:cNvPr>
          <p:cNvSpPr/>
          <p:nvPr/>
        </p:nvSpPr>
        <p:spPr>
          <a:xfrm>
            <a:off x="1156378" y="1081803"/>
            <a:ext cx="10539678" cy="548521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rgbClr val="FFC000"/>
              </a:buClr>
            </a:pPr>
            <a:r>
              <a:rPr lang="vi-V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2: TRAFFIC DATA (MULTI-LABEL CLASSIFICATION)</a:t>
            </a:r>
            <a:endParaRPr lang="en-VN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10DC89-1A29-C1D5-7F9D-41DC14AA3C07}"/>
              </a:ext>
            </a:extLst>
          </p:cNvPr>
          <p:cNvSpPr/>
          <p:nvPr/>
        </p:nvSpPr>
        <p:spPr>
          <a:xfrm>
            <a:off x="481658" y="1090324"/>
            <a:ext cx="540000" cy="54000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914D1-E5B4-971A-05AD-6B0871BF7ECA}"/>
              </a:ext>
            </a:extLst>
          </p:cNvPr>
          <p:cNvSpPr txBox="1">
            <a:spLocks/>
          </p:cNvSpPr>
          <p:nvPr/>
        </p:nvSpPr>
        <p:spPr>
          <a:xfrm>
            <a:off x="495943" y="1630324"/>
            <a:ext cx="10976590" cy="7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507999" marR="0" lvl="0" indent="-457200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Wingdings" panose="05000000000000000000" pitchFamily="2" charset="2"/>
              <a:buChar char="Ø"/>
              <a:defRPr sz="2700" b="0" i="0" u="none" strike="noStrike" cap="none">
                <a:ln>
                  <a:noFill/>
                </a:ln>
                <a:solidFill>
                  <a:srgbClr val="434343"/>
                </a:solidFill>
                <a:latin typeface="Times New Roman" panose="02020603050405020304" pitchFamily="18" charset="0"/>
                <a:ea typeface="Raleway Thin"/>
                <a:cs typeface="Times New Roman" panose="02020603050405020304" pitchFamily="18" charset="0"/>
                <a:sym typeface="Raleway Thin"/>
              </a:defRPr>
            </a:lvl1pPr>
            <a:lvl2pPr marL="1219170" marR="0" lvl="1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○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828754" marR="0" lvl="2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■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2438339" marR="0" lvl="3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●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3047924" marR="0" lvl="4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○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3657509" marR="0" lvl="5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■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4267093" marR="0" lvl="6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●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4876678" marR="0" lvl="7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○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5486263" marR="0" lvl="8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■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2400" dirty="0"/>
              <a:t>Training Samples</a:t>
            </a:r>
          </a:p>
        </p:txBody>
      </p:sp>
      <p:graphicFrame>
        <p:nvGraphicFramePr>
          <p:cNvPr id="4" name="Google Shape;284;p29">
            <a:extLst>
              <a:ext uri="{FF2B5EF4-FFF2-40B4-BE49-F238E27FC236}">
                <a16:creationId xmlns:a16="http://schemas.microsoft.com/office/drawing/2014/main" id="{D36C737B-E0A5-52F7-3BBD-A77383AB11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142716"/>
              </p:ext>
            </p:extLst>
          </p:nvPr>
        </p:nvGraphicFramePr>
        <p:xfrm>
          <a:off x="4210943" y="1630324"/>
          <a:ext cx="7275875" cy="5109972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145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5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5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5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0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Day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Season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Fog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Rain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Weekday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Spring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 Time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Weekday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Winter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Slight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 Time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Weekday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Winter</a:t>
                      </a:r>
                      <a:endParaRPr sz="16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 Time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Holiday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Winter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Slight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Late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Saturday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Summer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Normal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 Time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Weekday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Autumn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Normal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Very Late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Holiday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Summer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Slight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 Time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0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Sunday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Summer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Normal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 Time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0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Weekday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Winter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Heavy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Very Late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0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Weekday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Summer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Slight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 Time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Saturday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Spring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Heavy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Cancelled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0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Weekday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Summer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Slight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 Time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0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Weekday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Winter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Normal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Late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0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Weekday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Summer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 Time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0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Weekday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Winter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Normal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Heavy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Very Late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0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Saturday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Autumn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Slight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 Time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0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Weekday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Autumn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Heavy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 Time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0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Holiday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Spring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Normal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Slight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 Time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0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Weekday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Spring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Normal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 Time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0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Weekday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Spring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Normal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Heavy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 Time</a:t>
                      </a:r>
                      <a:endParaRPr sz="16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0258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B6477-47EB-4DED-7B50-C0A91A27D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DC4863-5929-2F92-FF9E-103529C462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446B2FC-BDAF-434F-A36C-1F2F7069A7B4}" type="slidenum">
              <a:rPr lang="en-US" smtClean="0"/>
              <a:t>43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49998-FE3D-ED00-493C-7AFA97AF0F2B}"/>
              </a:ext>
            </a:extLst>
          </p:cNvPr>
          <p:cNvSpPr/>
          <p:nvPr/>
        </p:nvSpPr>
        <p:spPr>
          <a:xfrm>
            <a:off x="-2512" y="921275"/>
            <a:ext cx="12192000" cy="136156"/>
          </a:xfrm>
          <a:prstGeom prst="rect">
            <a:avLst/>
          </a:prstGeom>
          <a:solidFill>
            <a:srgbClr val="BD5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B83FCD-202A-2F81-1814-9C2B06356D52}"/>
              </a:ext>
            </a:extLst>
          </p:cNvPr>
          <p:cNvSpPr txBox="1">
            <a:spLocks/>
          </p:cNvSpPr>
          <p:nvPr/>
        </p:nvSpPr>
        <p:spPr>
          <a:xfrm>
            <a:off x="0" y="53791"/>
            <a:ext cx="12192000" cy="872542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8C2EA27-5338-3A37-8DF0-F4920438EE75}"/>
              </a:ext>
            </a:extLst>
          </p:cNvPr>
          <p:cNvSpPr/>
          <p:nvPr/>
        </p:nvSpPr>
        <p:spPr>
          <a:xfrm>
            <a:off x="1156378" y="1081803"/>
            <a:ext cx="10539678" cy="548521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rgbClr val="FFC000"/>
              </a:buClr>
            </a:pPr>
            <a:r>
              <a:rPr lang="vi-V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2: TRAFFIC DATA (MULTI-LABEL CLASSIFICATION)</a:t>
            </a:r>
            <a:endParaRPr lang="en-VN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10DC89-1A29-C1D5-7F9D-41DC14AA3C07}"/>
              </a:ext>
            </a:extLst>
          </p:cNvPr>
          <p:cNvSpPr/>
          <p:nvPr/>
        </p:nvSpPr>
        <p:spPr>
          <a:xfrm>
            <a:off x="481658" y="1090324"/>
            <a:ext cx="540000" cy="54000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graphicFrame>
        <p:nvGraphicFramePr>
          <p:cNvPr id="5" name="Google Shape;291;p30">
            <a:extLst>
              <a:ext uri="{FF2B5EF4-FFF2-40B4-BE49-F238E27FC236}">
                <a16:creationId xmlns:a16="http://schemas.microsoft.com/office/drawing/2014/main" id="{CAC46BAE-4BF7-303E-0558-67129A4479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0869117"/>
              </p:ext>
            </p:extLst>
          </p:nvPr>
        </p:nvGraphicFramePr>
        <p:xfrm>
          <a:off x="411998" y="1855604"/>
          <a:ext cx="4531150" cy="4653600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115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2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1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Day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Season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Fog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Rain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Weekday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Spring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 Time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Weekday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Winter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Slight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 Time</a:t>
                      </a:r>
                      <a:endParaRPr sz="1400" u="none" strike="noStrike" cap="none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Weekday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Winter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 Time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Holiday</a:t>
                      </a:r>
                      <a:endParaRPr sz="1400" u="none" strike="noStrike" cap="none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Winter</a:t>
                      </a:r>
                      <a:endParaRPr sz="1400" u="none" strike="noStrike" cap="none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</a:t>
                      </a:r>
                      <a:endParaRPr sz="1400" u="none" strike="noStrike" cap="none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Slight</a:t>
                      </a:r>
                      <a:endParaRPr sz="1400" u="none" strike="noStrike" cap="none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Late</a:t>
                      </a:r>
                      <a:endParaRPr sz="1400" u="none" strike="noStrike" cap="none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Saturday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Summer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Normal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 Time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Weekday</a:t>
                      </a:r>
                      <a:endParaRPr sz="1400" u="none" strike="noStrike" cap="none">
                        <a:solidFill>
                          <a:srgbClr val="0070C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Autumn</a:t>
                      </a:r>
                      <a:endParaRPr sz="1400" u="none" strike="noStrike" cap="none">
                        <a:solidFill>
                          <a:srgbClr val="0070C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Normal</a:t>
                      </a:r>
                      <a:endParaRPr sz="1400" u="none" strike="noStrike" cap="none">
                        <a:solidFill>
                          <a:srgbClr val="0070C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 sz="1400" u="none" strike="noStrike" cap="none">
                        <a:solidFill>
                          <a:srgbClr val="0070C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Very Late</a:t>
                      </a:r>
                      <a:endParaRPr sz="1400" u="none" strike="noStrike" cap="none">
                        <a:solidFill>
                          <a:srgbClr val="0070C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Holiday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Summer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Slight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 Time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1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Sunday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Summer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Normal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 Time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1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Weekday</a:t>
                      </a:r>
                      <a:endParaRPr sz="1400" u="none" strike="noStrike" cap="none">
                        <a:solidFill>
                          <a:srgbClr val="0070C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Winter</a:t>
                      </a:r>
                      <a:endParaRPr sz="1400" u="none" strike="noStrike" cap="none">
                        <a:solidFill>
                          <a:srgbClr val="0070C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</a:t>
                      </a:r>
                      <a:endParaRPr sz="1400" u="none" strike="noStrike" cap="none">
                        <a:solidFill>
                          <a:srgbClr val="0070C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Heavy</a:t>
                      </a:r>
                      <a:endParaRPr sz="1400" u="none" strike="noStrike" cap="none">
                        <a:solidFill>
                          <a:srgbClr val="0070C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Very Late</a:t>
                      </a:r>
                      <a:endParaRPr sz="1400" u="none" strike="noStrike" cap="none">
                        <a:solidFill>
                          <a:srgbClr val="0070C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1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Weekday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Summer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Slight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 Time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1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Saturday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Spring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Heavy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Cancelled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1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Weekday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Summer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</a:t>
                      </a:r>
                      <a:endParaRPr sz="1400" u="none" strike="noStrike" cap="none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Slight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 Time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1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Weekday</a:t>
                      </a:r>
                      <a:endParaRPr sz="1400" u="none" strike="noStrike" cap="none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Winter</a:t>
                      </a:r>
                      <a:endParaRPr sz="1400" u="none" strike="noStrike" cap="none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Normal</a:t>
                      </a:r>
                      <a:endParaRPr sz="1400" u="none" strike="noStrike" cap="none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 sz="1400" u="none" strike="noStrike" cap="none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Late</a:t>
                      </a:r>
                      <a:endParaRPr sz="1400" u="none" strike="noStrike" cap="none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1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Weekday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Summer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 Time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1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Weekday</a:t>
                      </a:r>
                      <a:endParaRPr sz="1400" u="none" strike="noStrike" cap="none">
                        <a:solidFill>
                          <a:srgbClr val="0070C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Winter</a:t>
                      </a:r>
                      <a:endParaRPr sz="1400" u="none" strike="noStrike" cap="none">
                        <a:solidFill>
                          <a:srgbClr val="0070C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Normal</a:t>
                      </a:r>
                      <a:endParaRPr sz="1400" u="none" strike="noStrike" cap="none">
                        <a:solidFill>
                          <a:srgbClr val="0070C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Heavy</a:t>
                      </a:r>
                      <a:endParaRPr sz="1400" u="none" strike="noStrike" cap="none">
                        <a:solidFill>
                          <a:srgbClr val="0070C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Very Late</a:t>
                      </a:r>
                      <a:endParaRPr sz="1400" u="none" strike="noStrike" cap="none">
                        <a:solidFill>
                          <a:srgbClr val="0070C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1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Saturday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Autumn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Slight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 Time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1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Weekday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Autumn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Heavy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 Time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1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Holiday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Spring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Normal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Slight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 Time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1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Weekday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Spring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Normal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 Time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1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Weekday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Spring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Normal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Heavy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 Time</a:t>
                      </a:r>
                      <a:endParaRPr sz="1400" u="none" strike="noStrike" cap="none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6" name="Google Shape;292;p30">
            <a:extLst>
              <a:ext uri="{FF2B5EF4-FFF2-40B4-BE49-F238E27FC236}">
                <a16:creationId xmlns:a16="http://schemas.microsoft.com/office/drawing/2014/main" id="{EE988634-B494-D09B-AFAA-8B2C85A8BE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8918307"/>
              </p:ext>
            </p:extLst>
          </p:nvPr>
        </p:nvGraphicFramePr>
        <p:xfrm>
          <a:off x="5247969" y="1855604"/>
          <a:ext cx="6364125" cy="4652645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99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9500">
                <a:tc rowSpan="2"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Attribute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 rowSpan="2"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00">
                <a:tc gridSpan="2"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 Time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Late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Very Late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Cancelled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5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 Probability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Day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Weekday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Holiday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Sunday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Saturday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Season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Spring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9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Winter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9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Summer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9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Autumn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9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Fog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9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9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Normal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9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Rain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9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Slight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9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Heavy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511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B6477-47EB-4DED-7B50-C0A91A27D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DC4863-5929-2F92-FF9E-103529C462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446B2FC-BDAF-434F-A36C-1F2F7069A7B4}" type="slidenum">
              <a:rPr lang="en-US" smtClean="0"/>
              <a:t>44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49998-FE3D-ED00-493C-7AFA97AF0F2B}"/>
              </a:ext>
            </a:extLst>
          </p:cNvPr>
          <p:cNvSpPr/>
          <p:nvPr/>
        </p:nvSpPr>
        <p:spPr>
          <a:xfrm>
            <a:off x="-2512" y="921275"/>
            <a:ext cx="12192000" cy="136156"/>
          </a:xfrm>
          <a:prstGeom prst="rect">
            <a:avLst/>
          </a:prstGeom>
          <a:solidFill>
            <a:srgbClr val="BD5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B83FCD-202A-2F81-1814-9C2B06356D52}"/>
              </a:ext>
            </a:extLst>
          </p:cNvPr>
          <p:cNvSpPr txBox="1">
            <a:spLocks/>
          </p:cNvSpPr>
          <p:nvPr/>
        </p:nvSpPr>
        <p:spPr>
          <a:xfrm>
            <a:off x="0" y="53791"/>
            <a:ext cx="12192000" cy="872542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8C2EA27-5338-3A37-8DF0-F4920438EE75}"/>
              </a:ext>
            </a:extLst>
          </p:cNvPr>
          <p:cNvSpPr/>
          <p:nvPr/>
        </p:nvSpPr>
        <p:spPr>
          <a:xfrm>
            <a:off x="1156378" y="1081803"/>
            <a:ext cx="10539678" cy="548521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rgbClr val="FFC000"/>
              </a:buClr>
            </a:pPr>
            <a:r>
              <a:rPr lang="vi-V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2: TRAFFIC DATA (MULTI-LABEL CLASSIFICATION)</a:t>
            </a:r>
            <a:endParaRPr lang="en-VN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10DC89-1A29-C1D5-7F9D-41DC14AA3C07}"/>
              </a:ext>
            </a:extLst>
          </p:cNvPr>
          <p:cNvSpPr/>
          <p:nvPr/>
        </p:nvSpPr>
        <p:spPr>
          <a:xfrm>
            <a:off x="481658" y="1090324"/>
            <a:ext cx="540000" cy="54000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graphicFrame>
        <p:nvGraphicFramePr>
          <p:cNvPr id="5" name="Google Shape;291;p30">
            <a:extLst>
              <a:ext uri="{FF2B5EF4-FFF2-40B4-BE49-F238E27FC236}">
                <a16:creationId xmlns:a16="http://schemas.microsoft.com/office/drawing/2014/main" id="{CAC46BAE-4BF7-303E-0558-67129A4479A9}"/>
              </a:ext>
            </a:extLst>
          </p:cNvPr>
          <p:cNvGraphicFramePr/>
          <p:nvPr/>
        </p:nvGraphicFramePr>
        <p:xfrm>
          <a:off x="411998" y="1855604"/>
          <a:ext cx="4531150" cy="4653600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115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2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1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Day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Season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Fog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Rain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Weekday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Spring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 Time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Weekday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Winter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Slight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 Time</a:t>
                      </a:r>
                      <a:endParaRPr sz="1400" u="none" strike="noStrike" cap="none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Weekday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Winter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 Time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Holiday</a:t>
                      </a:r>
                      <a:endParaRPr sz="1400" u="none" strike="noStrike" cap="none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Winter</a:t>
                      </a:r>
                      <a:endParaRPr sz="1400" u="none" strike="noStrike" cap="none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</a:t>
                      </a:r>
                      <a:endParaRPr sz="1400" u="none" strike="noStrike" cap="none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Slight</a:t>
                      </a:r>
                      <a:endParaRPr sz="1400" u="none" strike="noStrike" cap="none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Late</a:t>
                      </a:r>
                      <a:endParaRPr sz="1400" u="none" strike="noStrike" cap="none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Saturday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Summer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Normal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 Time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Weekday</a:t>
                      </a:r>
                      <a:endParaRPr sz="1400" u="none" strike="noStrike" cap="none">
                        <a:solidFill>
                          <a:srgbClr val="0070C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Autumn</a:t>
                      </a:r>
                      <a:endParaRPr sz="1400" u="none" strike="noStrike" cap="none">
                        <a:solidFill>
                          <a:srgbClr val="0070C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Normal</a:t>
                      </a:r>
                      <a:endParaRPr sz="1400" u="none" strike="noStrike" cap="none">
                        <a:solidFill>
                          <a:srgbClr val="0070C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 sz="1400" u="none" strike="noStrike" cap="none">
                        <a:solidFill>
                          <a:srgbClr val="0070C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Very Late</a:t>
                      </a:r>
                      <a:endParaRPr sz="1400" u="none" strike="noStrike" cap="none">
                        <a:solidFill>
                          <a:srgbClr val="0070C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Holiday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Summer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Slight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 Time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1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Sunday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Summer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Normal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 Time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1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Weekday</a:t>
                      </a:r>
                      <a:endParaRPr sz="1400" u="none" strike="noStrike" cap="none">
                        <a:solidFill>
                          <a:srgbClr val="0070C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Winter</a:t>
                      </a:r>
                      <a:endParaRPr sz="1400" u="none" strike="noStrike" cap="none">
                        <a:solidFill>
                          <a:srgbClr val="0070C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</a:t>
                      </a:r>
                      <a:endParaRPr sz="1400" u="none" strike="noStrike" cap="none">
                        <a:solidFill>
                          <a:srgbClr val="0070C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Heavy</a:t>
                      </a:r>
                      <a:endParaRPr sz="1400" u="none" strike="noStrike" cap="none">
                        <a:solidFill>
                          <a:srgbClr val="0070C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Very Late</a:t>
                      </a:r>
                      <a:endParaRPr sz="1400" u="none" strike="noStrike" cap="none">
                        <a:solidFill>
                          <a:srgbClr val="0070C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1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Weekday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Summer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Slight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 Time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1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Saturday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Spring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Heavy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Cancelled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1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Weekday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Summer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</a:t>
                      </a:r>
                      <a:endParaRPr sz="1400" u="none" strike="noStrike" cap="none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Slight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 Time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1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Weekday</a:t>
                      </a:r>
                      <a:endParaRPr sz="1400" u="none" strike="noStrike" cap="none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Winter</a:t>
                      </a:r>
                      <a:endParaRPr sz="1400" u="none" strike="noStrike" cap="none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Normal</a:t>
                      </a:r>
                      <a:endParaRPr sz="1400" u="none" strike="noStrike" cap="none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 sz="1400" u="none" strike="noStrike" cap="none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Late</a:t>
                      </a:r>
                      <a:endParaRPr sz="1400" u="none" strike="noStrike" cap="none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1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Weekday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Summer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 Time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1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Weekday</a:t>
                      </a:r>
                      <a:endParaRPr sz="1400" u="none" strike="noStrike" cap="none">
                        <a:solidFill>
                          <a:srgbClr val="0070C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Winter</a:t>
                      </a:r>
                      <a:endParaRPr sz="1400" u="none" strike="noStrike" cap="none">
                        <a:solidFill>
                          <a:srgbClr val="0070C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Normal</a:t>
                      </a:r>
                      <a:endParaRPr sz="1400" u="none" strike="noStrike" cap="none">
                        <a:solidFill>
                          <a:srgbClr val="0070C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Heavy</a:t>
                      </a:r>
                      <a:endParaRPr sz="1400" u="none" strike="noStrike" cap="none">
                        <a:solidFill>
                          <a:srgbClr val="0070C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Very Late</a:t>
                      </a:r>
                      <a:endParaRPr sz="1400" u="none" strike="noStrike" cap="none">
                        <a:solidFill>
                          <a:srgbClr val="0070C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1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Saturday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Autumn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Slight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 Time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1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Weekday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Autumn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Heavy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 Time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1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Holiday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Spring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Normal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Slight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 Time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1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Weekday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Spring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Normal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 Time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1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Weekday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Spring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Normal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Heavy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 Time</a:t>
                      </a:r>
                      <a:endParaRPr sz="1400" u="none" strike="noStrike" cap="none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0075" marR="60075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6" name="Google Shape;292;p30">
            <a:extLst>
              <a:ext uri="{FF2B5EF4-FFF2-40B4-BE49-F238E27FC236}">
                <a16:creationId xmlns:a16="http://schemas.microsoft.com/office/drawing/2014/main" id="{EE988634-B494-D09B-AFAA-8B2C85A8BE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2181727"/>
              </p:ext>
            </p:extLst>
          </p:nvPr>
        </p:nvGraphicFramePr>
        <p:xfrm>
          <a:off x="5247969" y="1855604"/>
          <a:ext cx="6364125" cy="4652645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99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9500">
                <a:tc rowSpan="2"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Attribute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 rowSpan="2"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00">
                <a:tc gridSpan="2"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 Time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Late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Very Late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Cancelled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5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 Probability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14/20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2/20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3/20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1/20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Day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Weekday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9/14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1/2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3/3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0/1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Holiday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2/14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1/2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0/3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0/1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Sunday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1/14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0/2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0/3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0/1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Saturday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2/14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0/2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0/3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1/1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Season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Spring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4/14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0/2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0/3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1/1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9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Winter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2/14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2/2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2/3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0/1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9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Summer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6/14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0/2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0/3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0/1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9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Autumn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2/14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0/2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1/3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0/1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9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Fog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5/14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0/2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0/3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0/1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9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4/14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1/2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1/3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1/1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9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Normal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5/14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1/2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2/3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0/1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9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Rain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6/14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1/2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1/3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0/1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9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Slight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6/14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1/2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0/3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0/1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9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Heavy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2/14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0/2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2/3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1/1</a:t>
                      </a:r>
                      <a:endParaRPr sz="18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0799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B6477-47EB-4DED-7B50-C0A91A27D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DC4863-5929-2F92-FF9E-103529C462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446B2FC-BDAF-434F-A36C-1F2F7069A7B4}" type="slidenum">
              <a:rPr lang="en-US" smtClean="0"/>
              <a:t>45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49998-FE3D-ED00-493C-7AFA97AF0F2B}"/>
              </a:ext>
            </a:extLst>
          </p:cNvPr>
          <p:cNvSpPr/>
          <p:nvPr/>
        </p:nvSpPr>
        <p:spPr>
          <a:xfrm>
            <a:off x="-2512" y="921275"/>
            <a:ext cx="12192000" cy="136156"/>
          </a:xfrm>
          <a:prstGeom prst="rect">
            <a:avLst/>
          </a:prstGeom>
          <a:solidFill>
            <a:srgbClr val="BD5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B83FCD-202A-2F81-1814-9C2B06356D52}"/>
              </a:ext>
            </a:extLst>
          </p:cNvPr>
          <p:cNvSpPr txBox="1">
            <a:spLocks/>
          </p:cNvSpPr>
          <p:nvPr/>
        </p:nvSpPr>
        <p:spPr>
          <a:xfrm>
            <a:off x="0" y="53791"/>
            <a:ext cx="12192000" cy="872542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8C2EA27-5338-3A37-8DF0-F4920438EE75}"/>
              </a:ext>
            </a:extLst>
          </p:cNvPr>
          <p:cNvSpPr/>
          <p:nvPr/>
        </p:nvSpPr>
        <p:spPr>
          <a:xfrm>
            <a:off x="1156378" y="1081803"/>
            <a:ext cx="10539678" cy="548521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rgbClr val="FFC000"/>
              </a:buClr>
            </a:pPr>
            <a:r>
              <a:rPr lang="vi-V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2: TRAFFIC DATA (MULTI-LABEL CLASSIFICATION)</a:t>
            </a:r>
            <a:endParaRPr lang="en-VN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10DC89-1A29-C1D5-7F9D-41DC14AA3C07}"/>
              </a:ext>
            </a:extLst>
          </p:cNvPr>
          <p:cNvSpPr/>
          <p:nvPr/>
        </p:nvSpPr>
        <p:spPr>
          <a:xfrm>
            <a:off x="481658" y="1090324"/>
            <a:ext cx="540000" cy="54000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graphicFrame>
        <p:nvGraphicFramePr>
          <p:cNvPr id="6" name="Google Shape;292;p30">
            <a:extLst>
              <a:ext uri="{FF2B5EF4-FFF2-40B4-BE49-F238E27FC236}">
                <a16:creationId xmlns:a16="http://schemas.microsoft.com/office/drawing/2014/main" id="{EE988634-B494-D09B-AFAA-8B2C85A8BE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8070907"/>
              </p:ext>
            </p:extLst>
          </p:nvPr>
        </p:nvGraphicFramePr>
        <p:xfrm>
          <a:off x="495943" y="2314356"/>
          <a:ext cx="5783833" cy="4395724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874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0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0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1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8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48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6059">
                <a:tc rowSpan="2"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Attribute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 rowSpan="2"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59">
                <a:tc gridSpan="2"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 Time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Late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Very Late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Cancelled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59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 Probability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14/20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2/20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3/20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1/20</a:t>
                      </a:r>
                      <a:endParaRPr sz="17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Day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Weekday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9/14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1/2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3/3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0/1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Holiday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2/14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1/2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0/3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0/1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Sunday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1/14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0/2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0/3</a:t>
                      </a:r>
                      <a:endParaRPr sz="17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0/1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Saturday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2/14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0/2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0/3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1/1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Season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Spring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4/14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0/2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0/3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1/1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Winter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2/14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2/2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2/3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0/1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Summer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6/14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0/2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0/3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0/1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Autumn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2/14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0/2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1/3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0/1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0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Fog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5/14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0/2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0/3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0/1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0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4/14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1/2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1/3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1/1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0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Normal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5/14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1/2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2/3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0/1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0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Rain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6/14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1/2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1/3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0/1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0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Slight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6/14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1/2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0/3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0/1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0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Heavy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2/14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0/2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2/3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1/1</a:t>
                      </a:r>
                      <a:endParaRPr sz="17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4A4CF-48B0-C564-9356-232108DBC690}"/>
              </a:ext>
            </a:extLst>
          </p:cNvPr>
          <p:cNvSpPr txBox="1">
            <a:spLocks/>
          </p:cNvSpPr>
          <p:nvPr/>
        </p:nvSpPr>
        <p:spPr>
          <a:xfrm>
            <a:off x="495943" y="1630324"/>
            <a:ext cx="10976590" cy="39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507999" marR="0" lvl="0" indent="-457200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Wingdings" panose="05000000000000000000" pitchFamily="2" charset="2"/>
              <a:buChar char="Ø"/>
              <a:defRPr sz="2700" b="0" i="0" u="none" strike="noStrike" cap="none">
                <a:ln>
                  <a:noFill/>
                </a:ln>
                <a:solidFill>
                  <a:srgbClr val="434343"/>
                </a:solidFill>
                <a:latin typeface="Times New Roman" panose="02020603050405020304" pitchFamily="18" charset="0"/>
                <a:ea typeface="Raleway Thin"/>
                <a:cs typeface="Times New Roman" panose="02020603050405020304" pitchFamily="18" charset="0"/>
                <a:sym typeface="Raleway Thin"/>
              </a:defRPr>
            </a:lvl1pPr>
            <a:lvl2pPr marL="1219170" marR="0" lvl="1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○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828754" marR="0" lvl="2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■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2438339" marR="0" lvl="3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●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3047924" marR="0" lvl="4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○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3657509" marR="0" lvl="5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■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4267093" marR="0" lvl="6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●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4876678" marR="0" lvl="7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○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5486263" marR="0" lvl="8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■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2400" dirty="0"/>
              <a:t>Test Phase</a:t>
            </a:r>
          </a:p>
        </p:txBody>
      </p:sp>
      <p:graphicFrame>
        <p:nvGraphicFramePr>
          <p:cNvPr id="4" name="Google Shape;308;p32">
            <a:extLst>
              <a:ext uri="{FF2B5EF4-FFF2-40B4-BE49-F238E27FC236}">
                <a16:creationId xmlns:a16="http://schemas.microsoft.com/office/drawing/2014/main" id="{850F37A5-0F76-90EC-B833-4604B9B4FE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5552303"/>
              </p:ext>
            </p:extLst>
          </p:nvPr>
        </p:nvGraphicFramePr>
        <p:xfrm>
          <a:off x="6501252" y="1952898"/>
          <a:ext cx="5194805" cy="5473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8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9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9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961">
                  <a:extLst>
                    <a:ext uri="{9D8B030D-6E8A-4147-A177-3AD203B41FA5}">
                      <a16:colId xmlns:a16="http://schemas.microsoft.com/office/drawing/2014/main" val="956998125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Day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Season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Fog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Rain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Weekday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Winter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High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Heavy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433DAA6-DAA3-46FD-7E5C-2B2EF167A516}"/>
              </a:ext>
            </a:extLst>
          </p:cNvPr>
          <p:cNvSpPr/>
          <p:nvPr/>
        </p:nvSpPr>
        <p:spPr>
          <a:xfrm>
            <a:off x="6501250" y="2888154"/>
            <a:ext cx="5194806" cy="5506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P(“Class”=“On Time”|X)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4364CDC-A893-0DB9-065D-F8F8F436A45C}"/>
              </a:ext>
            </a:extLst>
          </p:cNvPr>
          <p:cNvSpPr/>
          <p:nvPr/>
        </p:nvSpPr>
        <p:spPr>
          <a:xfrm>
            <a:off x="6501250" y="3811573"/>
            <a:ext cx="5194806" cy="25892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P(X|“Class”=“On Time”)P(“Class”=“On Time”</a:t>
            </a:r>
          </a:p>
          <a:p>
            <a:r>
              <a:rPr lang="vi-V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=P(“Day”=“Weekday”|</a:t>
            </a:r>
            <a:r>
              <a:rPr lang="vi-VN" sz="1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Class”=“On Time”)</a:t>
            </a:r>
          </a:p>
          <a:p>
            <a:r>
              <a:rPr lang="vi-VN" sz="1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  <a:r>
              <a:rPr lang="vi-V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 P(“Season”=“Winter”|“Class”=“</a:t>
            </a:r>
            <a:r>
              <a:rPr lang="vi-VN" sz="1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On Time</a:t>
            </a:r>
            <a:r>
              <a:rPr lang="vi-V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”)</a:t>
            </a:r>
          </a:p>
          <a:p>
            <a:r>
              <a:rPr lang="vi-VN" sz="1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  <a:r>
              <a:rPr lang="vi-V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 P(“Fog”=“High”|“Class”=“</a:t>
            </a:r>
            <a:r>
              <a:rPr lang="vi-VN" sz="1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On Time</a:t>
            </a:r>
            <a:r>
              <a:rPr lang="vi-V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”)</a:t>
            </a:r>
          </a:p>
          <a:p>
            <a:r>
              <a:rPr lang="vi-VN" sz="1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  <a:r>
              <a:rPr lang="vi-V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 P(“Rain”=“Heavy”|“Class”=“</a:t>
            </a:r>
            <a:r>
              <a:rPr lang="vi-VN" sz="1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On Time</a:t>
            </a:r>
            <a:r>
              <a:rPr lang="vi-V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”)</a:t>
            </a:r>
          </a:p>
          <a:p>
            <a:r>
              <a:rPr lang="vi-VN" sz="1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. P(“Class”=“One Time”)</a:t>
            </a:r>
          </a:p>
          <a:p>
            <a:r>
              <a:rPr lang="vi-V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=9/14.2/14.4/14.2/14.14/20</a:t>
            </a:r>
          </a:p>
          <a:p>
            <a:r>
              <a:rPr lang="vi-VN" sz="1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=0.0026</a:t>
            </a:r>
          </a:p>
        </p:txBody>
      </p:sp>
    </p:spTree>
    <p:extLst>
      <p:ext uri="{BB962C8B-B14F-4D97-AF65-F5344CB8AC3E}">
        <p14:creationId xmlns:p14="http://schemas.microsoft.com/office/powerpoint/2010/main" val="30342580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B6477-47EB-4DED-7B50-C0A91A27D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DC4863-5929-2F92-FF9E-103529C462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446B2FC-BDAF-434F-A36C-1F2F7069A7B4}" type="slidenum">
              <a:rPr lang="en-US" smtClean="0"/>
              <a:t>46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49998-FE3D-ED00-493C-7AFA97AF0F2B}"/>
              </a:ext>
            </a:extLst>
          </p:cNvPr>
          <p:cNvSpPr/>
          <p:nvPr/>
        </p:nvSpPr>
        <p:spPr>
          <a:xfrm>
            <a:off x="-2512" y="921275"/>
            <a:ext cx="12192000" cy="136156"/>
          </a:xfrm>
          <a:prstGeom prst="rect">
            <a:avLst/>
          </a:prstGeom>
          <a:solidFill>
            <a:srgbClr val="BD5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B83FCD-202A-2F81-1814-9C2B06356D52}"/>
              </a:ext>
            </a:extLst>
          </p:cNvPr>
          <p:cNvSpPr txBox="1">
            <a:spLocks/>
          </p:cNvSpPr>
          <p:nvPr/>
        </p:nvSpPr>
        <p:spPr>
          <a:xfrm>
            <a:off x="0" y="53791"/>
            <a:ext cx="12192000" cy="872542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8C2EA27-5338-3A37-8DF0-F4920438EE75}"/>
              </a:ext>
            </a:extLst>
          </p:cNvPr>
          <p:cNvSpPr/>
          <p:nvPr/>
        </p:nvSpPr>
        <p:spPr>
          <a:xfrm>
            <a:off x="1156378" y="1081803"/>
            <a:ext cx="10539678" cy="548521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rgbClr val="FFC000"/>
              </a:buClr>
            </a:pPr>
            <a:r>
              <a:rPr lang="vi-V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2: TRAFFIC DATA (MULTI-LABEL CLASSIFICATION)</a:t>
            </a:r>
            <a:endParaRPr lang="en-VN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10DC89-1A29-C1D5-7F9D-41DC14AA3C07}"/>
              </a:ext>
            </a:extLst>
          </p:cNvPr>
          <p:cNvSpPr/>
          <p:nvPr/>
        </p:nvSpPr>
        <p:spPr>
          <a:xfrm>
            <a:off x="481658" y="1090324"/>
            <a:ext cx="540000" cy="54000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graphicFrame>
        <p:nvGraphicFramePr>
          <p:cNvPr id="6" name="Google Shape;292;p30">
            <a:extLst>
              <a:ext uri="{FF2B5EF4-FFF2-40B4-BE49-F238E27FC236}">
                <a16:creationId xmlns:a16="http://schemas.microsoft.com/office/drawing/2014/main" id="{EE988634-B494-D09B-AFAA-8B2C85A8BECE}"/>
              </a:ext>
            </a:extLst>
          </p:cNvPr>
          <p:cNvGraphicFramePr/>
          <p:nvPr/>
        </p:nvGraphicFramePr>
        <p:xfrm>
          <a:off x="495943" y="2314356"/>
          <a:ext cx="5783833" cy="4395724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874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0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0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1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8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48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6059">
                <a:tc rowSpan="2"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Attribute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 rowSpan="2"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59">
                <a:tc gridSpan="2"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 Time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Late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Very Late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Cancelled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59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 Probability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14/20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2/20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3/20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1/20</a:t>
                      </a:r>
                      <a:endParaRPr sz="17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Day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Weekday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9/14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1/2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3/3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0/1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Holiday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2/14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1/2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0/3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0/1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Sunday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1/14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0/2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0/3</a:t>
                      </a:r>
                      <a:endParaRPr sz="17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0/1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Saturday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2/14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0/2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0/3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1/1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Season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Spring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4/14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0/2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0/3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1/1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Winter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2/14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2/2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2/3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0/1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Summer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6/14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0/2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0/3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0/1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Autumn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2/14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0/2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1/3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0/1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0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Fog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5/14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0/2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0/3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0/1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0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4/14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1/2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1/3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1/1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0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Normal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5/14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1/2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2/3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0/1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0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Rain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6/14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1/2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1/3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0/1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0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Slight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6/14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1/2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0/3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0/1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0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Heavy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2/14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0/2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2/3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1/1</a:t>
                      </a:r>
                      <a:endParaRPr sz="17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4A4CF-48B0-C564-9356-232108DBC690}"/>
              </a:ext>
            </a:extLst>
          </p:cNvPr>
          <p:cNvSpPr txBox="1">
            <a:spLocks/>
          </p:cNvSpPr>
          <p:nvPr/>
        </p:nvSpPr>
        <p:spPr>
          <a:xfrm>
            <a:off x="495943" y="1630324"/>
            <a:ext cx="10976590" cy="39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507999" marR="0" lvl="0" indent="-457200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Wingdings" panose="05000000000000000000" pitchFamily="2" charset="2"/>
              <a:buChar char="Ø"/>
              <a:defRPr sz="2700" b="0" i="0" u="none" strike="noStrike" cap="none">
                <a:ln>
                  <a:noFill/>
                </a:ln>
                <a:solidFill>
                  <a:srgbClr val="434343"/>
                </a:solidFill>
                <a:latin typeface="Times New Roman" panose="02020603050405020304" pitchFamily="18" charset="0"/>
                <a:ea typeface="Raleway Thin"/>
                <a:cs typeface="Times New Roman" panose="02020603050405020304" pitchFamily="18" charset="0"/>
                <a:sym typeface="Raleway Thin"/>
              </a:defRPr>
            </a:lvl1pPr>
            <a:lvl2pPr marL="1219170" marR="0" lvl="1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○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828754" marR="0" lvl="2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■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2438339" marR="0" lvl="3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●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3047924" marR="0" lvl="4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○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3657509" marR="0" lvl="5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■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4267093" marR="0" lvl="6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●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4876678" marR="0" lvl="7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○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5486263" marR="0" lvl="8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■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2400" dirty="0"/>
              <a:t>Test Phase</a:t>
            </a:r>
          </a:p>
        </p:txBody>
      </p:sp>
      <p:graphicFrame>
        <p:nvGraphicFramePr>
          <p:cNvPr id="4" name="Google Shape;308;p32">
            <a:extLst>
              <a:ext uri="{FF2B5EF4-FFF2-40B4-BE49-F238E27FC236}">
                <a16:creationId xmlns:a16="http://schemas.microsoft.com/office/drawing/2014/main" id="{850F37A5-0F76-90EC-B833-4604B9B4FED8}"/>
              </a:ext>
            </a:extLst>
          </p:cNvPr>
          <p:cNvGraphicFramePr/>
          <p:nvPr/>
        </p:nvGraphicFramePr>
        <p:xfrm>
          <a:off x="6501252" y="1952898"/>
          <a:ext cx="5194805" cy="5473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8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9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9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961">
                  <a:extLst>
                    <a:ext uri="{9D8B030D-6E8A-4147-A177-3AD203B41FA5}">
                      <a16:colId xmlns:a16="http://schemas.microsoft.com/office/drawing/2014/main" val="956998125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Day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Season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Fog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Rain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Weekday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Winter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High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Heavy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433DAA6-DAA3-46FD-7E5C-2B2EF167A516}"/>
              </a:ext>
            </a:extLst>
          </p:cNvPr>
          <p:cNvSpPr/>
          <p:nvPr/>
        </p:nvSpPr>
        <p:spPr>
          <a:xfrm>
            <a:off x="6501250" y="2888154"/>
            <a:ext cx="5194806" cy="5506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P(“Class”=“Late”|X)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4364CDC-A893-0DB9-065D-F8F8F436A45C}"/>
              </a:ext>
            </a:extLst>
          </p:cNvPr>
          <p:cNvSpPr/>
          <p:nvPr/>
        </p:nvSpPr>
        <p:spPr>
          <a:xfrm>
            <a:off x="6501250" y="3811573"/>
            <a:ext cx="5194806" cy="25892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P(X|“Class”=“Late”)P(“Class”=“Late”</a:t>
            </a:r>
          </a:p>
          <a:p>
            <a:r>
              <a:rPr lang="vi-V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=P(“Day”=“Weekday”|</a:t>
            </a:r>
            <a:r>
              <a:rPr lang="vi-VN" sz="1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Class”=“Late”)</a:t>
            </a:r>
          </a:p>
          <a:p>
            <a:r>
              <a:rPr lang="vi-VN" sz="1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  <a:r>
              <a:rPr lang="vi-V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 P(“Season”=“Winter”|“Class”=“</a:t>
            </a:r>
            <a:r>
              <a:rPr lang="vi-VN" sz="1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Late</a:t>
            </a:r>
            <a:r>
              <a:rPr lang="vi-V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”)</a:t>
            </a:r>
          </a:p>
          <a:p>
            <a:r>
              <a:rPr lang="vi-VN" sz="1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  <a:r>
              <a:rPr lang="vi-V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 P(“Fog”=“High”|“Class”=“</a:t>
            </a:r>
            <a:r>
              <a:rPr lang="vi-VN" sz="1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Late</a:t>
            </a:r>
            <a:r>
              <a:rPr lang="vi-V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”)</a:t>
            </a:r>
          </a:p>
          <a:p>
            <a:r>
              <a:rPr lang="vi-VN" sz="1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  <a:r>
              <a:rPr lang="vi-V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 P(“Rain”=“Heavy”|“Class”=“</a:t>
            </a:r>
            <a:r>
              <a:rPr lang="vi-VN" sz="1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Late</a:t>
            </a:r>
            <a:r>
              <a:rPr lang="vi-V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”)</a:t>
            </a:r>
          </a:p>
          <a:p>
            <a:r>
              <a:rPr lang="vi-VN" sz="1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. P(“Class”=“Late”)</a:t>
            </a:r>
          </a:p>
          <a:p>
            <a:r>
              <a:rPr lang="vi-V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=1/2.2/2.1/2.0/2.2/20</a:t>
            </a:r>
          </a:p>
          <a:p>
            <a:r>
              <a:rPr lang="vi-VN" sz="1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=0.0000</a:t>
            </a:r>
          </a:p>
        </p:txBody>
      </p:sp>
    </p:spTree>
    <p:extLst>
      <p:ext uri="{BB962C8B-B14F-4D97-AF65-F5344CB8AC3E}">
        <p14:creationId xmlns:p14="http://schemas.microsoft.com/office/powerpoint/2010/main" val="24979280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B6477-47EB-4DED-7B50-C0A91A27D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DC4863-5929-2F92-FF9E-103529C462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446B2FC-BDAF-434F-A36C-1F2F7069A7B4}" type="slidenum">
              <a:rPr lang="en-US" smtClean="0"/>
              <a:t>47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49998-FE3D-ED00-493C-7AFA97AF0F2B}"/>
              </a:ext>
            </a:extLst>
          </p:cNvPr>
          <p:cNvSpPr/>
          <p:nvPr/>
        </p:nvSpPr>
        <p:spPr>
          <a:xfrm>
            <a:off x="-2512" y="921275"/>
            <a:ext cx="12192000" cy="136156"/>
          </a:xfrm>
          <a:prstGeom prst="rect">
            <a:avLst/>
          </a:prstGeom>
          <a:solidFill>
            <a:srgbClr val="BD5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B83FCD-202A-2F81-1814-9C2B06356D52}"/>
              </a:ext>
            </a:extLst>
          </p:cNvPr>
          <p:cNvSpPr txBox="1">
            <a:spLocks/>
          </p:cNvSpPr>
          <p:nvPr/>
        </p:nvSpPr>
        <p:spPr>
          <a:xfrm>
            <a:off x="0" y="53791"/>
            <a:ext cx="12192000" cy="872542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8C2EA27-5338-3A37-8DF0-F4920438EE75}"/>
              </a:ext>
            </a:extLst>
          </p:cNvPr>
          <p:cNvSpPr/>
          <p:nvPr/>
        </p:nvSpPr>
        <p:spPr>
          <a:xfrm>
            <a:off x="1156378" y="1081803"/>
            <a:ext cx="10539678" cy="548521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rgbClr val="FFC000"/>
              </a:buClr>
            </a:pPr>
            <a:r>
              <a:rPr lang="vi-V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2: TRAFFIC DATA (MULTI-LABEL CLASSIFICATION)</a:t>
            </a:r>
            <a:endParaRPr lang="en-VN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10DC89-1A29-C1D5-7F9D-41DC14AA3C07}"/>
              </a:ext>
            </a:extLst>
          </p:cNvPr>
          <p:cNvSpPr/>
          <p:nvPr/>
        </p:nvSpPr>
        <p:spPr>
          <a:xfrm>
            <a:off x="481658" y="1090324"/>
            <a:ext cx="540000" cy="54000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graphicFrame>
        <p:nvGraphicFramePr>
          <p:cNvPr id="6" name="Google Shape;292;p30">
            <a:extLst>
              <a:ext uri="{FF2B5EF4-FFF2-40B4-BE49-F238E27FC236}">
                <a16:creationId xmlns:a16="http://schemas.microsoft.com/office/drawing/2014/main" id="{EE988634-B494-D09B-AFAA-8B2C85A8BECE}"/>
              </a:ext>
            </a:extLst>
          </p:cNvPr>
          <p:cNvGraphicFramePr/>
          <p:nvPr/>
        </p:nvGraphicFramePr>
        <p:xfrm>
          <a:off x="495943" y="2314356"/>
          <a:ext cx="5783833" cy="4395724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874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0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0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1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8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48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6059">
                <a:tc rowSpan="2"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Attribute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 rowSpan="2"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59">
                <a:tc gridSpan="2"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 Time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Late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Very Late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Cancelled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59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 Probability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14/20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2/20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3/20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1/20</a:t>
                      </a:r>
                      <a:endParaRPr sz="17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Day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Weekday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9/14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1/2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3/3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0/1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Holiday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2/14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1/2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0/3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0/1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Sunday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1/14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0/2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0/3</a:t>
                      </a:r>
                      <a:endParaRPr sz="17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0/1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Saturday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2/14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0/2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0/3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1/1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Season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Spring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4/14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0/2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0/3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1/1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Winter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2/14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2/2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2/3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0/1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Summer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6/14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0/2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0/3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0/1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Autumn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2/14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0/2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1/3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0/1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0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Fog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5/14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0/2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0/3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0/1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0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4/14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1/2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1/3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1/1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0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Normal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5/14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1/2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2/3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0/1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0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Rain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6/14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1/2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1/3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0/1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0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Slight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6/14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1/2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0/3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0/1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0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Heavy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2/14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0/2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2/3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1/1</a:t>
                      </a:r>
                      <a:endParaRPr sz="17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4A4CF-48B0-C564-9356-232108DBC690}"/>
              </a:ext>
            </a:extLst>
          </p:cNvPr>
          <p:cNvSpPr txBox="1">
            <a:spLocks/>
          </p:cNvSpPr>
          <p:nvPr/>
        </p:nvSpPr>
        <p:spPr>
          <a:xfrm>
            <a:off x="495943" y="1630324"/>
            <a:ext cx="10976590" cy="39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507999" marR="0" lvl="0" indent="-457200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Wingdings" panose="05000000000000000000" pitchFamily="2" charset="2"/>
              <a:buChar char="Ø"/>
              <a:defRPr sz="2700" b="0" i="0" u="none" strike="noStrike" cap="none">
                <a:ln>
                  <a:noFill/>
                </a:ln>
                <a:solidFill>
                  <a:srgbClr val="434343"/>
                </a:solidFill>
                <a:latin typeface="Times New Roman" panose="02020603050405020304" pitchFamily="18" charset="0"/>
                <a:ea typeface="Raleway Thin"/>
                <a:cs typeface="Times New Roman" panose="02020603050405020304" pitchFamily="18" charset="0"/>
                <a:sym typeface="Raleway Thin"/>
              </a:defRPr>
            </a:lvl1pPr>
            <a:lvl2pPr marL="1219170" marR="0" lvl="1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○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828754" marR="0" lvl="2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■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2438339" marR="0" lvl="3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●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3047924" marR="0" lvl="4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○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3657509" marR="0" lvl="5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■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4267093" marR="0" lvl="6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●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4876678" marR="0" lvl="7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○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5486263" marR="0" lvl="8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■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2400" dirty="0"/>
              <a:t>Test Phase</a:t>
            </a:r>
          </a:p>
        </p:txBody>
      </p:sp>
      <p:graphicFrame>
        <p:nvGraphicFramePr>
          <p:cNvPr id="4" name="Google Shape;308;p32">
            <a:extLst>
              <a:ext uri="{FF2B5EF4-FFF2-40B4-BE49-F238E27FC236}">
                <a16:creationId xmlns:a16="http://schemas.microsoft.com/office/drawing/2014/main" id="{850F37A5-0F76-90EC-B833-4604B9B4FED8}"/>
              </a:ext>
            </a:extLst>
          </p:cNvPr>
          <p:cNvGraphicFramePr/>
          <p:nvPr/>
        </p:nvGraphicFramePr>
        <p:xfrm>
          <a:off x="6501252" y="1952898"/>
          <a:ext cx="5194805" cy="5473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8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9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9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961">
                  <a:extLst>
                    <a:ext uri="{9D8B030D-6E8A-4147-A177-3AD203B41FA5}">
                      <a16:colId xmlns:a16="http://schemas.microsoft.com/office/drawing/2014/main" val="956998125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Day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Season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Fog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Rain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Weekday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Winter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High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Heavy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433DAA6-DAA3-46FD-7E5C-2B2EF167A516}"/>
              </a:ext>
            </a:extLst>
          </p:cNvPr>
          <p:cNvSpPr/>
          <p:nvPr/>
        </p:nvSpPr>
        <p:spPr>
          <a:xfrm>
            <a:off x="6501250" y="2888154"/>
            <a:ext cx="5194806" cy="5506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P(“Class”=“Very Late”|X)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4364CDC-A893-0DB9-065D-F8F8F436A45C}"/>
              </a:ext>
            </a:extLst>
          </p:cNvPr>
          <p:cNvSpPr/>
          <p:nvPr/>
        </p:nvSpPr>
        <p:spPr>
          <a:xfrm>
            <a:off x="6501250" y="3811573"/>
            <a:ext cx="5194806" cy="25892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P(X|“Class”=“Very Late”)P(“Class”=“Very Late”</a:t>
            </a:r>
          </a:p>
          <a:p>
            <a:r>
              <a:rPr lang="vi-V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=P(“Day”=“Weekday”|</a:t>
            </a:r>
            <a:r>
              <a:rPr lang="vi-VN" sz="1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Class”=“Very Late”)</a:t>
            </a:r>
          </a:p>
          <a:p>
            <a:r>
              <a:rPr lang="vi-VN" sz="1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  <a:r>
              <a:rPr lang="vi-V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 P(“Season”=“Winter”|“Class”=“Very </a:t>
            </a:r>
            <a:r>
              <a:rPr lang="vi-VN" sz="1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Late</a:t>
            </a:r>
            <a:r>
              <a:rPr lang="vi-V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”)</a:t>
            </a:r>
          </a:p>
          <a:p>
            <a:r>
              <a:rPr lang="vi-VN" sz="1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  <a:r>
              <a:rPr lang="vi-V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 P(“Fog”=“High”|“Class”=“Very </a:t>
            </a:r>
            <a:r>
              <a:rPr lang="vi-VN" sz="1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Late</a:t>
            </a:r>
            <a:r>
              <a:rPr lang="vi-V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”)</a:t>
            </a:r>
          </a:p>
          <a:p>
            <a:r>
              <a:rPr lang="vi-VN" sz="1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  <a:r>
              <a:rPr lang="vi-V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 P(“Rain”=“Heavy”|“Class”=“Very </a:t>
            </a:r>
            <a:r>
              <a:rPr lang="vi-VN" sz="1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Late</a:t>
            </a:r>
            <a:r>
              <a:rPr lang="vi-V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”)</a:t>
            </a:r>
          </a:p>
          <a:p>
            <a:r>
              <a:rPr lang="vi-VN" sz="1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. P(“Class”=“Very Late”)</a:t>
            </a:r>
          </a:p>
          <a:p>
            <a:r>
              <a:rPr lang="vi-V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=3/3.2/3.1/3.2/3.3/20</a:t>
            </a:r>
          </a:p>
          <a:p>
            <a:r>
              <a:rPr lang="vi-VN" sz="1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=0.0222</a:t>
            </a:r>
          </a:p>
        </p:txBody>
      </p:sp>
    </p:spTree>
    <p:extLst>
      <p:ext uri="{BB962C8B-B14F-4D97-AF65-F5344CB8AC3E}">
        <p14:creationId xmlns:p14="http://schemas.microsoft.com/office/powerpoint/2010/main" val="30509669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B6477-47EB-4DED-7B50-C0A91A27D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DC4863-5929-2F92-FF9E-103529C462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446B2FC-BDAF-434F-A36C-1F2F7069A7B4}" type="slidenum">
              <a:rPr lang="en-US" smtClean="0"/>
              <a:t>48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49998-FE3D-ED00-493C-7AFA97AF0F2B}"/>
              </a:ext>
            </a:extLst>
          </p:cNvPr>
          <p:cNvSpPr/>
          <p:nvPr/>
        </p:nvSpPr>
        <p:spPr>
          <a:xfrm>
            <a:off x="-2512" y="921275"/>
            <a:ext cx="12192000" cy="136156"/>
          </a:xfrm>
          <a:prstGeom prst="rect">
            <a:avLst/>
          </a:prstGeom>
          <a:solidFill>
            <a:srgbClr val="BD5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B83FCD-202A-2F81-1814-9C2B06356D52}"/>
              </a:ext>
            </a:extLst>
          </p:cNvPr>
          <p:cNvSpPr txBox="1">
            <a:spLocks/>
          </p:cNvSpPr>
          <p:nvPr/>
        </p:nvSpPr>
        <p:spPr>
          <a:xfrm>
            <a:off x="0" y="53791"/>
            <a:ext cx="12192000" cy="872542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8C2EA27-5338-3A37-8DF0-F4920438EE75}"/>
              </a:ext>
            </a:extLst>
          </p:cNvPr>
          <p:cNvSpPr/>
          <p:nvPr/>
        </p:nvSpPr>
        <p:spPr>
          <a:xfrm>
            <a:off x="1156378" y="1081803"/>
            <a:ext cx="10539678" cy="548521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rgbClr val="FFC000"/>
              </a:buClr>
            </a:pPr>
            <a:r>
              <a:rPr lang="vi-V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2: TRAFFIC DATA (MULTI-LABEL CLASSIFICATION)</a:t>
            </a:r>
            <a:endParaRPr lang="en-VN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10DC89-1A29-C1D5-7F9D-41DC14AA3C07}"/>
              </a:ext>
            </a:extLst>
          </p:cNvPr>
          <p:cNvSpPr/>
          <p:nvPr/>
        </p:nvSpPr>
        <p:spPr>
          <a:xfrm>
            <a:off x="481658" y="1090324"/>
            <a:ext cx="540000" cy="54000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graphicFrame>
        <p:nvGraphicFramePr>
          <p:cNvPr id="6" name="Google Shape;292;p30">
            <a:extLst>
              <a:ext uri="{FF2B5EF4-FFF2-40B4-BE49-F238E27FC236}">
                <a16:creationId xmlns:a16="http://schemas.microsoft.com/office/drawing/2014/main" id="{EE988634-B494-D09B-AFAA-8B2C85A8BECE}"/>
              </a:ext>
            </a:extLst>
          </p:cNvPr>
          <p:cNvGraphicFramePr/>
          <p:nvPr/>
        </p:nvGraphicFramePr>
        <p:xfrm>
          <a:off x="495943" y="2314356"/>
          <a:ext cx="5783833" cy="4395724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874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0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0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1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8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48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6059">
                <a:tc rowSpan="2"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Attribute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 rowSpan="2"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59">
                <a:tc gridSpan="2"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 Time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Late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Very Late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Cancelled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59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 Probability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14/20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2/20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3/20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1/20</a:t>
                      </a:r>
                      <a:endParaRPr sz="17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Day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Weekday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9/14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1/2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3/3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0/1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Holiday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2/14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1/2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0/3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0/1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Sunday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1/14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0/2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0/3</a:t>
                      </a:r>
                      <a:endParaRPr sz="17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0/1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Saturday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2/14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0/2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0/3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1/1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Season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Spring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4/14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0/2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0/3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1/1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Winter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2/14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2/2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2/3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0/1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Summer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6/14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0/2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0/3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0/1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Autumn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2/14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0/2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1/3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0/1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0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Fog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5/14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0/2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0/3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0/1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0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4/14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1/2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1/3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1/1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0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Normal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5/14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1/2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2/3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0/1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0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Rain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6/14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1/2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1/3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0/1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0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Slight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6/14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1/2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0/3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0/1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0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Heavy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2/14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0/2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2/3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1/1</a:t>
                      </a:r>
                      <a:endParaRPr sz="17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4A4CF-48B0-C564-9356-232108DBC690}"/>
              </a:ext>
            </a:extLst>
          </p:cNvPr>
          <p:cNvSpPr txBox="1">
            <a:spLocks/>
          </p:cNvSpPr>
          <p:nvPr/>
        </p:nvSpPr>
        <p:spPr>
          <a:xfrm>
            <a:off x="495943" y="1630324"/>
            <a:ext cx="10976590" cy="39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507999" marR="0" lvl="0" indent="-457200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Wingdings" panose="05000000000000000000" pitchFamily="2" charset="2"/>
              <a:buChar char="Ø"/>
              <a:defRPr sz="2700" b="0" i="0" u="none" strike="noStrike" cap="none">
                <a:ln>
                  <a:noFill/>
                </a:ln>
                <a:solidFill>
                  <a:srgbClr val="434343"/>
                </a:solidFill>
                <a:latin typeface="Times New Roman" panose="02020603050405020304" pitchFamily="18" charset="0"/>
                <a:ea typeface="Raleway Thin"/>
                <a:cs typeface="Times New Roman" panose="02020603050405020304" pitchFamily="18" charset="0"/>
                <a:sym typeface="Raleway Thin"/>
              </a:defRPr>
            </a:lvl1pPr>
            <a:lvl2pPr marL="1219170" marR="0" lvl="1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○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828754" marR="0" lvl="2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■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2438339" marR="0" lvl="3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●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3047924" marR="0" lvl="4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○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3657509" marR="0" lvl="5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■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4267093" marR="0" lvl="6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●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4876678" marR="0" lvl="7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○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5486263" marR="0" lvl="8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■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2400" dirty="0"/>
              <a:t>Test Phase</a:t>
            </a:r>
          </a:p>
        </p:txBody>
      </p:sp>
      <p:graphicFrame>
        <p:nvGraphicFramePr>
          <p:cNvPr id="4" name="Google Shape;308;p32">
            <a:extLst>
              <a:ext uri="{FF2B5EF4-FFF2-40B4-BE49-F238E27FC236}">
                <a16:creationId xmlns:a16="http://schemas.microsoft.com/office/drawing/2014/main" id="{850F37A5-0F76-90EC-B833-4604B9B4FED8}"/>
              </a:ext>
            </a:extLst>
          </p:cNvPr>
          <p:cNvGraphicFramePr/>
          <p:nvPr/>
        </p:nvGraphicFramePr>
        <p:xfrm>
          <a:off x="6501252" y="1952898"/>
          <a:ext cx="5194805" cy="5473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8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9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9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961">
                  <a:extLst>
                    <a:ext uri="{9D8B030D-6E8A-4147-A177-3AD203B41FA5}">
                      <a16:colId xmlns:a16="http://schemas.microsoft.com/office/drawing/2014/main" val="956998125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Day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Season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Fog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Rain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Weekday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Winter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High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Heavy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433DAA6-DAA3-46FD-7E5C-2B2EF167A516}"/>
              </a:ext>
            </a:extLst>
          </p:cNvPr>
          <p:cNvSpPr/>
          <p:nvPr/>
        </p:nvSpPr>
        <p:spPr>
          <a:xfrm>
            <a:off x="6501250" y="2888154"/>
            <a:ext cx="5194806" cy="5506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P(“Class”=“Cancelled”|X)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4364CDC-A893-0DB9-065D-F8F8F436A45C}"/>
              </a:ext>
            </a:extLst>
          </p:cNvPr>
          <p:cNvSpPr/>
          <p:nvPr/>
        </p:nvSpPr>
        <p:spPr>
          <a:xfrm>
            <a:off x="6501250" y="3811573"/>
            <a:ext cx="5194806" cy="25892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P(X|“Class”=“Cancelled”)P(“Class”=“Cancelled”</a:t>
            </a:r>
          </a:p>
          <a:p>
            <a:r>
              <a:rPr lang="vi-V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=P(“Day”=“Weekday”|</a:t>
            </a:r>
            <a:r>
              <a:rPr lang="vi-VN" sz="1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Class”=“Cancelled”)</a:t>
            </a:r>
          </a:p>
          <a:p>
            <a:r>
              <a:rPr lang="vi-VN" sz="1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  <a:r>
              <a:rPr lang="vi-V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 P(“Season”=“Winter”|“Class”=“</a:t>
            </a:r>
            <a:r>
              <a:rPr lang="vi-VN" sz="1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Cancelled</a:t>
            </a:r>
            <a:r>
              <a:rPr lang="vi-V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”)</a:t>
            </a:r>
          </a:p>
          <a:p>
            <a:r>
              <a:rPr lang="vi-VN" sz="1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  <a:r>
              <a:rPr lang="vi-V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 P(“Fog”=“High”|“Class”=“</a:t>
            </a:r>
            <a:r>
              <a:rPr lang="vi-VN" sz="1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Cancelled</a:t>
            </a:r>
            <a:r>
              <a:rPr lang="vi-V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”)</a:t>
            </a:r>
          </a:p>
          <a:p>
            <a:r>
              <a:rPr lang="vi-VN" sz="1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  <a:r>
              <a:rPr lang="vi-V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 P(“Rain”=“Heavy”|“Class”=“</a:t>
            </a:r>
            <a:r>
              <a:rPr lang="vi-VN" sz="1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Cancelled</a:t>
            </a:r>
            <a:r>
              <a:rPr lang="vi-V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”)</a:t>
            </a:r>
          </a:p>
          <a:p>
            <a:r>
              <a:rPr lang="vi-VN" sz="1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. P(“Class”=“Cancelled”)</a:t>
            </a:r>
          </a:p>
          <a:p>
            <a:r>
              <a:rPr lang="vi-V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=0/1.0/1.1/1.1/1.1/20</a:t>
            </a:r>
          </a:p>
          <a:p>
            <a:r>
              <a:rPr lang="vi-VN" sz="1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=0.0000</a:t>
            </a:r>
          </a:p>
        </p:txBody>
      </p:sp>
    </p:spTree>
    <p:extLst>
      <p:ext uri="{BB962C8B-B14F-4D97-AF65-F5344CB8AC3E}">
        <p14:creationId xmlns:p14="http://schemas.microsoft.com/office/powerpoint/2010/main" val="27356137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B6477-47EB-4DED-7B50-C0A91A27D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DC4863-5929-2F92-FF9E-103529C462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446B2FC-BDAF-434F-A36C-1F2F7069A7B4}" type="slidenum">
              <a:rPr lang="en-US" smtClean="0"/>
              <a:t>49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49998-FE3D-ED00-493C-7AFA97AF0F2B}"/>
              </a:ext>
            </a:extLst>
          </p:cNvPr>
          <p:cNvSpPr/>
          <p:nvPr/>
        </p:nvSpPr>
        <p:spPr>
          <a:xfrm>
            <a:off x="-2512" y="921275"/>
            <a:ext cx="12192000" cy="136156"/>
          </a:xfrm>
          <a:prstGeom prst="rect">
            <a:avLst/>
          </a:prstGeom>
          <a:solidFill>
            <a:srgbClr val="BD5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B83FCD-202A-2F81-1814-9C2B06356D52}"/>
              </a:ext>
            </a:extLst>
          </p:cNvPr>
          <p:cNvSpPr txBox="1">
            <a:spLocks/>
          </p:cNvSpPr>
          <p:nvPr/>
        </p:nvSpPr>
        <p:spPr>
          <a:xfrm>
            <a:off x="0" y="53791"/>
            <a:ext cx="12192000" cy="872542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8C2EA27-5338-3A37-8DF0-F4920438EE75}"/>
              </a:ext>
            </a:extLst>
          </p:cNvPr>
          <p:cNvSpPr/>
          <p:nvPr/>
        </p:nvSpPr>
        <p:spPr>
          <a:xfrm>
            <a:off x="1156378" y="1081803"/>
            <a:ext cx="10539678" cy="548521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rgbClr val="FFC000"/>
              </a:buClr>
            </a:pPr>
            <a:r>
              <a:rPr lang="vi-V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2: TRAFFIC DATA (MULTI-LABEL CLASSIFICATION)</a:t>
            </a:r>
            <a:endParaRPr lang="en-VN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10DC89-1A29-C1D5-7F9D-41DC14AA3C07}"/>
              </a:ext>
            </a:extLst>
          </p:cNvPr>
          <p:cNvSpPr/>
          <p:nvPr/>
        </p:nvSpPr>
        <p:spPr>
          <a:xfrm>
            <a:off x="481658" y="1090324"/>
            <a:ext cx="540000" cy="54000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graphicFrame>
        <p:nvGraphicFramePr>
          <p:cNvPr id="6" name="Google Shape;292;p30">
            <a:extLst>
              <a:ext uri="{FF2B5EF4-FFF2-40B4-BE49-F238E27FC236}">
                <a16:creationId xmlns:a16="http://schemas.microsoft.com/office/drawing/2014/main" id="{EE988634-B494-D09B-AFAA-8B2C85A8BECE}"/>
              </a:ext>
            </a:extLst>
          </p:cNvPr>
          <p:cNvGraphicFramePr/>
          <p:nvPr/>
        </p:nvGraphicFramePr>
        <p:xfrm>
          <a:off x="495943" y="2314356"/>
          <a:ext cx="5783833" cy="4395724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874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0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0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1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8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48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6059">
                <a:tc rowSpan="2"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Attribute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 rowSpan="2"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59">
                <a:tc gridSpan="2"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 Time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Late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Very Late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Cancelled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59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 Probability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14/20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2/20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3/20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1/20</a:t>
                      </a:r>
                      <a:endParaRPr sz="17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Day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Weekday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9/14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1/2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3/3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0/1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Holiday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2/14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1/2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0/3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0/1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Sunday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1/14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0/2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0/3</a:t>
                      </a:r>
                      <a:endParaRPr sz="17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0/1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Saturday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2/14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0/2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0/3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1/1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Season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Spring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4/14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0/2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0/3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1/1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Winter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2/14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2/2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2/3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0/1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Summer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6/14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0/2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0/3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0/1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Autumn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2/14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0/2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1/3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0/1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0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Fog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5/14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0/2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0/3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0/1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0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4/14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1/2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1/3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1/1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0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Normal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5/14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1/2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2/3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0/1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0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Rain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6/14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1/2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1/3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0/1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0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Slight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6/14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1/2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0/3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0/1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0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Heavy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2/14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0/2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2/3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1/1</a:t>
                      </a:r>
                      <a:endParaRPr sz="17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4A4CF-48B0-C564-9356-232108DBC690}"/>
              </a:ext>
            </a:extLst>
          </p:cNvPr>
          <p:cNvSpPr txBox="1">
            <a:spLocks/>
          </p:cNvSpPr>
          <p:nvPr/>
        </p:nvSpPr>
        <p:spPr>
          <a:xfrm>
            <a:off x="495943" y="1630324"/>
            <a:ext cx="10976590" cy="39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507999" marR="0" lvl="0" indent="-457200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Wingdings" panose="05000000000000000000" pitchFamily="2" charset="2"/>
              <a:buChar char="Ø"/>
              <a:defRPr sz="2700" b="0" i="0" u="none" strike="noStrike" cap="none">
                <a:ln>
                  <a:noFill/>
                </a:ln>
                <a:solidFill>
                  <a:srgbClr val="434343"/>
                </a:solidFill>
                <a:latin typeface="Times New Roman" panose="02020603050405020304" pitchFamily="18" charset="0"/>
                <a:ea typeface="Raleway Thin"/>
                <a:cs typeface="Times New Roman" panose="02020603050405020304" pitchFamily="18" charset="0"/>
                <a:sym typeface="Raleway Thin"/>
              </a:defRPr>
            </a:lvl1pPr>
            <a:lvl2pPr marL="1219170" marR="0" lvl="1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○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828754" marR="0" lvl="2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■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2438339" marR="0" lvl="3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●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3047924" marR="0" lvl="4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○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3657509" marR="0" lvl="5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■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4267093" marR="0" lvl="6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●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4876678" marR="0" lvl="7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○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5486263" marR="0" lvl="8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■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2400" dirty="0"/>
              <a:t>Test Phase</a:t>
            </a:r>
          </a:p>
        </p:txBody>
      </p:sp>
      <p:graphicFrame>
        <p:nvGraphicFramePr>
          <p:cNvPr id="4" name="Google Shape;308;p32">
            <a:extLst>
              <a:ext uri="{FF2B5EF4-FFF2-40B4-BE49-F238E27FC236}">
                <a16:creationId xmlns:a16="http://schemas.microsoft.com/office/drawing/2014/main" id="{850F37A5-0F76-90EC-B833-4604B9B4FED8}"/>
              </a:ext>
            </a:extLst>
          </p:cNvPr>
          <p:cNvGraphicFramePr/>
          <p:nvPr/>
        </p:nvGraphicFramePr>
        <p:xfrm>
          <a:off x="6501252" y="1952898"/>
          <a:ext cx="5194805" cy="5473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8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9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9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961">
                  <a:extLst>
                    <a:ext uri="{9D8B030D-6E8A-4147-A177-3AD203B41FA5}">
                      <a16:colId xmlns:a16="http://schemas.microsoft.com/office/drawing/2014/main" val="956998125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Day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Season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Fog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Rain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Weekday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Winter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High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Heavy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3433DAA6-DAA3-46FD-7E5C-2B2EF167A516}"/>
                  </a:ext>
                </a:extLst>
              </p:cNvPr>
              <p:cNvSpPr/>
              <p:nvPr/>
            </p:nvSpPr>
            <p:spPr>
              <a:xfrm>
                <a:off x="6501250" y="2888154"/>
                <a:ext cx="5194806" cy="550641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P(“Class”=“On Time”|X) </a:t>
                </a:r>
                <a14:m>
                  <m:oMath xmlns:m="http://schemas.openxmlformats.org/officeDocument/2006/math">
                    <m:r>
                      <a:rPr lang="vi-V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vi-VN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0.0026</a:t>
                </a:r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3433DAA6-DAA3-46FD-7E5C-2B2EF167A5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250" y="2888154"/>
                <a:ext cx="5194806" cy="5506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C9A778ED-8CA2-313D-5AD6-8CA5AE1F7BA5}"/>
                  </a:ext>
                </a:extLst>
              </p:cNvPr>
              <p:cNvSpPr/>
              <p:nvPr/>
            </p:nvSpPr>
            <p:spPr>
              <a:xfrm>
                <a:off x="6501250" y="3821476"/>
                <a:ext cx="5194806" cy="550641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P(“Class”=“Late”|X) </a:t>
                </a:r>
                <a14:m>
                  <m:oMath xmlns:m="http://schemas.openxmlformats.org/officeDocument/2006/math">
                    <m:r>
                      <a:rPr lang="vi-V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vi-VN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0.0000</a:t>
                </a:r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C9A778ED-8CA2-313D-5AD6-8CA5AE1F7B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250" y="3821476"/>
                <a:ext cx="5194806" cy="5506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4FBBF567-017B-2686-A6AE-250A8327BBF7}"/>
                  </a:ext>
                </a:extLst>
              </p:cNvPr>
              <p:cNvSpPr/>
              <p:nvPr/>
            </p:nvSpPr>
            <p:spPr>
              <a:xfrm>
                <a:off x="6501250" y="5700857"/>
                <a:ext cx="5194806" cy="550641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P(“Class”=“Cancelled”|X) </a:t>
                </a:r>
                <a14:m>
                  <m:oMath xmlns:m="http://schemas.openxmlformats.org/officeDocument/2006/math">
                    <m:r>
                      <a:rPr lang="vi-V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vi-VN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0.0000</a:t>
                </a:r>
              </a:p>
            </p:txBody>
          </p:sp>
        </mc:Choice>
        <mc:Fallback xmlns="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4FBBF567-017B-2686-A6AE-250A8327BB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250" y="5700857"/>
                <a:ext cx="5194806" cy="55064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A9890F0A-EFFE-C452-5F3E-764337703FC7}"/>
                  </a:ext>
                </a:extLst>
              </p:cNvPr>
              <p:cNvSpPr/>
              <p:nvPr/>
            </p:nvSpPr>
            <p:spPr>
              <a:xfrm>
                <a:off x="6501250" y="4761201"/>
                <a:ext cx="5194806" cy="550641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P(“Class”=“Very Late”|X) </a:t>
                </a:r>
                <a14:m>
                  <m:oMath xmlns:m="http://schemas.openxmlformats.org/officeDocument/2006/math">
                    <m:r>
                      <a:rPr lang="vi-VN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vi-VN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0.0222</a:t>
                </a:r>
              </a:p>
            </p:txBody>
          </p:sp>
        </mc:Choice>
        <mc:Fallback xmlns="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A9890F0A-EFFE-C452-5F3E-764337703F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250" y="4761201"/>
                <a:ext cx="5194806" cy="5506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8191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B6477-47EB-4DED-7B50-C0A91A27D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DC4863-5929-2F92-FF9E-103529C462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446B2FC-BDAF-434F-A36C-1F2F7069A7B4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49998-FE3D-ED00-493C-7AFA97AF0F2B}"/>
              </a:ext>
            </a:extLst>
          </p:cNvPr>
          <p:cNvSpPr/>
          <p:nvPr/>
        </p:nvSpPr>
        <p:spPr>
          <a:xfrm>
            <a:off x="-2512" y="921275"/>
            <a:ext cx="12192000" cy="136156"/>
          </a:xfrm>
          <a:prstGeom prst="rect">
            <a:avLst/>
          </a:prstGeom>
          <a:solidFill>
            <a:srgbClr val="BD5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B83FCD-202A-2F81-1814-9C2B06356D52}"/>
              </a:ext>
            </a:extLst>
          </p:cNvPr>
          <p:cNvSpPr txBox="1">
            <a:spLocks/>
          </p:cNvSpPr>
          <p:nvPr/>
        </p:nvSpPr>
        <p:spPr>
          <a:xfrm>
            <a:off x="0" y="53791"/>
            <a:ext cx="12192000" cy="872542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8C2EA27-5338-3A37-8DF0-F4920438EE75}"/>
              </a:ext>
            </a:extLst>
          </p:cNvPr>
          <p:cNvSpPr/>
          <p:nvPr/>
        </p:nvSpPr>
        <p:spPr>
          <a:xfrm>
            <a:off x="1156378" y="1081803"/>
            <a:ext cx="10539678" cy="548521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rgbClr val="FFC000"/>
              </a:buClr>
            </a:pPr>
            <a:r>
              <a:rPr lang="vi-V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Classical Probability</a:t>
            </a:r>
            <a:endParaRPr lang="en-VN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10DC89-1A29-C1D5-7F9D-41DC14AA3C07}"/>
              </a:ext>
            </a:extLst>
          </p:cNvPr>
          <p:cNvSpPr/>
          <p:nvPr/>
        </p:nvSpPr>
        <p:spPr>
          <a:xfrm>
            <a:off x="481658" y="1090324"/>
            <a:ext cx="540000" cy="54000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FDCF4CA-375C-5BA0-85F1-E380851801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1659" y="1630324"/>
                <a:ext cx="11214398" cy="33988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507999" marR="0" lvl="0" indent="-457200" algn="l" rtl="0" eaLnBrk="1" hangingPunct="1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FFC000"/>
                  </a:buClr>
                  <a:buSzPct val="100000"/>
                  <a:buFont typeface="Wingdings" panose="05000000000000000000" pitchFamily="2" charset="2"/>
                  <a:buChar char="Ø"/>
                  <a:defRPr sz="2700" b="0" i="0" u="none" strike="noStrike" cap="none">
                    <a:ln>
                      <a:noFill/>
                    </a:ln>
                    <a:solidFill>
                      <a:srgbClr val="434343"/>
                    </a:solidFill>
                    <a:latin typeface="Times New Roman" panose="02020603050405020304" pitchFamily="18" charset="0"/>
                    <a:ea typeface="Raleway Thin"/>
                    <a:cs typeface="Times New Roman" panose="02020603050405020304" pitchFamily="18" charset="0"/>
                    <a:sym typeface="Raleway Thin"/>
                  </a:defRPr>
                </a:lvl1pPr>
                <a:lvl2pPr marL="1219170" marR="0" lvl="1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○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2pPr>
                <a:lvl3pPr marL="1828754" marR="0" lvl="2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■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3pPr>
                <a:lvl4pPr marL="2438339" marR="0" lvl="3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●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4pPr>
                <a:lvl5pPr marL="3047924" marR="0" lvl="4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○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5pPr>
                <a:lvl6pPr marL="3657509" marR="0" lvl="5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■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6pPr>
                <a:lvl7pPr marL="4267093" marR="0" lvl="6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●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7pPr>
                <a:lvl8pPr marL="4876678" marR="0" lvl="7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○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8pPr>
                <a:lvl9pPr marL="5486263" marR="0" lvl="8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■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9pPr>
              </a:lstStyle>
              <a:p>
                <a:pPr marL="50799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𝑓𝑎𝑣𝑜𝑟𝑎𝑏𝑙𝑒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𝑜𝑢𝑡𝑐𝑜𝑚𝑒𝑠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𝑝𝑜𝑠𝑠𝑖𝑏𝑙𝑒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𝑜𝑢𝑡𝑐𝑜𝑚𝑒𝑠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50799" indent="0">
                  <a:buNone/>
                </a:pPr>
                <a:r>
                  <a:rPr lang="en-US" sz="2400" b="1" dirty="0"/>
                  <a:t>Example</a:t>
                </a:r>
              </a:p>
              <a:p>
                <a:pPr marL="50799" indent="0">
                  <a:buNone/>
                </a:pPr>
                <a:r>
                  <a:rPr lang="en-US" sz="2400" dirty="0"/>
                  <a:t>What is the probability of rolling a number is even on a regular dice?</a:t>
                </a:r>
              </a:p>
              <a:p>
                <a:pPr marL="50799" indent="0">
                  <a:buNone/>
                </a:pPr>
                <a:r>
                  <a:rPr lang="en-US" sz="2400" dirty="0"/>
                  <a:t>	- There are 6 faces on a fair die, numbered 1 to 6 =&gt; n(</a:t>
                </a:r>
                <a:r>
                  <a:rPr lang="el-GR" sz="2400" dirty="0" err="1"/>
                  <a:t>Ω</a:t>
                </a:r>
                <a:r>
                  <a:rPr lang="en-US" sz="2400" dirty="0"/>
                  <a:t>) = 6</a:t>
                </a:r>
              </a:p>
              <a:p>
                <a:pPr marL="50799" indent="0">
                  <a:buNone/>
                </a:pPr>
                <a:r>
                  <a:rPr lang="en-US" sz="2400" dirty="0"/>
                  <a:t>	- A : “even number” =&gt; A = {2, 4, 6} =&gt; n(A) = 3</a:t>
                </a:r>
              </a:p>
              <a:p>
                <a:pPr marL="50799" indent="0">
                  <a:buNone/>
                </a:pPr>
                <a:r>
                  <a:rPr lang="en-US" sz="2400" dirty="0"/>
                  <a:t>	=&gt; P(A) = 3/6 = 0.5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FDCF4CA-375C-5BA0-85F1-E38085180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59" y="1630324"/>
                <a:ext cx="11214398" cy="3398876"/>
              </a:xfrm>
              <a:prstGeom prst="rect">
                <a:avLst/>
              </a:prstGeom>
              <a:blipFill>
                <a:blip r:embed="rId2"/>
                <a:stretch>
                  <a:fillRect l="-3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9436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Quiz quiz: How much do you know about quizzes?">
            <a:extLst>
              <a:ext uri="{FF2B5EF4-FFF2-40B4-BE49-F238E27FC236}">
                <a16:creationId xmlns:a16="http://schemas.microsoft.com/office/drawing/2014/main" id="{115E214E-49B4-0670-B120-91FFE7632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194" y="1298838"/>
            <a:ext cx="7735714" cy="435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3439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B6477-47EB-4DED-7B50-C0A91A27D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DC4863-5929-2F92-FF9E-103529C462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446B2FC-BDAF-434F-A36C-1F2F7069A7B4}" type="slidenum">
              <a:rPr lang="en-US" smtClean="0"/>
              <a:t>51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49998-FE3D-ED00-493C-7AFA97AF0F2B}"/>
              </a:ext>
            </a:extLst>
          </p:cNvPr>
          <p:cNvSpPr/>
          <p:nvPr/>
        </p:nvSpPr>
        <p:spPr>
          <a:xfrm>
            <a:off x="-2512" y="921275"/>
            <a:ext cx="12192000" cy="136156"/>
          </a:xfrm>
          <a:prstGeom prst="rect">
            <a:avLst/>
          </a:prstGeom>
          <a:solidFill>
            <a:srgbClr val="BD5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B83FCD-202A-2F81-1814-9C2B06356D52}"/>
              </a:ext>
            </a:extLst>
          </p:cNvPr>
          <p:cNvSpPr txBox="1">
            <a:spLocks/>
          </p:cNvSpPr>
          <p:nvPr/>
        </p:nvSpPr>
        <p:spPr>
          <a:xfrm>
            <a:off x="0" y="53791"/>
            <a:ext cx="12192000" cy="872542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8C2EA27-5338-3A37-8DF0-F4920438EE75}"/>
              </a:ext>
            </a:extLst>
          </p:cNvPr>
          <p:cNvSpPr/>
          <p:nvPr/>
        </p:nvSpPr>
        <p:spPr>
          <a:xfrm>
            <a:off x="1156378" y="1081803"/>
            <a:ext cx="10539678" cy="548521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rgbClr val="FFC000"/>
              </a:buClr>
            </a:pPr>
            <a:r>
              <a:rPr lang="vi-V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3: IRIS CLASSIFICATION</a:t>
            </a:r>
            <a:endParaRPr lang="en-VN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10DC89-1A29-C1D5-7F9D-41DC14AA3C07}"/>
              </a:ext>
            </a:extLst>
          </p:cNvPr>
          <p:cNvSpPr/>
          <p:nvPr/>
        </p:nvSpPr>
        <p:spPr>
          <a:xfrm>
            <a:off x="481658" y="1090324"/>
            <a:ext cx="540000" cy="54000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4A4CF-48B0-C564-9356-232108DBC690}"/>
              </a:ext>
            </a:extLst>
          </p:cNvPr>
          <p:cNvSpPr txBox="1">
            <a:spLocks/>
          </p:cNvSpPr>
          <p:nvPr/>
        </p:nvSpPr>
        <p:spPr>
          <a:xfrm>
            <a:off x="495943" y="1630324"/>
            <a:ext cx="10976590" cy="601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507999" marR="0" lvl="0" indent="-457200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Wingdings" panose="05000000000000000000" pitchFamily="2" charset="2"/>
              <a:buChar char="Ø"/>
              <a:defRPr sz="2700" b="0" i="0" u="none" strike="noStrike" cap="none">
                <a:ln>
                  <a:noFill/>
                </a:ln>
                <a:solidFill>
                  <a:srgbClr val="434343"/>
                </a:solidFill>
                <a:latin typeface="Times New Roman" panose="02020603050405020304" pitchFamily="18" charset="0"/>
                <a:ea typeface="Raleway Thin"/>
                <a:cs typeface="Times New Roman" panose="02020603050405020304" pitchFamily="18" charset="0"/>
                <a:sym typeface="Raleway Thin"/>
              </a:defRPr>
            </a:lvl1pPr>
            <a:lvl2pPr marL="1219170" marR="0" lvl="1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○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828754" marR="0" lvl="2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■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2438339" marR="0" lvl="3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●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3047924" marR="0" lvl="4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○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3657509" marR="0" lvl="5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■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4267093" marR="0" lvl="6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●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4876678" marR="0" lvl="7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○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5486263" marR="0" lvl="8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■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2400" dirty="0"/>
              <a:t>Training Phase</a:t>
            </a:r>
          </a:p>
        </p:txBody>
      </p:sp>
      <p:graphicFrame>
        <p:nvGraphicFramePr>
          <p:cNvPr id="12" name="Google Shape;522;p53">
            <a:extLst>
              <a:ext uri="{FF2B5EF4-FFF2-40B4-BE49-F238E27FC236}">
                <a16:creationId xmlns:a16="http://schemas.microsoft.com/office/drawing/2014/main" id="{DD9C6DE5-A223-CDC3-0820-89FDEA32BB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3634656"/>
              </p:ext>
            </p:extLst>
          </p:nvPr>
        </p:nvGraphicFramePr>
        <p:xfrm>
          <a:off x="530758" y="2375518"/>
          <a:ext cx="10941775" cy="792500"/>
        </p:xfrm>
        <a:graphic>
          <a:graphicData uri="http://schemas.openxmlformats.org/drawingml/2006/table">
            <a:tbl>
              <a:tblPr firstCol="1" bandRow="1">
                <a:noFill/>
              </a:tblPr>
              <a:tblGrid>
                <a:gridCol w="101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1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1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1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1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1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1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41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41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41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Length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1.3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148AF0C-51A4-0076-AED4-B6856EC3E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42264"/>
              </p:ext>
            </p:extLst>
          </p:nvPr>
        </p:nvGraphicFramePr>
        <p:xfrm>
          <a:off x="6243122" y="4328568"/>
          <a:ext cx="5229411" cy="1188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43137">
                  <a:extLst>
                    <a:ext uri="{9D8B030D-6E8A-4147-A177-3AD203B41FA5}">
                      <a16:colId xmlns:a16="http://schemas.microsoft.com/office/drawing/2014/main" val="2110899208"/>
                    </a:ext>
                  </a:extLst>
                </a:gridCol>
                <a:gridCol w="1743137">
                  <a:extLst>
                    <a:ext uri="{9D8B030D-6E8A-4147-A177-3AD203B41FA5}">
                      <a16:colId xmlns:a16="http://schemas.microsoft.com/office/drawing/2014/main" val="1744457957"/>
                    </a:ext>
                  </a:extLst>
                </a:gridCol>
                <a:gridCol w="1743137">
                  <a:extLst>
                    <a:ext uri="{9D8B030D-6E8A-4147-A177-3AD203B41FA5}">
                      <a16:colId xmlns:a16="http://schemas.microsoft.com/office/drawing/2014/main" val="1558287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V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4639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V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5883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V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V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V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2227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43DB2B6-2CB5-F40E-59F2-90E906C1EF48}"/>
                  </a:ext>
                </a:extLst>
              </p:cNvPr>
              <p:cNvSpPr txBox="1"/>
              <p:nvPr/>
            </p:nvSpPr>
            <p:spPr>
              <a:xfrm>
                <a:off x="1521387" y="3534619"/>
                <a:ext cx="901209" cy="5930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vi-V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vi-V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vi-V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e>
                          </m:nary>
                        </m:num>
                        <m:den>
                          <m:r>
                            <m:rPr>
                              <m:sty m:val="p"/>
                            </m:rPr>
                            <a:rPr lang="vi-V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den>
                      </m:f>
                    </m:oMath>
                  </m:oMathPara>
                </a14:m>
                <a:endParaRPr lang="en-VN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43DB2B6-2CB5-F40E-59F2-90E906C1E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387" y="3534619"/>
                <a:ext cx="901209" cy="593047"/>
              </a:xfrm>
              <a:prstGeom prst="rect">
                <a:avLst/>
              </a:prstGeom>
              <a:blipFill>
                <a:blip r:embed="rId2"/>
                <a:stretch>
                  <a:fillRect l="-5634" t="-89362" r="-8451" b="-8085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C040718-FF13-7D26-79B4-1BAE092BF80A}"/>
                  </a:ext>
                </a:extLst>
              </p:cNvPr>
              <p:cNvSpPr txBox="1"/>
              <p:nvPr/>
            </p:nvSpPr>
            <p:spPr>
              <a:xfrm>
                <a:off x="4793760" y="3523365"/>
                <a:ext cx="216546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vi-V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vi-V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vi-V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3"/>
                                </m:rPr>
                                <a:rPr lang="vi-V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vi-V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vi-V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vi-V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vi-V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vi-V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vi-VN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vi-VN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a:rPr lang="vi-V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vi-V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vi-V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m:rPr>
                              <m:sty m:val="p"/>
                            </m:rPr>
                            <a:rPr lang="vi-V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den>
                      </m:f>
                    </m:oMath>
                  </m:oMathPara>
                </a14:m>
                <a:endParaRPr lang="en-VN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C040718-FF13-7D26-79B4-1BAE092BF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0" y="3523365"/>
                <a:ext cx="2165465" cy="615553"/>
              </a:xfrm>
              <a:prstGeom prst="rect">
                <a:avLst/>
              </a:prstGeom>
              <a:blipFill>
                <a:blip r:embed="rId3"/>
                <a:stretch>
                  <a:fillRect l="-581" t="-81633" b="-7755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BA4B82-A4DE-7DC8-8B24-D8CFC94A96A9}"/>
                  </a:ext>
                </a:extLst>
              </p:cNvPr>
              <p:cNvSpPr txBox="1"/>
              <p:nvPr/>
            </p:nvSpPr>
            <p:spPr>
              <a:xfrm>
                <a:off x="8666513" y="3523365"/>
                <a:ext cx="2558201" cy="6584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1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vi-V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vi-VN" sz="2000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vi-V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vi-V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vi-V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vi-V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vi-V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vi-V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vi-VN" sz="20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vi-V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vi-V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vi-VN" sz="2000" i="1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  <m:r>
                                        <a:rPr lang="vi-VN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vi-V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vi-V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VN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BA4B82-A4DE-7DC8-8B24-D8CFC94A9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6513" y="3523365"/>
                <a:ext cx="2558201" cy="658450"/>
              </a:xfrm>
              <a:prstGeom prst="rect">
                <a:avLst/>
              </a:prstGeom>
              <a:blipFill>
                <a:blip r:embed="rId4"/>
                <a:stretch>
                  <a:fillRect l="-1980" b="-943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5826AB-F67B-D443-4493-17737AC68411}"/>
                  </a:ext>
                </a:extLst>
              </p:cNvPr>
              <p:cNvSpPr txBox="1"/>
              <p:nvPr/>
            </p:nvSpPr>
            <p:spPr>
              <a:xfrm>
                <a:off x="647081" y="4344381"/>
                <a:ext cx="4319965" cy="5354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vi-V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vi-V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vi-V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e>
                          </m:nary>
                        </m:num>
                        <m:den>
                          <m:r>
                            <m:rPr>
                              <m:sty m:val="p"/>
                            </m:rPr>
                            <a:rPr lang="vi-V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r>
                        <a:rPr lang="vi-V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1.4+1.0+1.3+1.9+2.0+1.8</m:t>
                          </m:r>
                        </m:num>
                        <m:den>
                          <m:r>
                            <a:rPr lang="vi-V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VN" sz="1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5826AB-F67B-D443-4493-17737AC68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81" y="4344381"/>
                <a:ext cx="4319965" cy="535468"/>
              </a:xfrm>
              <a:prstGeom prst="rect">
                <a:avLst/>
              </a:prstGeom>
              <a:blipFill>
                <a:blip r:embed="rId5"/>
                <a:stretch>
                  <a:fillRect l="-585" t="-88372" r="-585" b="-7674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A5731B0-7BE6-670A-83D3-DEFA2979FEB8}"/>
                  </a:ext>
                </a:extLst>
              </p:cNvPr>
              <p:cNvSpPr txBox="1"/>
              <p:nvPr/>
            </p:nvSpPr>
            <p:spPr>
              <a:xfrm>
                <a:off x="647081" y="5200024"/>
                <a:ext cx="9552102" cy="1109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vi-V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vi-V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vi-V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3"/>
                                </m:rPr>
                                <a:rPr lang="vi-V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vi-V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vi-V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vi-V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vi-V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vi-VN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vi-VN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vi-VN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a:rPr lang="vi-V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vi-V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vi-V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m:rPr>
                              <m:sty m:val="p"/>
                            </m:rPr>
                            <a:rPr lang="vi-V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den>
                      </m:f>
                    </m:oMath>
                  </m:oMathPara>
                </a14:m>
                <a:endParaRPr lang="vi-VN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vi-V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vi-V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vi-V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vi-V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1.4−1.56</m:t>
                                  </m:r>
                                </m:e>
                              </m:d>
                            </m:e>
                            <m:sup>
                              <m:r>
                                <a:rPr lang="vi-V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vi-V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vi-V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vi-VN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vi-VN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1.</m:t>
                                  </m:r>
                                  <m:r>
                                    <a:rPr lang="vi-V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vi-VN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−1.56</m:t>
                                  </m:r>
                                </m:e>
                              </m:d>
                            </m:e>
                            <m:sup>
                              <m:r>
                                <a:rPr lang="vi-V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vi-V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vi-V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vi-VN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vi-VN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1.</m:t>
                                  </m:r>
                                  <m:r>
                                    <a:rPr lang="vi-V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vi-VN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−1.56</m:t>
                                  </m:r>
                                </m:e>
                              </m:d>
                            </m:e>
                            <m:sup>
                              <m:r>
                                <a:rPr lang="vi-V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vi-V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vi-V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vi-VN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vi-VN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1.</m:t>
                                  </m:r>
                                  <m:r>
                                    <a:rPr lang="vi-V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9</m:t>
                                  </m:r>
                                  <m:r>
                                    <a:rPr lang="vi-VN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−1.56</m:t>
                                  </m:r>
                                </m:e>
                              </m:d>
                            </m:e>
                            <m:sup>
                              <m:r>
                                <a:rPr lang="vi-V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vi-V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vi-V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vi-VN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vi-V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vi-VN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vi-V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vi-VN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−1.56</m:t>
                                  </m:r>
                                </m:e>
                              </m:d>
                            </m:e>
                            <m:sup>
                              <m:r>
                                <a:rPr lang="vi-V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vi-V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vi-V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vi-VN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vi-VN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1.</m:t>
                                  </m:r>
                                  <m:r>
                                    <a:rPr lang="vi-V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a:rPr lang="vi-VN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−1.56</m:t>
                                  </m:r>
                                </m:e>
                              </m:d>
                            </m:e>
                            <m:sup>
                              <m:r>
                                <a:rPr lang="vi-V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vi-V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VN" sz="1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A5731B0-7BE6-670A-83D3-DEFA2979F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81" y="5200024"/>
                <a:ext cx="9552102" cy="1109791"/>
              </a:xfrm>
              <a:prstGeom prst="rect">
                <a:avLst/>
              </a:prstGeom>
              <a:blipFill>
                <a:blip r:embed="rId6"/>
                <a:stretch>
                  <a:fillRect l="-531" t="-42045" b="-56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53594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B6477-47EB-4DED-7B50-C0A91A27D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DC4863-5929-2F92-FF9E-103529C462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446B2FC-BDAF-434F-A36C-1F2F7069A7B4}" type="slidenum">
              <a:rPr lang="en-US" smtClean="0"/>
              <a:t>52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49998-FE3D-ED00-493C-7AFA97AF0F2B}"/>
              </a:ext>
            </a:extLst>
          </p:cNvPr>
          <p:cNvSpPr/>
          <p:nvPr/>
        </p:nvSpPr>
        <p:spPr>
          <a:xfrm>
            <a:off x="-2512" y="921275"/>
            <a:ext cx="12192000" cy="136156"/>
          </a:xfrm>
          <a:prstGeom prst="rect">
            <a:avLst/>
          </a:prstGeom>
          <a:solidFill>
            <a:srgbClr val="BD5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B83FCD-202A-2F81-1814-9C2B06356D52}"/>
              </a:ext>
            </a:extLst>
          </p:cNvPr>
          <p:cNvSpPr txBox="1">
            <a:spLocks/>
          </p:cNvSpPr>
          <p:nvPr/>
        </p:nvSpPr>
        <p:spPr>
          <a:xfrm>
            <a:off x="0" y="53791"/>
            <a:ext cx="12192000" cy="872542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8C2EA27-5338-3A37-8DF0-F4920438EE75}"/>
              </a:ext>
            </a:extLst>
          </p:cNvPr>
          <p:cNvSpPr/>
          <p:nvPr/>
        </p:nvSpPr>
        <p:spPr>
          <a:xfrm>
            <a:off x="1156378" y="1081803"/>
            <a:ext cx="10539678" cy="548521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rgbClr val="FFC000"/>
              </a:buClr>
            </a:pPr>
            <a:r>
              <a:rPr lang="vi-V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3: IRIS CLASSIFICATION</a:t>
            </a:r>
            <a:endParaRPr lang="en-VN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10DC89-1A29-C1D5-7F9D-41DC14AA3C07}"/>
              </a:ext>
            </a:extLst>
          </p:cNvPr>
          <p:cNvSpPr/>
          <p:nvPr/>
        </p:nvSpPr>
        <p:spPr>
          <a:xfrm>
            <a:off x="481658" y="1090324"/>
            <a:ext cx="540000" cy="54000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4A4CF-48B0-C564-9356-232108DBC690}"/>
              </a:ext>
            </a:extLst>
          </p:cNvPr>
          <p:cNvSpPr txBox="1">
            <a:spLocks/>
          </p:cNvSpPr>
          <p:nvPr/>
        </p:nvSpPr>
        <p:spPr>
          <a:xfrm>
            <a:off x="495943" y="1630324"/>
            <a:ext cx="10976590" cy="601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507999" marR="0" lvl="0" indent="-457200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Wingdings" panose="05000000000000000000" pitchFamily="2" charset="2"/>
              <a:buChar char="Ø"/>
              <a:defRPr sz="2700" b="0" i="0" u="none" strike="noStrike" cap="none">
                <a:ln>
                  <a:noFill/>
                </a:ln>
                <a:solidFill>
                  <a:srgbClr val="434343"/>
                </a:solidFill>
                <a:latin typeface="Times New Roman" panose="02020603050405020304" pitchFamily="18" charset="0"/>
                <a:ea typeface="Raleway Thin"/>
                <a:cs typeface="Times New Roman" panose="02020603050405020304" pitchFamily="18" charset="0"/>
                <a:sym typeface="Raleway Thin"/>
              </a:defRPr>
            </a:lvl1pPr>
            <a:lvl2pPr marL="1219170" marR="0" lvl="1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○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828754" marR="0" lvl="2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■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2438339" marR="0" lvl="3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●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3047924" marR="0" lvl="4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○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3657509" marR="0" lvl="5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■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4267093" marR="0" lvl="6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●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4876678" marR="0" lvl="7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○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5486263" marR="0" lvl="8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■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2400" dirty="0"/>
              <a:t>Training Phase</a:t>
            </a:r>
          </a:p>
        </p:txBody>
      </p:sp>
      <p:graphicFrame>
        <p:nvGraphicFramePr>
          <p:cNvPr id="12" name="Google Shape;522;p53">
            <a:extLst>
              <a:ext uri="{FF2B5EF4-FFF2-40B4-BE49-F238E27FC236}">
                <a16:creationId xmlns:a16="http://schemas.microsoft.com/office/drawing/2014/main" id="{DD9C6DE5-A223-CDC3-0820-89FDEA32BB4F}"/>
              </a:ext>
            </a:extLst>
          </p:cNvPr>
          <p:cNvGraphicFramePr/>
          <p:nvPr/>
        </p:nvGraphicFramePr>
        <p:xfrm>
          <a:off x="530758" y="2375518"/>
          <a:ext cx="10941775" cy="792500"/>
        </p:xfrm>
        <a:graphic>
          <a:graphicData uri="http://schemas.openxmlformats.org/drawingml/2006/table">
            <a:tbl>
              <a:tblPr firstCol="1" bandRow="1">
                <a:noFill/>
              </a:tblPr>
              <a:tblGrid>
                <a:gridCol w="101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1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1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1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1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1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1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41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41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41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Length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1.3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148AF0C-51A4-0076-AED4-B6856EC3E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730908"/>
              </p:ext>
            </p:extLst>
          </p:nvPr>
        </p:nvGraphicFramePr>
        <p:xfrm>
          <a:off x="6243122" y="4328568"/>
          <a:ext cx="5229411" cy="1188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43137">
                  <a:extLst>
                    <a:ext uri="{9D8B030D-6E8A-4147-A177-3AD203B41FA5}">
                      <a16:colId xmlns:a16="http://schemas.microsoft.com/office/drawing/2014/main" val="2110899208"/>
                    </a:ext>
                  </a:extLst>
                </a:gridCol>
                <a:gridCol w="1743137">
                  <a:extLst>
                    <a:ext uri="{9D8B030D-6E8A-4147-A177-3AD203B41FA5}">
                      <a16:colId xmlns:a16="http://schemas.microsoft.com/office/drawing/2014/main" val="1744457957"/>
                    </a:ext>
                  </a:extLst>
                </a:gridCol>
                <a:gridCol w="1743137">
                  <a:extLst>
                    <a:ext uri="{9D8B030D-6E8A-4147-A177-3AD203B41FA5}">
                      <a16:colId xmlns:a16="http://schemas.microsoft.com/office/drawing/2014/main" val="1558287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V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4639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V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5883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V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2227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43DB2B6-2CB5-F40E-59F2-90E906C1EF48}"/>
                  </a:ext>
                </a:extLst>
              </p:cNvPr>
              <p:cNvSpPr txBox="1"/>
              <p:nvPr/>
            </p:nvSpPr>
            <p:spPr>
              <a:xfrm>
                <a:off x="1521387" y="3534619"/>
                <a:ext cx="901209" cy="5930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vi-V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vi-V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vi-V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e>
                          </m:nary>
                        </m:num>
                        <m:den>
                          <m:r>
                            <m:rPr>
                              <m:sty m:val="p"/>
                            </m:rPr>
                            <a:rPr lang="vi-V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den>
                      </m:f>
                    </m:oMath>
                  </m:oMathPara>
                </a14:m>
                <a:endParaRPr lang="en-VN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43DB2B6-2CB5-F40E-59F2-90E906C1E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387" y="3534619"/>
                <a:ext cx="901209" cy="593047"/>
              </a:xfrm>
              <a:prstGeom prst="rect">
                <a:avLst/>
              </a:prstGeom>
              <a:blipFill>
                <a:blip r:embed="rId2"/>
                <a:stretch>
                  <a:fillRect l="-5634" t="-89362" r="-8451" b="-8085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C040718-FF13-7D26-79B4-1BAE092BF80A}"/>
                  </a:ext>
                </a:extLst>
              </p:cNvPr>
              <p:cNvSpPr txBox="1"/>
              <p:nvPr/>
            </p:nvSpPr>
            <p:spPr>
              <a:xfrm>
                <a:off x="4793760" y="3523365"/>
                <a:ext cx="216546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vi-V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vi-V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vi-V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3"/>
                                </m:rPr>
                                <a:rPr lang="vi-V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vi-V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vi-V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vi-V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vi-V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vi-V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vi-VN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vi-VN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a:rPr lang="vi-V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vi-V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vi-V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m:rPr>
                              <m:sty m:val="p"/>
                            </m:rPr>
                            <a:rPr lang="vi-V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den>
                      </m:f>
                    </m:oMath>
                  </m:oMathPara>
                </a14:m>
                <a:endParaRPr lang="en-VN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C040718-FF13-7D26-79B4-1BAE092BF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0" y="3523365"/>
                <a:ext cx="2165465" cy="615553"/>
              </a:xfrm>
              <a:prstGeom prst="rect">
                <a:avLst/>
              </a:prstGeom>
              <a:blipFill>
                <a:blip r:embed="rId3"/>
                <a:stretch>
                  <a:fillRect l="-581" t="-81633" b="-7755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BA4B82-A4DE-7DC8-8B24-D8CFC94A96A9}"/>
                  </a:ext>
                </a:extLst>
              </p:cNvPr>
              <p:cNvSpPr txBox="1"/>
              <p:nvPr/>
            </p:nvSpPr>
            <p:spPr>
              <a:xfrm>
                <a:off x="8666513" y="3523365"/>
                <a:ext cx="2558201" cy="6584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1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vi-V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vi-VN" sz="2000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vi-V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vi-V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vi-V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vi-V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vi-V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vi-V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vi-VN" sz="20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vi-V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vi-V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vi-VN" sz="2000" i="1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  <m:r>
                                        <a:rPr lang="vi-VN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vi-V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vi-V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VN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BA4B82-A4DE-7DC8-8B24-D8CFC94A9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6513" y="3523365"/>
                <a:ext cx="2558201" cy="658450"/>
              </a:xfrm>
              <a:prstGeom prst="rect">
                <a:avLst/>
              </a:prstGeom>
              <a:blipFill>
                <a:blip r:embed="rId4"/>
                <a:stretch>
                  <a:fillRect l="-1980" b="-943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5826AB-F67B-D443-4493-17737AC68411}"/>
                  </a:ext>
                </a:extLst>
              </p:cNvPr>
              <p:cNvSpPr txBox="1"/>
              <p:nvPr/>
            </p:nvSpPr>
            <p:spPr>
              <a:xfrm>
                <a:off x="647081" y="4344381"/>
                <a:ext cx="4319965" cy="5354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vi-V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vi-V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vi-V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e>
                          </m:nary>
                        </m:num>
                        <m:den>
                          <m:r>
                            <m:rPr>
                              <m:sty m:val="p"/>
                            </m:rPr>
                            <a:rPr lang="vi-V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r>
                        <a:rPr lang="vi-V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3.7+3.8+4.1+3.9+4.2+3.4</m:t>
                          </m:r>
                        </m:num>
                        <m:den>
                          <m:r>
                            <a:rPr lang="vi-V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VN" sz="1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5826AB-F67B-D443-4493-17737AC68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81" y="4344381"/>
                <a:ext cx="4319965" cy="535468"/>
              </a:xfrm>
              <a:prstGeom prst="rect">
                <a:avLst/>
              </a:prstGeom>
              <a:blipFill>
                <a:blip r:embed="rId5"/>
                <a:stretch>
                  <a:fillRect l="-585" t="-88372" r="-585" b="-7674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A5731B0-7BE6-670A-83D3-DEFA2979FEB8}"/>
                  </a:ext>
                </a:extLst>
              </p:cNvPr>
              <p:cNvSpPr txBox="1"/>
              <p:nvPr/>
            </p:nvSpPr>
            <p:spPr>
              <a:xfrm>
                <a:off x="647081" y="5200024"/>
                <a:ext cx="9552102" cy="1109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vi-V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vi-V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vi-V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3"/>
                                </m:rPr>
                                <a:rPr lang="vi-V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vi-V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vi-V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vi-V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vi-V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vi-VN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vi-VN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vi-VN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a:rPr lang="vi-V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vi-V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vi-V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m:rPr>
                              <m:sty m:val="p"/>
                            </m:rPr>
                            <a:rPr lang="vi-V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den>
                      </m:f>
                    </m:oMath>
                  </m:oMathPara>
                </a14:m>
                <a:endParaRPr lang="vi-VN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vi-V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vi-V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vi-V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vi-V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3.7−3.73</m:t>
                                  </m:r>
                                </m:e>
                              </m:d>
                            </m:e>
                            <m:sup>
                              <m:r>
                                <a:rPr lang="vi-V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vi-V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vi-V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vi-VN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vi-V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3.8−3.73</m:t>
                                  </m:r>
                                </m:e>
                              </m:d>
                            </m:e>
                            <m:sup>
                              <m:r>
                                <a:rPr lang="vi-V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vi-V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vi-V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vi-VN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vi-V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4.1−3.73</m:t>
                                  </m:r>
                                </m:e>
                              </m:d>
                            </m:e>
                            <m:sup>
                              <m:r>
                                <a:rPr lang="vi-V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vi-V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vi-V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vi-VN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vi-V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3.9−3.73</m:t>
                                  </m:r>
                                </m:e>
                              </m:d>
                            </m:e>
                            <m:sup>
                              <m:r>
                                <a:rPr lang="vi-V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vi-V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vi-V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vi-VN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vi-V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4.2−3.73</m:t>
                                  </m:r>
                                </m:e>
                              </m:d>
                            </m:e>
                            <m:sup>
                              <m:r>
                                <a:rPr lang="vi-V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vi-V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vi-V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vi-VN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vi-V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3.4−3.73</m:t>
                                  </m:r>
                                </m:e>
                              </m:d>
                            </m:e>
                            <m:sup>
                              <m:r>
                                <a:rPr lang="vi-V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vi-V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VN" sz="1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A5731B0-7BE6-670A-83D3-DEFA2979F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81" y="5200024"/>
                <a:ext cx="9552102" cy="1109791"/>
              </a:xfrm>
              <a:prstGeom prst="rect">
                <a:avLst/>
              </a:prstGeom>
              <a:blipFill>
                <a:blip r:embed="rId6"/>
                <a:stretch>
                  <a:fillRect l="-531" t="-42045" b="-56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01412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B6477-47EB-4DED-7B50-C0A91A27D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DC4863-5929-2F92-FF9E-103529C462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446B2FC-BDAF-434F-A36C-1F2F7069A7B4}" type="slidenum">
              <a:rPr lang="en-US" smtClean="0"/>
              <a:t>53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49998-FE3D-ED00-493C-7AFA97AF0F2B}"/>
              </a:ext>
            </a:extLst>
          </p:cNvPr>
          <p:cNvSpPr/>
          <p:nvPr/>
        </p:nvSpPr>
        <p:spPr>
          <a:xfrm>
            <a:off x="-2512" y="921275"/>
            <a:ext cx="12192000" cy="136156"/>
          </a:xfrm>
          <a:prstGeom prst="rect">
            <a:avLst/>
          </a:prstGeom>
          <a:solidFill>
            <a:srgbClr val="BD5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B83FCD-202A-2F81-1814-9C2B06356D52}"/>
              </a:ext>
            </a:extLst>
          </p:cNvPr>
          <p:cNvSpPr txBox="1">
            <a:spLocks/>
          </p:cNvSpPr>
          <p:nvPr/>
        </p:nvSpPr>
        <p:spPr>
          <a:xfrm>
            <a:off x="0" y="53791"/>
            <a:ext cx="12192000" cy="872542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8C2EA27-5338-3A37-8DF0-F4920438EE75}"/>
              </a:ext>
            </a:extLst>
          </p:cNvPr>
          <p:cNvSpPr/>
          <p:nvPr/>
        </p:nvSpPr>
        <p:spPr>
          <a:xfrm>
            <a:off x="1156378" y="1081803"/>
            <a:ext cx="10539678" cy="548521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rgbClr val="FFC000"/>
              </a:buClr>
            </a:pPr>
            <a:r>
              <a:rPr lang="vi-V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3: IRIS CLASSIFICATION</a:t>
            </a:r>
            <a:endParaRPr lang="en-VN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10DC89-1A29-C1D5-7F9D-41DC14AA3C07}"/>
              </a:ext>
            </a:extLst>
          </p:cNvPr>
          <p:cNvSpPr/>
          <p:nvPr/>
        </p:nvSpPr>
        <p:spPr>
          <a:xfrm>
            <a:off x="481658" y="1090324"/>
            <a:ext cx="540000" cy="54000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4A4CF-48B0-C564-9356-232108DBC690}"/>
              </a:ext>
            </a:extLst>
          </p:cNvPr>
          <p:cNvSpPr txBox="1">
            <a:spLocks/>
          </p:cNvSpPr>
          <p:nvPr/>
        </p:nvSpPr>
        <p:spPr>
          <a:xfrm>
            <a:off x="495943" y="1630324"/>
            <a:ext cx="10976590" cy="601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507999" marR="0" lvl="0" indent="-457200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Wingdings" panose="05000000000000000000" pitchFamily="2" charset="2"/>
              <a:buChar char="Ø"/>
              <a:defRPr sz="2700" b="0" i="0" u="none" strike="noStrike" cap="none">
                <a:ln>
                  <a:noFill/>
                </a:ln>
                <a:solidFill>
                  <a:srgbClr val="434343"/>
                </a:solidFill>
                <a:latin typeface="Times New Roman" panose="02020603050405020304" pitchFamily="18" charset="0"/>
                <a:ea typeface="Raleway Thin"/>
                <a:cs typeface="Times New Roman" panose="02020603050405020304" pitchFamily="18" charset="0"/>
                <a:sym typeface="Raleway Thin"/>
              </a:defRPr>
            </a:lvl1pPr>
            <a:lvl2pPr marL="1219170" marR="0" lvl="1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○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828754" marR="0" lvl="2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■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2438339" marR="0" lvl="3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●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3047924" marR="0" lvl="4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○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3657509" marR="0" lvl="5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■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4267093" marR="0" lvl="6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●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4876678" marR="0" lvl="7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○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5486263" marR="0" lvl="8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■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2400" dirty="0"/>
              <a:t>Test Phase (Length X=3.4)</a:t>
            </a:r>
          </a:p>
        </p:txBody>
      </p:sp>
      <p:graphicFrame>
        <p:nvGraphicFramePr>
          <p:cNvPr id="12" name="Google Shape;522;p53">
            <a:extLst>
              <a:ext uri="{FF2B5EF4-FFF2-40B4-BE49-F238E27FC236}">
                <a16:creationId xmlns:a16="http://schemas.microsoft.com/office/drawing/2014/main" id="{DD9C6DE5-A223-CDC3-0820-89FDEA32BB4F}"/>
              </a:ext>
            </a:extLst>
          </p:cNvPr>
          <p:cNvGraphicFramePr/>
          <p:nvPr/>
        </p:nvGraphicFramePr>
        <p:xfrm>
          <a:off x="530758" y="2375518"/>
          <a:ext cx="10941775" cy="792500"/>
        </p:xfrm>
        <a:graphic>
          <a:graphicData uri="http://schemas.openxmlformats.org/drawingml/2006/table">
            <a:tbl>
              <a:tblPr firstCol="1" bandRow="1">
                <a:noFill/>
              </a:tblPr>
              <a:tblGrid>
                <a:gridCol w="101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1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1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1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1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1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1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41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41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41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Length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1.3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148AF0C-51A4-0076-AED4-B6856EC3E79C}"/>
              </a:ext>
            </a:extLst>
          </p:cNvPr>
          <p:cNvGraphicFramePr>
            <a:graphicFrameLocks noGrp="1"/>
          </p:cNvGraphicFramePr>
          <p:nvPr/>
        </p:nvGraphicFramePr>
        <p:xfrm>
          <a:off x="6243122" y="4328568"/>
          <a:ext cx="5229411" cy="1188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43137">
                  <a:extLst>
                    <a:ext uri="{9D8B030D-6E8A-4147-A177-3AD203B41FA5}">
                      <a16:colId xmlns:a16="http://schemas.microsoft.com/office/drawing/2014/main" val="2110899208"/>
                    </a:ext>
                  </a:extLst>
                </a:gridCol>
                <a:gridCol w="1743137">
                  <a:extLst>
                    <a:ext uri="{9D8B030D-6E8A-4147-A177-3AD203B41FA5}">
                      <a16:colId xmlns:a16="http://schemas.microsoft.com/office/drawing/2014/main" val="1744457957"/>
                    </a:ext>
                  </a:extLst>
                </a:gridCol>
                <a:gridCol w="1743137">
                  <a:extLst>
                    <a:ext uri="{9D8B030D-6E8A-4147-A177-3AD203B41FA5}">
                      <a16:colId xmlns:a16="http://schemas.microsoft.com/office/drawing/2014/main" val="1558287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V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4639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V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5883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V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2227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43DB2B6-2CB5-F40E-59F2-90E906C1EF48}"/>
                  </a:ext>
                </a:extLst>
              </p:cNvPr>
              <p:cNvSpPr txBox="1"/>
              <p:nvPr/>
            </p:nvSpPr>
            <p:spPr>
              <a:xfrm>
                <a:off x="1521387" y="3534619"/>
                <a:ext cx="901209" cy="5930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vi-V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vi-V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vi-V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e>
                          </m:nary>
                        </m:num>
                        <m:den>
                          <m:r>
                            <m:rPr>
                              <m:sty m:val="p"/>
                            </m:rPr>
                            <a:rPr lang="vi-V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den>
                      </m:f>
                    </m:oMath>
                  </m:oMathPara>
                </a14:m>
                <a:endParaRPr lang="en-VN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43DB2B6-2CB5-F40E-59F2-90E906C1E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387" y="3534619"/>
                <a:ext cx="901209" cy="593047"/>
              </a:xfrm>
              <a:prstGeom prst="rect">
                <a:avLst/>
              </a:prstGeom>
              <a:blipFill>
                <a:blip r:embed="rId2"/>
                <a:stretch>
                  <a:fillRect l="-5634" t="-89362" r="-8451" b="-8085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C040718-FF13-7D26-79B4-1BAE092BF80A}"/>
                  </a:ext>
                </a:extLst>
              </p:cNvPr>
              <p:cNvSpPr txBox="1"/>
              <p:nvPr/>
            </p:nvSpPr>
            <p:spPr>
              <a:xfrm>
                <a:off x="4793760" y="3523365"/>
                <a:ext cx="216546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vi-V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vi-V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vi-V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3"/>
                                </m:rPr>
                                <a:rPr lang="vi-V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vi-V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vi-V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vi-V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vi-V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vi-V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vi-VN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vi-VN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a:rPr lang="vi-V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vi-V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vi-V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m:rPr>
                              <m:sty m:val="p"/>
                            </m:rPr>
                            <a:rPr lang="vi-V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den>
                      </m:f>
                    </m:oMath>
                  </m:oMathPara>
                </a14:m>
                <a:endParaRPr lang="en-VN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C040718-FF13-7D26-79B4-1BAE092BF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0" y="3523365"/>
                <a:ext cx="2165465" cy="615553"/>
              </a:xfrm>
              <a:prstGeom prst="rect">
                <a:avLst/>
              </a:prstGeom>
              <a:blipFill>
                <a:blip r:embed="rId3"/>
                <a:stretch>
                  <a:fillRect l="-581" t="-81633" b="-7755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BA4B82-A4DE-7DC8-8B24-D8CFC94A96A9}"/>
                  </a:ext>
                </a:extLst>
              </p:cNvPr>
              <p:cNvSpPr txBox="1"/>
              <p:nvPr/>
            </p:nvSpPr>
            <p:spPr>
              <a:xfrm>
                <a:off x="8666513" y="3523365"/>
                <a:ext cx="2558201" cy="6584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1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vi-V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vi-VN" sz="2000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vi-V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vi-V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vi-V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vi-V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vi-V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vi-V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vi-VN" sz="20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vi-V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vi-V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vi-VN" sz="2000" i="1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  <m:r>
                                        <a:rPr lang="vi-VN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vi-V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vi-V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VN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BA4B82-A4DE-7DC8-8B24-D8CFC94A9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6513" y="3523365"/>
                <a:ext cx="2558201" cy="658450"/>
              </a:xfrm>
              <a:prstGeom prst="rect">
                <a:avLst/>
              </a:prstGeom>
              <a:blipFill>
                <a:blip r:embed="rId4"/>
                <a:stretch>
                  <a:fillRect l="-1980" b="-943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22761FDE-2F62-C56D-0C2B-384A85D4C6AD}"/>
                  </a:ext>
                </a:extLst>
              </p:cNvPr>
              <p:cNvSpPr/>
              <p:nvPr/>
            </p:nvSpPr>
            <p:spPr>
              <a:xfrm>
                <a:off x="448763" y="4328568"/>
                <a:ext cx="5647238" cy="550641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P(“Class”=“0”|X)</a:t>
                </a:r>
                <a:r>
                  <a:rPr lang="vi-VN" sz="18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vi-VN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P(X|</a:t>
                </a:r>
                <a:r>
                  <a:rPr lang="vi-VN" sz="18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“Class”=“0”).P(“Class”=“0”)</a:t>
                </a:r>
                <a:endParaRPr lang="vi-VN" sz="1800" b="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22761FDE-2F62-C56D-0C2B-384A85D4C6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63" y="4328568"/>
                <a:ext cx="5647238" cy="5506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D0C9500B-008C-E20F-EE6A-739F4C6C241A}"/>
                  </a:ext>
                </a:extLst>
              </p:cNvPr>
              <p:cNvSpPr/>
              <p:nvPr/>
            </p:nvSpPr>
            <p:spPr>
              <a:xfrm>
                <a:off x="448762" y="5080111"/>
                <a:ext cx="5647238" cy="696086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P(X|</a:t>
                </a:r>
                <a:r>
                  <a:rPr lang="vi-VN" sz="18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“Class”=“0”)=</a:t>
                </a:r>
                <a:r>
                  <a:rPr lang="vi-VN" sz="18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vi-V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vi-V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vi-V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vi-V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∗0.128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vi-V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vi-V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vi-V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vi-V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vi-V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vi-V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vi-V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vi-V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vi-V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3.4</m:t>
                                    </m:r>
                                    <m:r>
                                      <a:rPr lang="vi-V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vi-V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1.56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vi-VN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vi-V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0.128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vi-V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vi-V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=2.18∗</m:t>
                    </m:r>
                    <m:sSup>
                      <m:sSupPr>
                        <m:ctrlPr>
                          <a:rPr lang="vi-V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vi-V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endParaRPr lang="vi-VN" sz="1800" b="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D0C9500B-008C-E20F-EE6A-739F4C6C24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62" y="5080111"/>
                <a:ext cx="5647238" cy="69608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AB89539C-DAAF-C9E1-15AE-8A80843AFA9B}"/>
                  </a:ext>
                </a:extLst>
              </p:cNvPr>
              <p:cNvSpPr/>
              <p:nvPr/>
            </p:nvSpPr>
            <p:spPr>
              <a:xfrm>
                <a:off x="420856" y="5977099"/>
                <a:ext cx="8433777" cy="550641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P(“Class”=“0”|X)</a:t>
                </a:r>
                <a:r>
                  <a:rPr lang="vi-VN" sz="18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vi-VN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P(X|</a:t>
                </a:r>
                <a:r>
                  <a:rPr lang="vi-VN" sz="18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“Class”=“0”).P(“Class”=“0”)=</a:t>
                </a:r>
                <a:r>
                  <a:rPr lang="vi-VN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vi-V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2.18∗</m:t>
                    </m:r>
                    <m:sSup>
                      <m:sSupPr>
                        <m:ctrlPr>
                          <a:rPr lang="vi-V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vi-V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vi-V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∗6/12</m:t>
                    </m:r>
                  </m:oMath>
                </a14:m>
                <a:r>
                  <a:rPr lang="vi-VN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= 1.09*10</a:t>
                </a:r>
                <a:r>
                  <a:rPr lang="vi-VN" sz="1800" b="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-6</a:t>
                </a:r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AB89539C-DAAF-C9E1-15AE-8A80843AFA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856" y="5977099"/>
                <a:ext cx="8433777" cy="550641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90694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B6477-47EB-4DED-7B50-C0A91A27D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DC4863-5929-2F92-FF9E-103529C462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446B2FC-BDAF-434F-A36C-1F2F7069A7B4}" type="slidenum">
              <a:rPr lang="en-US" smtClean="0"/>
              <a:t>54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49998-FE3D-ED00-493C-7AFA97AF0F2B}"/>
              </a:ext>
            </a:extLst>
          </p:cNvPr>
          <p:cNvSpPr/>
          <p:nvPr/>
        </p:nvSpPr>
        <p:spPr>
          <a:xfrm>
            <a:off x="-2512" y="921275"/>
            <a:ext cx="12192000" cy="136156"/>
          </a:xfrm>
          <a:prstGeom prst="rect">
            <a:avLst/>
          </a:prstGeom>
          <a:solidFill>
            <a:srgbClr val="BD5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B83FCD-202A-2F81-1814-9C2B06356D52}"/>
              </a:ext>
            </a:extLst>
          </p:cNvPr>
          <p:cNvSpPr txBox="1">
            <a:spLocks/>
          </p:cNvSpPr>
          <p:nvPr/>
        </p:nvSpPr>
        <p:spPr>
          <a:xfrm>
            <a:off x="0" y="53791"/>
            <a:ext cx="12192000" cy="872542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8C2EA27-5338-3A37-8DF0-F4920438EE75}"/>
              </a:ext>
            </a:extLst>
          </p:cNvPr>
          <p:cNvSpPr/>
          <p:nvPr/>
        </p:nvSpPr>
        <p:spPr>
          <a:xfrm>
            <a:off x="1156378" y="1081803"/>
            <a:ext cx="10539678" cy="548521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rgbClr val="FFC000"/>
              </a:buClr>
            </a:pPr>
            <a:r>
              <a:rPr lang="vi-V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3: IRIS CLASSIFICATION</a:t>
            </a:r>
            <a:endParaRPr lang="en-VN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10DC89-1A29-C1D5-7F9D-41DC14AA3C07}"/>
              </a:ext>
            </a:extLst>
          </p:cNvPr>
          <p:cNvSpPr/>
          <p:nvPr/>
        </p:nvSpPr>
        <p:spPr>
          <a:xfrm>
            <a:off x="481658" y="1090324"/>
            <a:ext cx="540000" cy="54000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4A4CF-48B0-C564-9356-232108DBC690}"/>
              </a:ext>
            </a:extLst>
          </p:cNvPr>
          <p:cNvSpPr txBox="1">
            <a:spLocks/>
          </p:cNvSpPr>
          <p:nvPr/>
        </p:nvSpPr>
        <p:spPr>
          <a:xfrm>
            <a:off x="495943" y="1630324"/>
            <a:ext cx="10976590" cy="601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507999" marR="0" lvl="0" indent="-457200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Wingdings" panose="05000000000000000000" pitchFamily="2" charset="2"/>
              <a:buChar char="Ø"/>
              <a:defRPr sz="2700" b="0" i="0" u="none" strike="noStrike" cap="none">
                <a:ln>
                  <a:noFill/>
                </a:ln>
                <a:solidFill>
                  <a:srgbClr val="434343"/>
                </a:solidFill>
                <a:latin typeface="Times New Roman" panose="02020603050405020304" pitchFamily="18" charset="0"/>
                <a:ea typeface="Raleway Thin"/>
                <a:cs typeface="Times New Roman" panose="02020603050405020304" pitchFamily="18" charset="0"/>
                <a:sym typeface="Raleway Thin"/>
              </a:defRPr>
            </a:lvl1pPr>
            <a:lvl2pPr marL="1219170" marR="0" lvl="1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○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828754" marR="0" lvl="2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■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2438339" marR="0" lvl="3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●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3047924" marR="0" lvl="4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○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3657509" marR="0" lvl="5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■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4267093" marR="0" lvl="6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●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4876678" marR="0" lvl="7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○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5486263" marR="0" lvl="8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■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2400" dirty="0"/>
              <a:t>Test Phase (Length X=3.4)</a:t>
            </a:r>
          </a:p>
        </p:txBody>
      </p:sp>
      <p:graphicFrame>
        <p:nvGraphicFramePr>
          <p:cNvPr id="12" name="Google Shape;522;p53">
            <a:extLst>
              <a:ext uri="{FF2B5EF4-FFF2-40B4-BE49-F238E27FC236}">
                <a16:creationId xmlns:a16="http://schemas.microsoft.com/office/drawing/2014/main" id="{DD9C6DE5-A223-CDC3-0820-89FDEA32BB4F}"/>
              </a:ext>
            </a:extLst>
          </p:cNvPr>
          <p:cNvGraphicFramePr/>
          <p:nvPr/>
        </p:nvGraphicFramePr>
        <p:xfrm>
          <a:off x="530758" y="2375518"/>
          <a:ext cx="10941775" cy="792500"/>
        </p:xfrm>
        <a:graphic>
          <a:graphicData uri="http://schemas.openxmlformats.org/drawingml/2006/table">
            <a:tbl>
              <a:tblPr firstCol="1" bandRow="1">
                <a:noFill/>
              </a:tblPr>
              <a:tblGrid>
                <a:gridCol w="101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1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1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1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1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1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1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41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41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41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Length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1.3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148AF0C-51A4-0076-AED4-B6856EC3E79C}"/>
              </a:ext>
            </a:extLst>
          </p:cNvPr>
          <p:cNvGraphicFramePr>
            <a:graphicFrameLocks noGrp="1"/>
          </p:cNvGraphicFramePr>
          <p:nvPr/>
        </p:nvGraphicFramePr>
        <p:xfrm>
          <a:off x="6243122" y="4328568"/>
          <a:ext cx="5229411" cy="1188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43137">
                  <a:extLst>
                    <a:ext uri="{9D8B030D-6E8A-4147-A177-3AD203B41FA5}">
                      <a16:colId xmlns:a16="http://schemas.microsoft.com/office/drawing/2014/main" val="2110899208"/>
                    </a:ext>
                  </a:extLst>
                </a:gridCol>
                <a:gridCol w="1743137">
                  <a:extLst>
                    <a:ext uri="{9D8B030D-6E8A-4147-A177-3AD203B41FA5}">
                      <a16:colId xmlns:a16="http://schemas.microsoft.com/office/drawing/2014/main" val="1744457957"/>
                    </a:ext>
                  </a:extLst>
                </a:gridCol>
                <a:gridCol w="1743137">
                  <a:extLst>
                    <a:ext uri="{9D8B030D-6E8A-4147-A177-3AD203B41FA5}">
                      <a16:colId xmlns:a16="http://schemas.microsoft.com/office/drawing/2014/main" val="1558287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V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4639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V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5883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V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2227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43DB2B6-2CB5-F40E-59F2-90E906C1EF48}"/>
                  </a:ext>
                </a:extLst>
              </p:cNvPr>
              <p:cNvSpPr txBox="1"/>
              <p:nvPr/>
            </p:nvSpPr>
            <p:spPr>
              <a:xfrm>
                <a:off x="1521387" y="3534619"/>
                <a:ext cx="901209" cy="5930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vi-V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vi-V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vi-V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e>
                          </m:nary>
                        </m:num>
                        <m:den>
                          <m:r>
                            <m:rPr>
                              <m:sty m:val="p"/>
                            </m:rPr>
                            <a:rPr lang="vi-V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den>
                      </m:f>
                    </m:oMath>
                  </m:oMathPara>
                </a14:m>
                <a:endParaRPr lang="en-VN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43DB2B6-2CB5-F40E-59F2-90E906C1E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387" y="3534619"/>
                <a:ext cx="901209" cy="593047"/>
              </a:xfrm>
              <a:prstGeom prst="rect">
                <a:avLst/>
              </a:prstGeom>
              <a:blipFill>
                <a:blip r:embed="rId2"/>
                <a:stretch>
                  <a:fillRect l="-5634" t="-89362" r="-8451" b="-8085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C040718-FF13-7D26-79B4-1BAE092BF80A}"/>
                  </a:ext>
                </a:extLst>
              </p:cNvPr>
              <p:cNvSpPr txBox="1"/>
              <p:nvPr/>
            </p:nvSpPr>
            <p:spPr>
              <a:xfrm>
                <a:off x="4793760" y="3523365"/>
                <a:ext cx="216546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vi-V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vi-V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vi-V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3"/>
                                </m:rPr>
                                <a:rPr lang="vi-V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vi-V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vi-V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vi-V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vi-V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vi-V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vi-VN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vi-VN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a:rPr lang="vi-V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vi-V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vi-V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m:rPr>
                              <m:sty m:val="p"/>
                            </m:rPr>
                            <a:rPr lang="vi-V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den>
                      </m:f>
                    </m:oMath>
                  </m:oMathPara>
                </a14:m>
                <a:endParaRPr lang="en-VN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C040718-FF13-7D26-79B4-1BAE092BF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0" y="3523365"/>
                <a:ext cx="2165465" cy="615553"/>
              </a:xfrm>
              <a:prstGeom prst="rect">
                <a:avLst/>
              </a:prstGeom>
              <a:blipFill>
                <a:blip r:embed="rId3"/>
                <a:stretch>
                  <a:fillRect l="-581" t="-81633" b="-7755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BA4B82-A4DE-7DC8-8B24-D8CFC94A96A9}"/>
                  </a:ext>
                </a:extLst>
              </p:cNvPr>
              <p:cNvSpPr txBox="1"/>
              <p:nvPr/>
            </p:nvSpPr>
            <p:spPr>
              <a:xfrm>
                <a:off x="8666513" y="3523365"/>
                <a:ext cx="2558201" cy="6584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1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vi-V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vi-VN" sz="2000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vi-V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vi-V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vi-V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vi-V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vi-V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vi-V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vi-VN" sz="20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vi-V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vi-V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vi-VN" sz="2000" i="1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  <m:r>
                                        <a:rPr lang="vi-VN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vi-V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vi-V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VN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BA4B82-A4DE-7DC8-8B24-D8CFC94A9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6513" y="3523365"/>
                <a:ext cx="2558201" cy="658450"/>
              </a:xfrm>
              <a:prstGeom prst="rect">
                <a:avLst/>
              </a:prstGeom>
              <a:blipFill>
                <a:blip r:embed="rId4"/>
                <a:stretch>
                  <a:fillRect l="-1980" b="-943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22761FDE-2F62-C56D-0C2B-384A85D4C6AD}"/>
                  </a:ext>
                </a:extLst>
              </p:cNvPr>
              <p:cNvSpPr/>
              <p:nvPr/>
            </p:nvSpPr>
            <p:spPr>
              <a:xfrm>
                <a:off x="448763" y="4328568"/>
                <a:ext cx="5647238" cy="550641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P(“Class”=“1”|X)</a:t>
                </a:r>
                <a:r>
                  <a:rPr lang="vi-VN" sz="18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vi-VN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P(X|</a:t>
                </a:r>
                <a:r>
                  <a:rPr lang="vi-VN" sz="18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“Class”=“1”).P(“Class”=“1”)</a:t>
                </a:r>
                <a:endParaRPr lang="vi-VN" sz="1800" b="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22761FDE-2F62-C56D-0C2B-384A85D4C6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63" y="4328568"/>
                <a:ext cx="5647238" cy="5506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D0C9500B-008C-E20F-EE6A-739F4C6C241A}"/>
                  </a:ext>
                </a:extLst>
              </p:cNvPr>
              <p:cNvSpPr/>
              <p:nvPr/>
            </p:nvSpPr>
            <p:spPr>
              <a:xfrm>
                <a:off x="448762" y="5080111"/>
                <a:ext cx="5647238" cy="696086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P(X|</a:t>
                </a:r>
                <a:r>
                  <a:rPr lang="vi-VN" sz="18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“Class”=“1”)=</a:t>
                </a:r>
                <a:r>
                  <a:rPr lang="vi-VN" sz="18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vi-V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vi-V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vi-V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vi-V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∗0.172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vi-V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vi-V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vi-V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vi-V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vi-V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vi-V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vi-V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vi-V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vi-V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3.4</m:t>
                                    </m:r>
                                    <m:r>
                                      <a:rPr lang="vi-V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vi-V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3.73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vi-VN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vi-V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0.172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vi-V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vi-V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=0.697</m:t>
                    </m:r>
                  </m:oMath>
                </a14:m>
                <a:endParaRPr lang="vi-VN" sz="1800" b="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D0C9500B-008C-E20F-EE6A-739F4C6C24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62" y="5080111"/>
                <a:ext cx="5647238" cy="69608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AB89539C-DAAF-C9E1-15AE-8A80843AFA9B}"/>
                  </a:ext>
                </a:extLst>
              </p:cNvPr>
              <p:cNvSpPr/>
              <p:nvPr/>
            </p:nvSpPr>
            <p:spPr>
              <a:xfrm>
                <a:off x="420856" y="5977099"/>
                <a:ext cx="8433777" cy="550641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P(“Class”=“1”|X)</a:t>
                </a:r>
                <a:r>
                  <a:rPr lang="vi-VN" sz="18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vi-VN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P(X|</a:t>
                </a:r>
                <a:r>
                  <a:rPr lang="vi-VN" sz="18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“Class”=“1”).P(“Class”=“1”)=</a:t>
                </a:r>
                <a:r>
                  <a:rPr lang="vi-VN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vi-V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vi-V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.697</m:t>
                    </m:r>
                    <m:r>
                      <a:rPr lang="vi-V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∗6/12</m:t>
                    </m:r>
                  </m:oMath>
                </a14:m>
                <a:r>
                  <a:rPr lang="vi-VN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= 0.3486</a:t>
                </a:r>
                <a:endParaRPr lang="vi-VN" sz="1800" b="0" baseline="300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AB89539C-DAAF-C9E1-15AE-8A80843AFA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856" y="5977099"/>
                <a:ext cx="8433777" cy="550641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46983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B6477-47EB-4DED-7B50-C0A91A27D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DC4863-5929-2F92-FF9E-103529C462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446B2FC-BDAF-434F-A36C-1F2F7069A7B4}" type="slidenum">
              <a:rPr lang="en-US" smtClean="0"/>
              <a:t>55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49998-FE3D-ED00-493C-7AFA97AF0F2B}"/>
              </a:ext>
            </a:extLst>
          </p:cNvPr>
          <p:cNvSpPr/>
          <p:nvPr/>
        </p:nvSpPr>
        <p:spPr>
          <a:xfrm>
            <a:off x="-2512" y="921275"/>
            <a:ext cx="12192000" cy="136156"/>
          </a:xfrm>
          <a:prstGeom prst="rect">
            <a:avLst/>
          </a:prstGeom>
          <a:solidFill>
            <a:srgbClr val="BD5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B83FCD-202A-2F81-1814-9C2B06356D52}"/>
              </a:ext>
            </a:extLst>
          </p:cNvPr>
          <p:cNvSpPr txBox="1">
            <a:spLocks/>
          </p:cNvSpPr>
          <p:nvPr/>
        </p:nvSpPr>
        <p:spPr>
          <a:xfrm>
            <a:off x="0" y="53791"/>
            <a:ext cx="12192000" cy="872542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8C2EA27-5338-3A37-8DF0-F4920438EE75}"/>
              </a:ext>
            </a:extLst>
          </p:cNvPr>
          <p:cNvSpPr/>
          <p:nvPr/>
        </p:nvSpPr>
        <p:spPr>
          <a:xfrm>
            <a:off x="1156378" y="1081803"/>
            <a:ext cx="10539678" cy="548521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rgbClr val="FFC000"/>
              </a:buClr>
            </a:pPr>
            <a:r>
              <a:rPr lang="vi-V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3: IRIS CLASSIFICATION</a:t>
            </a:r>
            <a:endParaRPr lang="en-VN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10DC89-1A29-C1D5-7F9D-41DC14AA3C07}"/>
              </a:ext>
            </a:extLst>
          </p:cNvPr>
          <p:cNvSpPr/>
          <p:nvPr/>
        </p:nvSpPr>
        <p:spPr>
          <a:xfrm>
            <a:off x="481658" y="1090324"/>
            <a:ext cx="540000" cy="54000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4A4CF-48B0-C564-9356-232108DBC690}"/>
              </a:ext>
            </a:extLst>
          </p:cNvPr>
          <p:cNvSpPr txBox="1">
            <a:spLocks/>
          </p:cNvSpPr>
          <p:nvPr/>
        </p:nvSpPr>
        <p:spPr>
          <a:xfrm>
            <a:off x="495943" y="1630324"/>
            <a:ext cx="10976590" cy="601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507999" marR="0" lvl="0" indent="-457200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Wingdings" panose="05000000000000000000" pitchFamily="2" charset="2"/>
              <a:buChar char="Ø"/>
              <a:defRPr sz="2700" b="0" i="0" u="none" strike="noStrike" cap="none">
                <a:ln>
                  <a:noFill/>
                </a:ln>
                <a:solidFill>
                  <a:srgbClr val="434343"/>
                </a:solidFill>
                <a:latin typeface="Times New Roman" panose="02020603050405020304" pitchFamily="18" charset="0"/>
                <a:ea typeface="Raleway Thin"/>
                <a:cs typeface="Times New Roman" panose="02020603050405020304" pitchFamily="18" charset="0"/>
                <a:sym typeface="Raleway Thin"/>
              </a:defRPr>
            </a:lvl1pPr>
            <a:lvl2pPr marL="1219170" marR="0" lvl="1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○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828754" marR="0" lvl="2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■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2438339" marR="0" lvl="3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●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3047924" marR="0" lvl="4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○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3657509" marR="0" lvl="5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■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4267093" marR="0" lvl="6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●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4876678" marR="0" lvl="7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○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5486263" marR="0" lvl="8" indent="-55878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Thin"/>
              <a:buChar char="■"/>
              <a:defRPr sz="4000" b="0" i="1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2400" dirty="0"/>
              <a:t>Test Phase (Length X=3.4)</a:t>
            </a:r>
          </a:p>
        </p:txBody>
      </p:sp>
      <p:graphicFrame>
        <p:nvGraphicFramePr>
          <p:cNvPr id="12" name="Google Shape;522;p53">
            <a:extLst>
              <a:ext uri="{FF2B5EF4-FFF2-40B4-BE49-F238E27FC236}">
                <a16:creationId xmlns:a16="http://schemas.microsoft.com/office/drawing/2014/main" id="{DD9C6DE5-A223-CDC3-0820-89FDEA32BB4F}"/>
              </a:ext>
            </a:extLst>
          </p:cNvPr>
          <p:cNvGraphicFramePr/>
          <p:nvPr/>
        </p:nvGraphicFramePr>
        <p:xfrm>
          <a:off x="530758" y="2375518"/>
          <a:ext cx="10941775" cy="792500"/>
        </p:xfrm>
        <a:graphic>
          <a:graphicData uri="http://schemas.openxmlformats.org/drawingml/2006/table">
            <a:tbl>
              <a:tblPr firstCol="1" bandRow="1">
                <a:noFill/>
              </a:tblPr>
              <a:tblGrid>
                <a:gridCol w="101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1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1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1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1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1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1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41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41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41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Length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1.3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148AF0C-51A4-0076-AED4-B6856EC3E79C}"/>
              </a:ext>
            </a:extLst>
          </p:cNvPr>
          <p:cNvGraphicFramePr>
            <a:graphicFrameLocks noGrp="1"/>
          </p:cNvGraphicFramePr>
          <p:nvPr/>
        </p:nvGraphicFramePr>
        <p:xfrm>
          <a:off x="6243122" y="4328568"/>
          <a:ext cx="5229411" cy="1188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43137">
                  <a:extLst>
                    <a:ext uri="{9D8B030D-6E8A-4147-A177-3AD203B41FA5}">
                      <a16:colId xmlns:a16="http://schemas.microsoft.com/office/drawing/2014/main" val="2110899208"/>
                    </a:ext>
                  </a:extLst>
                </a:gridCol>
                <a:gridCol w="1743137">
                  <a:extLst>
                    <a:ext uri="{9D8B030D-6E8A-4147-A177-3AD203B41FA5}">
                      <a16:colId xmlns:a16="http://schemas.microsoft.com/office/drawing/2014/main" val="1744457957"/>
                    </a:ext>
                  </a:extLst>
                </a:gridCol>
                <a:gridCol w="1743137">
                  <a:extLst>
                    <a:ext uri="{9D8B030D-6E8A-4147-A177-3AD203B41FA5}">
                      <a16:colId xmlns:a16="http://schemas.microsoft.com/office/drawing/2014/main" val="1558287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V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4639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V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5883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V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2227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43DB2B6-2CB5-F40E-59F2-90E906C1EF48}"/>
                  </a:ext>
                </a:extLst>
              </p:cNvPr>
              <p:cNvSpPr txBox="1"/>
              <p:nvPr/>
            </p:nvSpPr>
            <p:spPr>
              <a:xfrm>
                <a:off x="1521387" y="3534619"/>
                <a:ext cx="901209" cy="5930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vi-V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vi-V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vi-V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e>
                          </m:nary>
                        </m:num>
                        <m:den>
                          <m:r>
                            <m:rPr>
                              <m:sty m:val="p"/>
                            </m:rPr>
                            <a:rPr lang="vi-V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den>
                      </m:f>
                    </m:oMath>
                  </m:oMathPara>
                </a14:m>
                <a:endParaRPr lang="en-VN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43DB2B6-2CB5-F40E-59F2-90E906C1E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387" y="3534619"/>
                <a:ext cx="901209" cy="593047"/>
              </a:xfrm>
              <a:prstGeom prst="rect">
                <a:avLst/>
              </a:prstGeom>
              <a:blipFill>
                <a:blip r:embed="rId2"/>
                <a:stretch>
                  <a:fillRect l="-5634" t="-89362" r="-8451" b="-8085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C040718-FF13-7D26-79B4-1BAE092BF80A}"/>
                  </a:ext>
                </a:extLst>
              </p:cNvPr>
              <p:cNvSpPr txBox="1"/>
              <p:nvPr/>
            </p:nvSpPr>
            <p:spPr>
              <a:xfrm>
                <a:off x="4793760" y="3523365"/>
                <a:ext cx="216546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vi-V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vi-V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vi-V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3"/>
                                </m:rPr>
                                <a:rPr lang="vi-V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vi-V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vi-V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vi-V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vi-V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vi-V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vi-VN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vi-VN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a:rPr lang="vi-V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vi-V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vi-V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m:rPr>
                              <m:sty m:val="p"/>
                            </m:rPr>
                            <a:rPr lang="vi-V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den>
                      </m:f>
                    </m:oMath>
                  </m:oMathPara>
                </a14:m>
                <a:endParaRPr lang="en-VN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C040718-FF13-7D26-79B4-1BAE092BF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0" y="3523365"/>
                <a:ext cx="2165465" cy="615553"/>
              </a:xfrm>
              <a:prstGeom prst="rect">
                <a:avLst/>
              </a:prstGeom>
              <a:blipFill>
                <a:blip r:embed="rId3"/>
                <a:stretch>
                  <a:fillRect l="-581" t="-81633" b="-7755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BA4B82-A4DE-7DC8-8B24-D8CFC94A96A9}"/>
                  </a:ext>
                </a:extLst>
              </p:cNvPr>
              <p:cNvSpPr txBox="1"/>
              <p:nvPr/>
            </p:nvSpPr>
            <p:spPr>
              <a:xfrm>
                <a:off x="8666513" y="3523365"/>
                <a:ext cx="2558201" cy="6584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1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vi-V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vi-VN" sz="2000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vi-V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vi-V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vi-V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vi-V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vi-V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vi-V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vi-VN" sz="20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vi-V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vi-V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vi-VN" sz="2000" i="1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  <m:r>
                                        <a:rPr lang="vi-VN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vi-V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vi-V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VN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BA4B82-A4DE-7DC8-8B24-D8CFC94A9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6513" y="3523365"/>
                <a:ext cx="2558201" cy="658450"/>
              </a:xfrm>
              <a:prstGeom prst="rect">
                <a:avLst/>
              </a:prstGeom>
              <a:blipFill>
                <a:blip r:embed="rId4"/>
                <a:stretch>
                  <a:fillRect l="-1980" b="-943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AB89539C-DAAF-C9E1-15AE-8A80843AFA9B}"/>
                  </a:ext>
                </a:extLst>
              </p:cNvPr>
              <p:cNvSpPr/>
              <p:nvPr/>
            </p:nvSpPr>
            <p:spPr>
              <a:xfrm>
                <a:off x="424051" y="5560722"/>
                <a:ext cx="5301304" cy="1031252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P(“Class”=“1”|X)</a:t>
                </a:r>
                <a:r>
                  <a:rPr lang="vi-VN" sz="18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endParaRPr lang="vi-VN" sz="18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vi-VN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vi-VN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P(X|“Class”=“1”).P(“Class”=“1”)</a:t>
                </a:r>
              </a:p>
              <a:p>
                <a:pPr algn="ctr"/>
                <a:r>
                  <a:rPr lang="vi-VN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=</a:t>
                </a:r>
                <a:r>
                  <a:rPr lang="vi-VN" sz="18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vi-VN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vi-VN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vi-VN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𝟔𝟗𝟕</m:t>
                    </m:r>
                    <m:r>
                      <a:rPr lang="vi-VN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vi-VN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vi-VN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vi-VN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r>
                  <a:rPr lang="vi-VN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= 0.3486</a:t>
                </a:r>
                <a:endParaRPr lang="vi-VN" sz="1800" b="1" baseline="300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AB89539C-DAAF-C9E1-15AE-8A80843AFA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51" y="5560722"/>
                <a:ext cx="5301304" cy="1031252"/>
              </a:xfrm>
              <a:prstGeom prst="roundRect">
                <a:avLst/>
              </a:prstGeom>
              <a:blipFill>
                <a:blip r:embed="rId5"/>
                <a:stretch>
                  <a:fillRect b="-3571"/>
                </a:stretch>
              </a:blip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324DFDDA-E15F-CAAA-23F9-E23DDD0A0BEB}"/>
                  </a:ext>
                </a:extLst>
              </p:cNvPr>
              <p:cNvSpPr/>
              <p:nvPr/>
            </p:nvSpPr>
            <p:spPr>
              <a:xfrm>
                <a:off x="495943" y="4241856"/>
                <a:ext cx="5229411" cy="1031252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P(“Class”=“0”|X)</a:t>
                </a:r>
                <a:r>
                  <a:rPr lang="vi-VN" sz="18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endParaRPr lang="vi-VN" sz="18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vi-V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vi-VN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P(X|</a:t>
                </a:r>
                <a:r>
                  <a:rPr lang="vi-VN" sz="18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“Class”=“0”).P(“Class”=“0”)</a:t>
                </a:r>
              </a:p>
              <a:p>
                <a:pPr algn="ctr"/>
                <a:r>
                  <a:rPr lang="vi-VN" sz="18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=</a:t>
                </a:r>
                <a:r>
                  <a:rPr lang="vi-VN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vi-V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2.18∗</m:t>
                    </m:r>
                    <m:sSup>
                      <m:sSupPr>
                        <m:ctrlPr>
                          <a:rPr lang="vi-V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vi-V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vi-V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∗6/12</m:t>
                    </m:r>
                  </m:oMath>
                </a14:m>
                <a:r>
                  <a:rPr lang="vi-VN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= 1.09*10</a:t>
                </a:r>
                <a:r>
                  <a:rPr lang="vi-VN" sz="1800" b="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-6</a:t>
                </a:r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324DFDDA-E15F-CAAA-23F9-E23DDD0A0B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43" y="4241856"/>
                <a:ext cx="5229411" cy="1031252"/>
              </a:xfrm>
              <a:prstGeom prst="roundRect">
                <a:avLst/>
              </a:prstGeom>
              <a:blipFill>
                <a:blip r:embed="rId6"/>
                <a:stretch>
                  <a:fillRect b="-2381"/>
                </a:stretch>
              </a:blip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8251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B6477-47EB-4DED-7B50-C0A91A27D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DC4863-5929-2F92-FF9E-103529C462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446B2FC-BDAF-434F-A36C-1F2F7069A7B4}" type="slidenum">
              <a:rPr lang="en-US" smtClean="0"/>
              <a:t>56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49998-FE3D-ED00-493C-7AFA97AF0F2B}"/>
              </a:ext>
            </a:extLst>
          </p:cNvPr>
          <p:cNvSpPr/>
          <p:nvPr/>
        </p:nvSpPr>
        <p:spPr>
          <a:xfrm>
            <a:off x="-2512" y="921275"/>
            <a:ext cx="12192000" cy="136156"/>
          </a:xfrm>
          <a:prstGeom prst="rect">
            <a:avLst/>
          </a:prstGeom>
          <a:solidFill>
            <a:srgbClr val="BD5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B83FCD-202A-2F81-1814-9C2B06356D52}"/>
              </a:ext>
            </a:extLst>
          </p:cNvPr>
          <p:cNvSpPr txBox="1">
            <a:spLocks/>
          </p:cNvSpPr>
          <p:nvPr/>
        </p:nvSpPr>
        <p:spPr>
          <a:xfrm>
            <a:off x="0" y="53791"/>
            <a:ext cx="12192000" cy="872542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25D6A484-5185-ACD9-6632-8355EFFF1359}"/>
              </a:ext>
            </a:extLst>
          </p:cNvPr>
          <p:cNvSpPr/>
          <p:nvPr/>
        </p:nvSpPr>
        <p:spPr>
          <a:xfrm>
            <a:off x="618722" y="2009139"/>
            <a:ext cx="5146418" cy="92972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6" name="Rectangle: Rounded Corners 2">
            <a:extLst>
              <a:ext uri="{FF2B5EF4-FFF2-40B4-BE49-F238E27FC236}">
                <a16:creationId xmlns:a16="http://schemas.microsoft.com/office/drawing/2014/main" id="{9E43DA35-D430-E146-80B1-CB49D9485677}"/>
              </a:ext>
            </a:extLst>
          </p:cNvPr>
          <p:cNvSpPr/>
          <p:nvPr/>
        </p:nvSpPr>
        <p:spPr>
          <a:xfrm>
            <a:off x="618722" y="4214756"/>
            <a:ext cx="5146418" cy="92972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Naïve Bayes Classifier</a:t>
            </a:r>
          </a:p>
        </p:txBody>
      </p:sp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id="{DF29B14C-0BD7-E5FF-0143-A758A61BD95A}"/>
              </a:ext>
            </a:extLst>
          </p:cNvPr>
          <p:cNvSpPr/>
          <p:nvPr/>
        </p:nvSpPr>
        <p:spPr>
          <a:xfrm>
            <a:off x="6544549" y="2008028"/>
            <a:ext cx="5146418" cy="92972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Exercise</a:t>
            </a:r>
          </a:p>
        </p:txBody>
      </p:sp>
      <p:sp>
        <p:nvSpPr>
          <p:cNvPr id="13" name="Rectangle: Rounded Corners 6">
            <a:extLst>
              <a:ext uri="{FF2B5EF4-FFF2-40B4-BE49-F238E27FC236}">
                <a16:creationId xmlns:a16="http://schemas.microsoft.com/office/drawing/2014/main" id="{2DF156F3-402E-9C49-5426-0C14E93C84E8}"/>
              </a:ext>
            </a:extLst>
          </p:cNvPr>
          <p:cNvSpPr/>
          <p:nvPr/>
        </p:nvSpPr>
        <p:spPr>
          <a:xfrm>
            <a:off x="351573" y="1943474"/>
            <a:ext cx="1443994" cy="315451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1</a:t>
            </a:r>
          </a:p>
        </p:txBody>
      </p:sp>
      <p:sp>
        <p:nvSpPr>
          <p:cNvPr id="14" name="Rectangle: Rounded Corners 7">
            <a:extLst>
              <a:ext uri="{FF2B5EF4-FFF2-40B4-BE49-F238E27FC236}">
                <a16:creationId xmlns:a16="http://schemas.microsoft.com/office/drawing/2014/main" id="{9487A26B-CD63-D208-B043-B5901675A086}"/>
              </a:ext>
            </a:extLst>
          </p:cNvPr>
          <p:cNvSpPr/>
          <p:nvPr/>
        </p:nvSpPr>
        <p:spPr>
          <a:xfrm>
            <a:off x="338989" y="4151696"/>
            <a:ext cx="1443994" cy="315451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2</a:t>
            </a:r>
          </a:p>
        </p:txBody>
      </p:sp>
      <p:sp>
        <p:nvSpPr>
          <p:cNvPr id="16" name="Rectangle: Rounded Corners 9">
            <a:extLst>
              <a:ext uri="{FF2B5EF4-FFF2-40B4-BE49-F238E27FC236}">
                <a16:creationId xmlns:a16="http://schemas.microsoft.com/office/drawing/2014/main" id="{636B43DC-BE85-02BB-6E47-B60883728B90}"/>
              </a:ext>
            </a:extLst>
          </p:cNvPr>
          <p:cNvSpPr/>
          <p:nvPr/>
        </p:nvSpPr>
        <p:spPr>
          <a:xfrm>
            <a:off x="6264816" y="1924915"/>
            <a:ext cx="1443994" cy="315451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3</a:t>
            </a:r>
          </a:p>
        </p:txBody>
      </p:sp>
      <p:sp>
        <p:nvSpPr>
          <p:cNvPr id="3" name="Rectangle: Rounded Corners 5">
            <a:extLst>
              <a:ext uri="{FF2B5EF4-FFF2-40B4-BE49-F238E27FC236}">
                <a16:creationId xmlns:a16="http://schemas.microsoft.com/office/drawing/2014/main" id="{20D85AAE-EFCC-69D4-0A89-527343292571}"/>
              </a:ext>
            </a:extLst>
          </p:cNvPr>
          <p:cNvSpPr/>
          <p:nvPr/>
        </p:nvSpPr>
        <p:spPr>
          <a:xfrm>
            <a:off x="6544549" y="4214756"/>
            <a:ext cx="5146418" cy="92972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4" name="Rectangle: Rounded Corners 9">
            <a:extLst>
              <a:ext uri="{FF2B5EF4-FFF2-40B4-BE49-F238E27FC236}">
                <a16:creationId xmlns:a16="http://schemas.microsoft.com/office/drawing/2014/main" id="{523B4F50-A0BE-B8ED-79B1-BD982D42C834}"/>
              </a:ext>
            </a:extLst>
          </p:cNvPr>
          <p:cNvSpPr/>
          <p:nvPr/>
        </p:nvSpPr>
        <p:spPr>
          <a:xfrm>
            <a:off x="6264816" y="4131643"/>
            <a:ext cx="1443994" cy="315451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4</a:t>
            </a:r>
          </a:p>
        </p:txBody>
      </p:sp>
    </p:spTree>
    <p:extLst>
      <p:ext uri="{BB962C8B-B14F-4D97-AF65-F5344CB8AC3E}">
        <p14:creationId xmlns:p14="http://schemas.microsoft.com/office/powerpoint/2010/main" val="33526906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B6477-47EB-4DED-7B50-C0A91A27D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DC4863-5929-2F92-FF9E-103529C462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446B2FC-BDAF-434F-A36C-1F2F7069A7B4}" type="slidenum">
              <a:rPr lang="en-US" smtClean="0"/>
              <a:t>57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49998-FE3D-ED00-493C-7AFA97AF0F2B}"/>
              </a:ext>
            </a:extLst>
          </p:cNvPr>
          <p:cNvSpPr/>
          <p:nvPr/>
        </p:nvSpPr>
        <p:spPr>
          <a:xfrm>
            <a:off x="-2512" y="921275"/>
            <a:ext cx="12192000" cy="136156"/>
          </a:xfrm>
          <a:prstGeom prst="rect">
            <a:avLst/>
          </a:prstGeom>
          <a:solidFill>
            <a:srgbClr val="BD5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B83FCD-202A-2F81-1814-9C2B06356D52}"/>
              </a:ext>
            </a:extLst>
          </p:cNvPr>
          <p:cNvSpPr txBox="1">
            <a:spLocks/>
          </p:cNvSpPr>
          <p:nvPr/>
        </p:nvSpPr>
        <p:spPr>
          <a:xfrm>
            <a:off x="0" y="53791"/>
            <a:ext cx="12192000" cy="872542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8C2EA27-5338-3A37-8DF0-F4920438EE75}"/>
              </a:ext>
            </a:extLst>
          </p:cNvPr>
          <p:cNvSpPr/>
          <p:nvPr/>
        </p:nvSpPr>
        <p:spPr>
          <a:xfrm>
            <a:off x="1156378" y="1081803"/>
            <a:ext cx="10539678" cy="548521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rgbClr val="FFC000"/>
              </a:buClr>
            </a:pPr>
            <a:r>
              <a:rPr lang="vi-V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 TENNIS CLASSIFIER</a:t>
            </a:r>
            <a:endParaRPr lang="en-VN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10DC89-1A29-C1D5-7F9D-41DC14AA3C07}"/>
              </a:ext>
            </a:extLst>
          </p:cNvPr>
          <p:cNvSpPr/>
          <p:nvPr/>
        </p:nvSpPr>
        <p:spPr>
          <a:xfrm>
            <a:off x="481658" y="1090324"/>
            <a:ext cx="540000" cy="54000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pic>
        <p:nvPicPr>
          <p:cNvPr id="13" name="Picture 12" descr="A white paper with black text&#10;&#10;Description automatically generated">
            <a:extLst>
              <a:ext uri="{FF2B5EF4-FFF2-40B4-BE49-F238E27FC236}">
                <a16:creationId xmlns:a16="http://schemas.microsoft.com/office/drawing/2014/main" id="{B7A8B4ED-4072-AB09-B8D8-4C0840C036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" t="10891" b="49795"/>
          <a:stretch/>
        </p:blipFill>
        <p:spPr>
          <a:xfrm>
            <a:off x="481658" y="1756411"/>
            <a:ext cx="11275930" cy="1672589"/>
          </a:xfrm>
          <a:prstGeom prst="rect">
            <a:avLst/>
          </a:prstGeom>
        </p:spPr>
      </p:pic>
      <p:pic>
        <p:nvPicPr>
          <p:cNvPr id="20" name="Picture 19" descr="A white paper with black text&#10;&#10;Description automatically generated">
            <a:extLst>
              <a:ext uri="{FF2B5EF4-FFF2-40B4-BE49-F238E27FC236}">
                <a16:creationId xmlns:a16="http://schemas.microsoft.com/office/drawing/2014/main" id="{5FE5C92A-CE64-3E0B-7296-E5677B2A7E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" t="74438" b="1606"/>
          <a:stretch/>
        </p:blipFill>
        <p:spPr>
          <a:xfrm>
            <a:off x="455523" y="3618390"/>
            <a:ext cx="11275930" cy="101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38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B6477-47EB-4DED-7B50-C0A91A27D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DC4863-5929-2F92-FF9E-103529C462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446B2FC-BDAF-434F-A36C-1F2F7069A7B4}" type="slidenum">
              <a:rPr lang="en-US" smtClean="0"/>
              <a:t>58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49998-FE3D-ED00-493C-7AFA97AF0F2B}"/>
              </a:ext>
            </a:extLst>
          </p:cNvPr>
          <p:cNvSpPr/>
          <p:nvPr/>
        </p:nvSpPr>
        <p:spPr>
          <a:xfrm>
            <a:off x="-2512" y="921275"/>
            <a:ext cx="12192000" cy="136156"/>
          </a:xfrm>
          <a:prstGeom prst="rect">
            <a:avLst/>
          </a:prstGeom>
          <a:solidFill>
            <a:srgbClr val="BD5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B83FCD-202A-2F81-1814-9C2B06356D52}"/>
              </a:ext>
            </a:extLst>
          </p:cNvPr>
          <p:cNvSpPr txBox="1">
            <a:spLocks/>
          </p:cNvSpPr>
          <p:nvPr/>
        </p:nvSpPr>
        <p:spPr>
          <a:xfrm>
            <a:off x="0" y="53791"/>
            <a:ext cx="12192000" cy="872542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8C2EA27-5338-3A37-8DF0-F4920438EE75}"/>
              </a:ext>
            </a:extLst>
          </p:cNvPr>
          <p:cNvSpPr/>
          <p:nvPr/>
        </p:nvSpPr>
        <p:spPr>
          <a:xfrm>
            <a:off x="1156378" y="1081803"/>
            <a:ext cx="10539678" cy="548521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rgbClr val="FFC000"/>
              </a:buClr>
            </a:pPr>
            <a:r>
              <a:rPr lang="vi-V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IRIS CLASSIFIER</a:t>
            </a:r>
            <a:endParaRPr lang="en-VN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10DC89-1A29-C1D5-7F9D-41DC14AA3C07}"/>
              </a:ext>
            </a:extLst>
          </p:cNvPr>
          <p:cNvSpPr/>
          <p:nvPr/>
        </p:nvSpPr>
        <p:spPr>
          <a:xfrm>
            <a:off x="481658" y="1090324"/>
            <a:ext cx="540000" cy="54000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E58389F-0C5E-D6CD-35D6-14AF26D0C4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2"/>
          <a:stretch/>
        </p:blipFill>
        <p:spPr>
          <a:xfrm>
            <a:off x="481658" y="1663217"/>
            <a:ext cx="11220089" cy="353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639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B6477-47EB-4DED-7B50-C0A91A27D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DC4863-5929-2F92-FF9E-103529C462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446B2FC-BDAF-434F-A36C-1F2F7069A7B4}" type="slidenum">
              <a:rPr lang="en-US" smtClean="0"/>
              <a:t>59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49998-FE3D-ED00-493C-7AFA97AF0F2B}"/>
              </a:ext>
            </a:extLst>
          </p:cNvPr>
          <p:cNvSpPr/>
          <p:nvPr/>
        </p:nvSpPr>
        <p:spPr>
          <a:xfrm>
            <a:off x="-2512" y="921275"/>
            <a:ext cx="12192000" cy="136156"/>
          </a:xfrm>
          <a:prstGeom prst="rect">
            <a:avLst/>
          </a:prstGeom>
          <a:solidFill>
            <a:srgbClr val="BD5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B83FCD-202A-2F81-1814-9C2B06356D52}"/>
              </a:ext>
            </a:extLst>
          </p:cNvPr>
          <p:cNvSpPr txBox="1">
            <a:spLocks/>
          </p:cNvSpPr>
          <p:nvPr/>
        </p:nvSpPr>
        <p:spPr>
          <a:xfrm>
            <a:off x="0" y="53791"/>
            <a:ext cx="12192000" cy="872542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8CA7A4-6D88-F836-675C-FA8E2233FF1E}"/>
              </a:ext>
            </a:extLst>
          </p:cNvPr>
          <p:cNvSpPr/>
          <p:nvPr/>
        </p:nvSpPr>
        <p:spPr>
          <a:xfrm>
            <a:off x="542323" y="1457231"/>
            <a:ext cx="5135988" cy="2641217"/>
          </a:xfrm>
          <a:prstGeom prst="rect">
            <a:avLst/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solidFill>
              <a:srgbClr val="5B9BD5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V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A5A549-8201-7C12-8991-AA22CDBC1D97}"/>
              </a:ext>
            </a:extLst>
          </p:cNvPr>
          <p:cNvSpPr txBox="1"/>
          <p:nvPr/>
        </p:nvSpPr>
        <p:spPr>
          <a:xfrm>
            <a:off x="715320" y="1303343"/>
            <a:ext cx="2806813" cy="400110"/>
          </a:xfrm>
          <a:prstGeom prst="rect">
            <a:avLst/>
          </a:prstGeom>
          <a:solidFill>
            <a:srgbClr val="70AD47">
              <a:lumMod val="75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VN" sz="20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PROBABILITY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7637DE-5798-A827-E4B2-48DEC1E904A2}"/>
              </a:ext>
            </a:extLst>
          </p:cNvPr>
          <p:cNvSpPr txBox="1"/>
          <p:nvPr/>
        </p:nvSpPr>
        <p:spPr>
          <a:xfrm>
            <a:off x="715318" y="1851679"/>
            <a:ext cx="48275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Tx/>
              <a:buFont typeface="Wingdings" pitchFamily="2" charset="2"/>
              <a:buChar char="v"/>
            </a:pPr>
            <a:r>
              <a:rPr lang="en-VN" sz="20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Classical Probability</a:t>
            </a:r>
          </a:p>
          <a:p>
            <a:pPr marL="342900" indent="-342900">
              <a:buClrTx/>
              <a:buFont typeface="Wingdings" pitchFamily="2" charset="2"/>
              <a:buChar char="v"/>
            </a:pPr>
            <a:r>
              <a:rPr lang="en-VN" sz="20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Geometric Probability</a:t>
            </a:r>
          </a:p>
          <a:p>
            <a:pPr marL="342900" indent="-342900">
              <a:buClrTx/>
              <a:buFont typeface="Wingdings" pitchFamily="2" charset="2"/>
              <a:buChar char="v"/>
            </a:pPr>
            <a:r>
              <a:rPr lang="en-VN" sz="20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Rules of Probability</a:t>
            </a:r>
          </a:p>
          <a:p>
            <a:pPr>
              <a:buClrTx/>
            </a:pPr>
            <a:r>
              <a:rPr lang="en-VN" sz="20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Addition</a:t>
            </a:r>
          </a:p>
          <a:p>
            <a:pPr>
              <a:buClrTx/>
            </a:pPr>
            <a:r>
              <a:rPr lang="en-VN" sz="20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Conditional Probability</a:t>
            </a:r>
          </a:p>
          <a:p>
            <a:pPr>
              <a:buClrTx/>
            </a:pPr>
            <a:r>
              <a:rPr lang="en-VN" sz="20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Multiplication</a:t>
            </a:r>
          </a:p>
          <a:p>
            <a:pPr marL="342900" indent="-342900">
              <a:buClrTx/>
              <a:buFont typeface="Wingdings" pitchFamily="2" charset="2"/>
              <a:buChar char="v"/>
            </a:pPr>
            <a:r>
              <a:rPr lang="en-VN" sz="20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Bayes’ Rule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5A4093-2068-8519-FA3D-EE5B5BA5CBAA}"/>
              </a:ext>
            </a:extLst>
          </p:cNvPr>
          <p:cNvSpPr/>
          <p:nvPr/>
        </p:nvSpPr>
        <p:spPr>
          <a:xfrm>
            <a:off x="6513689" y="1457232"/>
            <a:ext cx="5135988" cy="4351898"/>
          </a:xfrm>
          <a:prstGeom prst="rect">
            <a:avLst/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solidFill>
              <a:srgbClr val="5B9BD5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V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905E27-A3B1-F54E-D211-D2E9D2760EC4}"/>
              </a:ext>
            </a:extLst>
          </p:cNvPr>
          <p:cNvSpPr txBox="1"/>
          <p:nvPr/>
        </p:nvSpPr>
        <p:spPr>
          <a:xfrm>
            <a:off x="6686686" y="1303343"/>
            <a:ext cx="2806813" cy="400110"/>
          </a:xfrm>
          <a:prstGeom prst="rect">
            <a:avLst/>
          </a:prstGeom>
          <a:solidFill>
            <a:srgbClr val="70AD47">
              <a:lumMod val="75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VN" sz="20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</a:t>
            </a:r>
            <a:r>
              <a:rPr kumimoji="0" lang="en-US" sz="2000" b="0" i="0" u="none" strike="noStrike" kern="1200" cap="none" spc="0" normalizeH="0" baseline="0" noProof="0" dirty="0" err="1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ï</a:t>
            </a:r>
            <a:r>
              <a:rPr kumimoji="0" lang="en-VN" sz="20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ve Bayes Classifier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C6C027-3DB3-C0E2-783E-B9E212DC0040}"/>
              </a:ext>
            </a:extLst>
          </p:cNvPr>
          <p:cNvSpPr txBox="1"/>
          <p:nvPr/>
        </p:nvSpPr>
        <p:spPr>
          <a:xfrm>
            <a:off x="6686683" y="1851679"/>
            <a:ext cx="4962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Tx/>
              <a:buFont typeface="Wingdings" pitchFamily="2" charset="2"/>
              <a:buChar char="v"/>
            </a:pPr>
            <a:r>
              <a:rPr lang="en-US" sz="20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en-VN" sz="20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B8BCFC2-3795-630B-6DD4-53B1E4EB0B91}"/>
                  </a:ext>
                </a:extLst>
              </p:cNvPr>
              <p:cNvSpPr txBox="1"/>
              <p:nvPr/>
            </p:nvSpPr>
            <p:spPr>
              <a:xfrm>
                <a:off x="7349399" y="2301204"/>
                <a:ext cx="3464568" cy="700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0798" indent="0" algn="ctr">
                  <a:buSzPts val="24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2000" b="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vi-VN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vi-VN" sz="2000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vi-V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vi-VN" sz="20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vi-VN" sz="20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e>
                      </m:d>
                      <m:r>
                        <a:rPr lang="vi-VN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vi-VN" sz="2000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vi-V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vi-VN" sz="20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e>
                      </m:d>
                      <m:r>
                        <a:rPr lang="vi-VN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vi-VN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vi-V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vi-VN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vi-VN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vi-VN" sz="20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vi-VN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vi-V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vi-VN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vi-VN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vi-VN" sz="20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r>
                        <a:rPr lang="vi-VN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vi-V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vi-VN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  <m:e>
                          <m:r>
                            <a:rPr lang="vi-VN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vi-VN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vi-VN" sz="2000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lang="vi-VN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vi-VN" sz="2000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vi-VN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B8BCFC2-3795-630B-6DD4-53B1E4EB0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399" y="2301204"/>
                <a:ext cx="3464568" cy="700769"/>
              </a:xfrm>
              <a:prstGeom prst="rect">
                <a:avLst/>
              </a:prstGeom>
              <a:blipFill>
                <a:blip r:embed="rId2"/>
                <a:stretch>
                  <a:fillRect l="-6204" r="-6569" b="-7018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6D1270-2C30-7CE8-44CD-40F0C1808F58}"/>
                  </a:ext>
                </a:extLst>
              </p:cNvPr>
              <p:cNvSpPr txBox="1"/>
              <p:nvPr/>
            </p:nvSpPr>
            <p:spPr>
              <a:xfrm>
                <a:off x="7007359" y="3226843"/>
                <a:ext cx="901209" cy="5930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vi-V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vi-V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vi-V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e>
                          </m:nary>
                        </m:num>
                        <m:den>
                          <m:r>
                            <m:rPr>
                              <m:sty m:val="p"/>
                            </m:rPr>
                            <a:rPr lang="vi-V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den>
                      </m:f>
                    </m:oMath>
                  </m:oMathPara>
                </a14:m>
                <a:endParaRPr lang="en-VN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6D1270-2C30-7CE8-44CD-40F0C1808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359" y="3226843"/>
                <a:ext cx="901209" cy="593047"/>
              </a:xfrm>
              <a:prstGeom prst="rect">
                <a:avLst/>
              </a:prstGeom>
              <a:blipFill>
                <a:blip r:embed="rId3"/>
                <a:stretch>
                  <a:fillRect l="-5634" t="-87500" r="-8451" b="-791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D96DBE-7A3D-AB2C-43E9-6BF3B4BFEBD8}"/>
                  </a:ext>
                </a:extLst>
              </p:cNvPr>
              <p:cNvSpPr txBox="1"/>
              <p:nvPr/>
            </p:nvSpPr>
            <p:spPr>
              <a:xfrm>
                <a:off x="7007359" y="3973778"/>
                <a:ext cx="216546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vi-V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vi-V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vi-V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3"/>
                                </m:rPr>
                                <a:rPr lang="vi-V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vi-V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vi-V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vi-V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vi-V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vi-V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vi-VN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vi-VN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a:rPr lang="vi-V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vi-V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vi-V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m:rPr>
                              <m:sty m:val="p"/>
                            </m:rPr>
                            <a:rPr lang="vi-V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den>
                      </m:f>
                    </m:oMath>
                  </m:oMathPara>
                </a14:m>
                <a:endParaRPr lang="en-VN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D96DBE-7A3D-AB2C-43E9-6BF3B4BFE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359" y="3973778"/>
                <a:ext cx="2165465" cy="615553"/>
              </a:xfrm>
              <a:prstGeom prst="rect">
                <a:avLst/>
              </a:prstGeom>
              <a:blipFill>
                <a:blip r:embed="rId4"/>
                <a:stretch>
                  <a:fillRect l="-1170" t="-80000" b="-76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7B01F2-2EAD-398F-E06B-B46C5746CC3A}"/>
                  </a:ext>
                </a:extLst>
              </p:cNvPr>
              <p:cNvSpPr txBox="1"/>
              <p:nvPr/>
            </p:nvSpPr>
            <p:spPr>
              <a:xfrm>
                <a:off x="7007359" y="4832856"/>
                <a:ext cx="2558201" cy="6584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1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vi-V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vi-VN" sz="2000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vi-V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vi-V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vi-V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vi-V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vi-V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vi-V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vi-VN" sz="20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vi-V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vi-V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vi-VN" sz="2000" i="1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  <m:r>
                                        <a:rPr lang="vi-VN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vi-V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vi-V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VN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7B01F2-2EAD-398F-E06B-B46C5746C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359" y="4832856"/>
                <a:ext cx="2558201" cy="658450"/>
              </a:xfrm>
              <a:prstGeom prst="rect">
                <a:avLst/>
              </a:prstGeom>
              <a:blipFill>
                <a:blip r:embed="rId5"/>
                <a:stretch>
                  <a:fillRect l="-1980" b="-943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6891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B6477-47EB-4DED-7B50-C0A91A27D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DC4863-5929-2F92-FF9E-103529C462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446B2FC-BDAF-434F-A36C-1F2F7069A7B4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49998-FE3D-ED00-493C-7AFA97AF0F2B}"/>
              </a:ext>
            </a:extLst>
          </p:cNvPr>
          <p:cNvSpPr/>
          <p:nvPr/>
        </p:nvSpPr>
        <p:spPr>
          <a:xfrm>
            <a:off x="-2512" y="921275"/>
            <a:ext cx="12192000" cy="136156"/>
          </a:xfrm>
          <a:prstGeom prst="rect">
            <a:avLst/>
          </a:prstGeom>
          <a:solidFill>
            <a:srgbClr val="BD5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B83FCD-202A-2F81-1814-9C2B06356D52}"/>
              </a:ext>
            </a:extLst>
          </p:cNvPr>
          <p:cNvSpPr txBox="1">
            <a:spLocks/>
          </p:cNvSpPr>
          <p:nvPr/>
        </p:nvSpPr>
        <p:spPr>
          <a:xfrm>
            <a:off x="0" y="53791"/>
            <a:ext cx="12192000" cy="872542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8C2EA27-5338-3A37-8DF0-F4920438EE75}"/>
              </a:ext>
            </a:extLst>
          </p:cNvPr>
          <p:cNvSpPr/>
          <p:nvPr/>
        </p:nvSpPr>
        <p:spPr>
          <a:xfrm>
            <a:off x="1156378" y="1081803"/>
            <a:ext cx="10539678" cy="548521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rgbClr val="FFC000"/>
              </a:buClr>
            </a:pPr>
            <a:r>
              <a:rPr lang="vi-V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Geometric Probability</a:t>
            </a:r>
            <a:endParaRPr lang="en-VN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10DC89-1A29-C1D5-7F9D-41DC14AA3C07}"/>
              </a:ext>
            </a:extLst>
          </p:cNvPr>
          <p:cNvSpPr/>
          <p:nvPr/>
        </p:nvSpPr>
        <p:spPr>
          <a:xfrm>
            <a:off x="481658" y="1090324"/>
            <a:ext cx="540000" cy="54000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FDCF4CA-375C-5BA0-85F1-E380851801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1659" y="1630324"/>
                <a:ext cx="11214398" cy="17986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507999" marR="0" lvl="0" indent="-457200" algn="l" rtl="0" eaLnBrk="1" hangingPunct="1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FFC000"/>
                  </a:buClr>
                  <a:buSzPct val="100000"/>
                  <a:buFont typeface="Wingdings" panose="05000000000000000000" pitchFamily="2" charset="2"/>
                  <a:buChar char="Ø"/>
                  <a:defRPr sz="2700" b="0" i="0" u="none" strike="noStrike" cap="none">
                    <a:ln>
                      <a:noFill/>
                    </a:ln>
                    <a:solidFill>
                      <a:srgbClr val="434343"/>
                    </a:solidFill>
                    <a:latin typeface="Times New Roman" panose="02020603050405020304" pitchFamily="18" charset="0"/>
                    <a:ea typeface="Raleway Thin"/>
                    <a:cs typeface="Times New Roman" panose="02020603050405020304" pitchFamily="18" charset="0"/>
                    <a:sym typeface="Raleway Thin"/>
                  </a:defRPr>
                </a:lvl1pPr>
                <a:lvl2pPr marL="1219170" marR="0" lvl="1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○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2pPr>
                <a:lvl3pPr marL="1828754" marR="0" lvl="2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■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3pPr>
                <a:lvl4pPr marL="2438339" marR="0" lvl="3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●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4pPr>
                <a:lvl5pPr marL="3047924" marR="0" lvl="4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○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5pPr>
                <a:lvl6pPr marL="3657509" marR="0" lvl="5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■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6pPr>
                <a:lvl7pPr marL="4267093" marR="0" lvl="6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●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7pPr>
                <a:lvl8pPr marL="4876678" marR="0" lvl="7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○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8pPr>
                <a:lvl9pPr marL="5486263" marR="0" lvl="8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■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9pPr>
              </a:lstStyle>
              <a:p>
                <a:pPr marL="50799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𝑚𝑒𝑎𝑠𝑢𝑟𝑒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𝑑𝑜𝑚𝑎𝑖𝑛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𝑚𝑒𝑎𝑠𝑢𝑟𝑒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𝑑𝑜𝑚𝑎𝑖𝑛</m:t>
                          </m:r>
                          <m:r>
                            <m:rPr>
                              <m:nor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2400" dirty="0"/>
                            <m:t>Ω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FDCF4CA-375C-5BA0-85F1-E38085180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59" y="1630324"/>
                <a:ext cx="11214398" cy="17986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CBCC5C0E-CD60-BE92-9B78-EF530C49216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5947" y="2431094"/>
                <a:ext cx="11200109" cy="40611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507999" marR="0" lvl="0" indent="-457200" algn="l" rtl="0" eaLnBrk="1" hangingPunct="1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FFC000"/>
                  </a:buClr>
                  <a:buSzPct val="100000"/>
                  <a:buFont typeface="Wingdings" panose="05000000000000000000" pitchFamily="2" charset="2"/>
                  <a:buChar char="Ø"/>
                  <a:defRPr sz="2700" b="0" i="0" u="none" strike="noStrike" cap="none">
                    <a:ln>
                      <a:noFill/>
                    </a:ln>
                    <a:solidFill>
                      <a:srgbClr val="434343"/>
                    </a:solidFill>
                    <a:latin typeface="Times New Roman" panose="02020603050405020304" pitchFamily="18" charset="0"/>
                    <a:ea typeface="Raleway Thin"/>
                    <a:cs typeface="Times New Roman" panose="02020603050405020304" pitchFamily="18" charset="0"/>
                    <a:sym typeface="Raleway Thin"/>
                  </a:defRPr>
                </a:lvl1pPr>
                <a:lvl2pPr marL="1219170" marR="0" lvl="1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○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2pPr>
                <a:lvl3pPr marL="1828754" marR="0" lvl="2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■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3pPr>
                <a:lvl4pPr marL="2438339" marR="0" lvl="3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●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4pPr>
                <a:lvl5pPr marL="3047924" marR="0" lvl="4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○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5pPr>
                <a:lvl6pPr marL="3657509" marR="0" lvl="5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■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6pPr>
                <a:lvl7pPr marL="4267093" marR="0" lvl="6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●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7pPr>
                <a:lvl8pPr marL="4876678" marR="0" lvl="7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○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8pPr>
                <a:lvl9pPr marL="5486263" marR="0" lvl="8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■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9pPr>
              </a:lstStyle>
              <a:p>
                <a:r>
                  <a:rPr lang="en-US" sz="2400" b="1" dirty="0"/>
                  <a:t>1-D Geometric probability</a:t>
                </a:r>
              </a:p>
              <a:p>
                <a:pPr marL="50799" indent="0">
                  <a:buNone/>
                </a:pPr>
                <a:r>
                  <a:rPr lang="en-US" sz="2400" dirty="0"/>
                  <a:t>X is a random real number between 0 and 3. What is the probability X is closer to 0 than it is to 1?</a:t>
                </a:r>
              </a:p>
              <a:p>
                <a:pPr marL="50799" indent="0">
                  <a:buFont typeface="Wingdings" panose="05000000000000000000" pitchFamily="2" charset="2"/>
                  <a:buNone/>
                </a:pPr>
                <a:r>
                  <a:rPr lang="en-US" sz="2400" dirty="0"/>
                  <a:t>=&gt; A: “X is closer to 0 than to 1”</a:t>
                </a:r>
              </a:p>
              <a:p>
                <a:pPr marL="50799" indent="0">
                  <a:buFont typeface="Wingdings" panose="05000000000000000000" pitchFamily="2" charset="2"/>
                  <a:buNone/>
                </a:pPr>
                <a:r>
                  <a:rPr lang="en-US" sz="2400" dirty="0"/>
                  <a:t>=&gt; Measure: length in this 1D case: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𝑙𝑒𝑛𝑔𝑡h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𝑠𝑒𝑔𝑚𝑒𝑛𝑡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𝑤h𝑒𝑟𝑒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 0&lt;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&lt;0.5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𝑙𝑒𝑛𝑔𝑡h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𝑠𝑒𝑔𝑚𝑒𝑛𝑡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𝑤h𝑒𝑟𝑒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 0&lt;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&lt;3</m:t>
                        </m:r>
                      </m:den>
                    </m:f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0.5</m:t>
                        </m:r>
                      </m:num>
                      <m:den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50799" indent="0">
                  <a:buFont typeface="Wingdings" panose="05000000000000000000" pitchFamily="2" charset="2"/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CBCC5C0E-CD60-BE92-9B78-EF530C492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47" y="2431094"/>
                <a:ext cx="11200109" cy="4061145"/>
              </a:xfrm>
              <a:prstGeom prst="rect">
                <a:avLst/>
              </a:prstGeom>
              <a:blipFill>
                <a:blip r:embed="rId3"/>
                <a:stretch>
                  <a:fillRect l="-3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66C1148B-13C9-F969-0AE2-99B5BB9568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1"/>
          <a:stretch/>
        </p:blipFill>
        <p:spPr>
          <a:xfrm>
            <a:off x="3970700" y="4965497"/>
            <a:ext cx="4250599" cy="183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4924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2C43F-A3A5-4BE8-F450-6CC77D9296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446B2FC-BDAF-434F-A36C-1F2F7069A7B4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58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B6477-47EB-4DED-7B50-C0A91A27D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DC4863-5929-2F92-FF9E-103529C462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446B2FC-BDAF-434F-A36C-1F2F7069A7B4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49998-FE3D-ED00-493C-7AFA97AF0F2B}"/>
              </a:ext>
            </a:extLst>
          </p:cNvPr>
          <p:cNvSpPr/>
          <p:nvPr/>
        </p:nvSpPr>
        <p:spPr>
          <a:xfrm>
            <a:off x="-2512" y="921275"/>
            <a:ext cx="12192000" cy="136156"/>
          </a:xfrm>
          <a:prstGeom prst="rect">
            <a:avLst/>
          </a:prstGeom>
          <a:solidFill>
            <a:srgbClr val="BD5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B83FCD-202A-2F81-1814-9C2B06356D52}"/>
              </a:ext>
            </a:extLst>
          </p:cNvPr>
          <p:cNvSpPr txBox="1">
            <a:spLocks/>
          </p:cNvSpPr>
          <p:nvPr/>
        </p:nvSpPr>
        <p:spPr>
          <a:xfrm>
            <a:off x="0" y="53791"/>
            <a:ext cx="12192000" cy="872542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8C2EA27-5338-3A37-8DF0-F4920438EE75}"/>
              </a:ext>
            </a:extLst>
          </p:cNvPr>
          <p:cNvSpPr/>
          <p:nvPr/>
        </p:nvSpPr>
        <p:spPr>
          <a:xfrm>
            <a:off x="1156378" y="1081803"/>
            <a:ext cx="10539678" cy="548521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rgbClr val="FFC000"/>
              </a:buClr>
            </a:pPr>
            <a:r>
              <a:rPr lang="vi-V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Geometric Probability</a:t>
            </a:r>
            <a:endParaRPr lang="en-VN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10DC89-1A29-C1D5-7F9D-41DC14AA3C07}"/>
              </a:ext>
            </a:extLst>
          </p:cNvPr>
          <p:cNvSpPr/>
          <p:nvPr/>
        </p:nvSpPr>
        <p:spPr>
          <a:xfrm>
            <a:off x="481658" y="1090324"/>
            <a:ext cx="540000" cy="54000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FDCF4CA-375C-5BA0-85F1-E380851801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1659" y="1630324"/>
                <a:ext cx="11214398" cy="17986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507999" marR="0" lvl="0" indent="-457200" algn="l" rtl="0" eaLnBrk="1" hangingPunct="1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FFC000"/>
                  </a:buClr>
                  <a:buSzPct val="100000"/>
                  <a:buFont typeface="Wingdings" panose="05000000000000000000" pitchFamily="2" charset="2"/>
                  <a:buChar char="Ø"/>
                  <a:defRPr sz="2700" b="0" i="0" u="none" strike="noStrike" cap="none">
                    <a:ln>
                      <a:noFill/>
                    </a:ln>
                    <a:solidFill>
                      <a:srgbClr val="434343"/>
                    </a:solidFill>
                    <a:latin typeface="Times New Roman" panose="02020603050405020304" pitchFamily="18" charset="0"/>
                    <a:ea typeface="Raleway Thin"/>
                    <a:cs typeface="Times New Roman" panose="02020603050405020304" pitchFamily="18" charset="0"/>
                    <a:sym typeface="Raleway Thin"/>
                  </a:defRPr>
                </a:lvl1pPr>
                <a:lvl2pPr marL="1219170" marR="0" lvl="1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○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2pPr>
                <a:lvl3pPr marL="1828754" marR="0" lvl="2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■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3pPr>
                <a:lvl4pPr marL="2438339" marR="0" lvl="3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●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4pPr>
                <a:lvl5pPr marL="3047924" marR="0" lvl="4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○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5pPr>
                <a:lvl6pPr marL="3657509" marR="0" lvl="5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■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6pPr>
                <a:lvl7pPr marL="4267093" marR="0" lvl="6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●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7pPr>
                <a:lvl8pPr marL="4876678" marR="0" lvl="7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○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8pPr>
                <a:lvl9pPr marL="5486263" marR="0" lvl="8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■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9pPr>
              </a:lstStyle>
              <a:p>
                <a:pPr marL="50799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𝑚𝑒𝑎𝑠𝑢𝑟𝑒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𝑑𝑜𝑚𝑎𝑖𝑛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𝑚𝑒𝑎𝑠𝑢𝑟𝑒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𝑑𝑜𝑚𝑎𝑖𝑛</m:t>
                          </m:r>
                          <m:r>
                            <m:rPr>
                              <m:nor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2400" dirty="0"/>
                            <m:t>Ω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FDCF4CA-375C-5BA0-85F1-E38085180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59" y="1630324"/>
                <a:ext cx="11214398" cy="17986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CBCC5C0E-CD60-BE92-9B78-EF530C49216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5947" y="2431094"/>
                <a:ext cx="11200109" cy="40611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507999" marR="0" lvl="0" indent="-457200" algn="l" rtl="0" eaLnBrk="1" hangingPunct="1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FFC000"/>
                  </a:buClr>
                  <a:buSzPct val="100000"/>
                  <a:buFont typeface="Wingdings" panose="05000000000000000000" pitchFamily="2" charset="2"/>
                  <a:buChar char="Ø"/>
                  <a:defRPr sz="2700" b="0" i="0" u="none" strike="noStrike" cap="none">
                    <a:ln>
                      <a:noFill/>
                    </a:ln>
                    <a:solidFill>
                      <a:srgbClr val="434343"/>
                    </a:solidFill>
                    <a:latin typeface="Times New Roman" panose="02020603050405020304" pitchFamily="18" charset="0"/>
                    <a:ea typeface="Raleway Thin"/>
                    <a:cs typeface="Times New Roman" panose="02020603050405020304" pitchFamily="18" charset="0"/>
                    <a:sym typeface="Raleway Thin"/>
                  </a:defRPr>
                </a:lvl1pPr>
                <a:lvl2pPr marL="1219170" marR="0" lvl="1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○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2pPr>
                <a:lvl3pPr marL="1828754" marR="0" lvl="2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■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3pPr>
                <a:lvl4pPr marL="2438339" marR="0" lvl="3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●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4pPr>
                <a:lvl5pPr marL="3047924" marR="0" lvl="4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○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5pPr>
                <a:lvl6pPr marL="3657509" marR="0" lvl="5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■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6pPr>
                <a:lvl7pPr marL="4267093" marR="0" lvl="6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●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7pPr>
                <a:lvl8pPr marL="4876678" marR="0" lvl="7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○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8pPr>
                <a:lvl9pPr marL="5486263" marR="0" lvl="8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■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9pPr>
              </a:lstStyle>
              <a:p>
                <a:r>
                  <a:rPr lang="en-US" sz="2400" b="1" dirty="0"/>
                  <a:t>2-D Geometric probability</a:t>
                </a:r>
              </a:p>
              <a:p>
                <a:pPr marL="50799" indent="0">
                  <a:buNone/>
                </a:pPr>
                <a:r>
                  <a:rPr lang="en-US" sz="2400" dirty="0"/>
                  <a:t>A dart is thrown at a circular dartboard such that it will land randomly over the area of the dartboard. What is the probability that it lands closer to the center “success” than to the edge?</a:t>
                </a:r>
              </a:p>
              <a:p>
                <a:pPr marL="50799" indent="0">
                  <a:buNone/>
                </a:pPr>
                <a:r>
                  <a:rPr lang="en-US" sz="2400" dirty="0"/>
                  <a:t>=&gt; A: “closer to center than edge”</a:t>
                </a:r>
              </a:p>
              <a:p>
                <a:pPr marL="50799" indent="0">
                  <a:buNone/>
                </a:pPr>
                <a:r>
                  <a:rPr lang="en-US" sz="2400" dirty="0"/>
                  <a:t>=&gt; Measure: area in this 2D case: 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50799" indent="0">
                  <a:buNone/>
                </a:pPr>
                <a:r>
                  <a:rPr lang="en-US" sz="2400" b="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𝑎𝑟𝑒𝑎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𝑑𝑒𝑠𝑖𝑟𝑒𝑑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𝑜𝑢𝑡𝑐𝑜𝑚𝑒𝑠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𝑎𝑟𝑒𝑎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𝑜𝑢𝑡𝑐𝑜𝑚𝑒𝑠</m:t>
                        </m:r>
                      </m:den>
                    </m:f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num>
                      <m:den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CBCC5C0E-CD60-BE92-9B78-EF530C492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47" y="2431094"/>
                <a:ext cx="11200109" cy="4061145"/>
              </a:xfrm>
              <a:prstGeom prst="rect">
                <a:avLst/>
              </a:prstGeom>
              <a:blipFill>
                <a:blip r:embed="rId3"/>
                <a:stretch>
                  <a:fillRect l="-3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803C860-3049-0C13-958E-3EFA8C46D6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810" y="4040325"/>
            <a:ext cx="2423498" cy="237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09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B6477-47EB-4DED-7B50-C0A91A27D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DC4863-5929-2F92-FF9E-103529C462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446B2FC-BDAF-434F-A36C-1F2F7069A7B4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49998-FE3D-ED00-493C-7AFA97AF0F2B}"/>
              </a:ext>
            </a:extLst>
          </p:cNvPr>
          <p:cNvSpPr/>
          <p:nvPr/>
        </p:nvSpPr>
        <p:spPr>
          <a:xfrm>
            <a:off x="-2512" y="921275"/>
            <a:ext cx="12192000" cy="136156"/>
          </a:xfrm>
          <a:prstGeom prst="rect">
            <a:avLst/>
          </a:prstGeom>
          <a:solidFill>
            <a:srgbClr val="BD5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B83FCD-202A-2F81-1814-9C2B06356D52}"/>
              </a:ext>
            </a:extLst>
          </p:cNvPr>
          <p:cNvSpPr txBox="1">
            <a:spLocks/>
          </p:cNvSpPr>
          <p:nvPr/>
        </p:nvSpPr>
        <p:spPr>
          <a:xfrm>
            <a:off x="0" y="53791"/>
            <a:ext cx="12192000" cy="872542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8C2EA27-5338-3A37-8DF0-F4920438EE75}"/>
              </a:ext>
            </a:extLst>
          </p:cNvPr>
          <p:cNvSpPr/>
          <p:nvPr/>
        </p:nvSpPr>
        <p:spPr>
          <a:xfrm>
            <a:off x="1156378" y="1081803"/>
            <a:ext cx="10539678" cy="548521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rgbClr val="FFC000"/>
              </a:buClr>
            </a:pPr>
            <a:r>
              <a:rPr lang="vi-V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 of Probability</a:t>
            </a:r>
            <a:endParaRPr lang="en-VN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10DC89-1A29-C1D5-7F9D-41DC14AA3C07}"/>
              </a:ext>
            </a:extLst>
          </p:cNvPr>
          <p:cNvSpPr/>
          <p:nvPr/>
        </p:nvSpPr>
        <p:spPr>
          <a:xfrm>
            <a:off x="481658" y="1090324"/>
            <a:ext cx="540000" cy="54000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965BDF3D-586C-05FA-77E6-52A8F94C63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1659" y="1630323"/>
                <a:ext cx="11214398" cy="46211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507999" marR="0" lvl="0" indent="-457200" algn="l" rtl="0" eaLnBrk="1" hangingPunct="1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FFC000"/>
                  </a:buClr>
                  <a:buSzPct val="100000"/>
                  <a:buFont typeface="Wingdings" panose="05000000000000000000" pitchFamily="2" charset="2"/>
                  <a:buChar char="Ø"/>
                  <a:defRPr sz="2700" b="0" i="0" u="none" strike="noStrike" cap="none">
                    <a:ln>
                      <a:noFill/>
                    </a:ln>
                    <a:solidFill>
                      <a:srgbClr val="434343"/>
                    </a:solidFill>
                    <a:latin typeface="Times New Roman" panose="02020603050405020304" pitchFamily="18" charset="0"/>
                    <a:ea typeface="Raleway Thin"/>
                    <a:cs typeface="Times New Roman" panose="02020603050405020304" pitchFamily="18" charset="0"/>
                    <a:sym typeface="Raleway Thin"/>
                  </a:defRPr>
                </a:lvl1pPr>
                <a:lvl2pPr marL="1219170" marR="0" lvl="1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○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2pPr>
                <a:lvl3pPr marL="1828754" marR="0" lvl="2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■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3pPr>
                <a:lvl4pPr marL="2438339" marR="0" lvl="3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●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4pPr>
                <a:lvl5pPr marL="3047924" marR="0" lvl="4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○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5pPr>
                <a:lvl6pPr marL="3657509" marR="0" lvl="5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■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6pPr>
                <a:lvl7pPr marL="4267093" marR="0" lvl="6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●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7pPr>
                <a:lvl8pPr marL="4876678" marR="0" lvl="7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○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8pPr>
                <a:lvl9pPr marL="5486263" marR="0" lvl="8" indent="-558786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Raleway Thin"/>
                  <a:buChar char="■"/>
                  <a:defRPr sz="4000" b="0" i="1" u="none" strike="noStrike" cap="none">
                    <a:solidFill>
                      <a:srgbClr val="434343"/>
                    </a:solidFill>
                    <a:latin typeface="Raleway Thin"/>
                    <a:ea typeface="Raleway Thin"/>
                    <a:cs typeface="Raleway Thin"/>
                    <a:sym typeface="Raleway Thin"/>
                  </a:defRPr>
                </a:lvl9pPr>
              </a:lstStyle>
              <a:p>
                <a:r>
                  <a:rPr lang="en-US" sz="2400" dirty="0"/>
                  <a:t>Rule 1: For any event A, 0 &lt;= P(A) &lt;= 1; P(A</a:t>
                </a:r>
                <a:r>
                  <a:rPr lang="en-US" sz="2400" baseline="30000" dirty="0"/>
                  <a:t>c</a:t>
                </a:r>
                <a:r>
                  <a:rPr lang="en-US" sz="2400" dirty="0"/>
                  <a:t>) = 1 – P(A)</a:t>
                </a:r>
              </a:p>
              <a:p>
                <a:r>
                  <a:rPr lang="en-US" sz="2400" dirty="0"/>
                  <a:t>Rule 2: S - Sample space =&gt; P(S) = 1</a:t>
                </a:r>
              </a:p>
              <a:p>
                <a:r>
                  <a:rPr lang="en-US" sz="2400" dirty="0"/>
                  <a:t>Rule 3: Addition rule: P(A+B) = P(A) + P(B) – P(AB)</a:t>
                </a:r>
              </a:p>
              <a:p>
                <a:pPr marL="50799" indent="0">
                  <a:buFont typeface="Wingdings" panose="05000000000000000000" pitchFamily="2" charset="2"/>
                  <a:buNone/>
                </a:pPr>
                <a:r>
                  <a:rPr lang="en-US" sz="2400" dirty="0"/>
                  <a:t>	If A, B are mutually exclusive =&gt; P(AB) = 0</a:t>
                </a:r>
              </a:p>
              <a:p>
                <a:r>
                  <a:rPr lang="en-US" sz="2400" dirty="0"/>
                  <a:t>Rule 4: Conditional probability</a:t>
                </a:r>
              </a:p>
              <a:p>
                <a:pPr marL="50799" indent="0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Rule 5: Multiplication rule:</a:t>
                </a:r>
              </a:p>
              <a:p>
                <a:pPr marL="50799" indent="0" algn="ctr">
                  <a:buFont typeface="Wingdings" panose="05000000000000000000" pitchFamily="2" charset="2"/>
                  <a:buNone/>
                </a:pPr>
                <a:r>
                  <a:rPr lang="en-US" sz="2400" dirty="0"/>
                  <a:t>P(AB) = P(A).P(B|A) = P(B).P(A|B)</a:t>
                </a:r>
              </a:p>
              <a:p>
                <a:r>
                  <a:rPr lang="en-US" sz="2400" dirty="0"/>
                  <a:t>Rule 6: Independent events: 	</a:t>
                </a:r>
                <a:r>
                  <a:rPr lang="de-DE" sz="2400" dirty="0"/>
                  <a:t>P(AB) = P(A).P(B)</a:t>
                </a:r>
                <a:endParaRPr lang="en-US" sz="2400" dirty="0"/>
              </a:p>
              <a:p>
                <a:pPr marL="50799" indent="0">
                  <a:buFont typeface="Wingdings" panose="05000000000000000000" pitchFamily="2" charset="2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965BDF3D-586C-05FA-77E6-52A8F94C6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59" y="1630323"/>
                <a:ext cx="11214398" cy="4621175"/>
              </a:xfrm>
              <a:prstGeom prst="rect">
                <a:avLst/>
              </a:prstGeom>
              <a:blipFill>
                <a:blip r:embed="rId2"/>
                <a:stretch>
                  <a:fillRect l="-226" b="-35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6596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B6477-47EB-4DED-7B50-C0A91A27D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DC4863-5929-2F92-FF9E-103529C462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446B2FC-BDAF-434F-A36C-1F2F7069A7B4}" type="slidenum">
              <a:rPr lang="en-US" sz="2000" smtClean="0"/>
              <a:t>9</a:t>
            </a:fld>
            <a:endParaRPr lang="en-US" sz="20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49998-FE3D-ED00-493C-7AFA97AF0F2B}"/>
              </a:ext>
            </a:extLst>
          </p:cNvPr>
          <p:cNvSpPr/>
          <p:nvPr/>
        </p:nvSpPr>
        <p:spPr>
          <a:xfrm>
            <a:off x="-2512" y="921275"/>
            <a:ext cx="12192000" cy="136156"/>
          </a:xfrm>
          <a:prstGeom prst="rect">
            <a:avLst/>
          </a:prstGeom>
          <a:solidFill>
            <a:srgbClr val="BD5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B83FCD-202A-2F81-1814-9C2B06356D52}"/>
              </a:ext>
            </a:extLst>
          </p:cNvPr>
          <p:cNvSpPr txBox="1">
            <a:spLocks/>
          </p:cNvSpPr>
          <p:nvPr/>
        </p:nvSpPr>
        <p:spPr>
          <a:xfrm>
            <a:off x="0" y="53791"/>
            <a:ext cx="12192000" cy="872542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8C2EA27-5338-3A37-8DF0-F4920438EE75}"/>
              </a:ext>
            </a:extLst>
          </p:cNvPr>
          <p:cNvSpPr/>
          <p:nvPr/>
        </p:nvSpPr>
        <p:spPr>
          <a:xfrm>
            <a:off x="1156378" y="1081803"/>
            <a:ext cx="10539678" cy="548521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rgbClr val="FFC000"/>
              </a:buClr>
            </a:pPr>
            <a:r>
              <a:rPr lang="vi-V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  <a:endParaRPr lang="en-VN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10DC89-1A29-C1D5-7F9D-41DC14AA3C07}"/>
              </a:ext>
            </a:extLst>
          </p:cNvPr>
          <p:cNvSpPr/>
          <p:nvPr/>
        </p:nvSpPr>
        <p:spPr>
          <a:xfrm>
            <a:off x="481658" y="1090324"/>
            <a:ext cx="540000" cy="54000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79EE6B-3BEB-D45B-78B2-2F3E0F28A57F}"/>
              </a:ext>
            </a:extLst>
          </p:cNvPr>
          <p:cNvSpPr/>
          <p:nvPr/>
        </p:nvSpPr>
        <p:spPr>
          <a:xfrm>
            <a:off x="990600" y="2359005"/>
            <a:ext cx="6506308" cy="3478684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2000"/>
          </a:p>
        </p:txBody>
      </p:sp>
      <p:sp>
        <p:nvSpPr>
          <p:cNvPr id="4" name="5-Point Star 3">
            <a:extLst>
              <a:ext uri="{FF2B5EF4-FFF2-40B4-BE49-F238E27FC236}">
                <a16:creationId xmlns:a16="http://schemas.microsoft.com/office/drawing/2014/main" id="{BE6969E1-C776-6A53-F836-B4EB923EF072}"/>
              </a:ext>
            </a:extLst>
          </p:cNvPr>
          <p:cNvSpPr/>
          <p:nvPr/>
        </p:nvSpPr>
        <p:spPr>
          <a:xfrm>
            <a:off x="1641230" y="2851374"/>
            <a:ext cx="474784" cy="474784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2000"/>
          </a:p>
        </p:txBody>
      </p:sp>
      <p:sp>
        <p:nvSpPr>
          <p:cNvPr id="6" name="5-Point Star 5">
            <a:extLst>
              <a:ext uri="{FF2B5EF4-FFF2-40B4-BE49-F238E27FC236}">
                <a16:creationId xmlns:a16="http://schemas.microsoft.com/office/drawing/2014/main" id="{A811CB5B-9BA0-68EA-F5C5-529B71617C06}"/>
              </a:ext>
            </a:extLst>
          </p:cNvPr>
          <p:cNvSpPr/>
          <p:nvPr/>
        </p:nvSpPr>
        <p:spPr>
          <a:xfrm>
            <a:off x="2666999" y="2578813"/>
            <a:ext cx="474784" cy="474784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2000"/>
          </a:p>
        </p:txBody>
      </p:sp>
      <p:sp>
        <p:nvSpPr>
          <p:cNvPr id="11" name="5-Point Star 10">
            <a:extLst>
              <a:ext uri="{FF2B5EF4-FFF2-40B4-BE49-F238E27FC236}">
                <a16:creationId xmlns:a16="http://schemas.microsoft.com/office/drawing/2014/main" id="{267ACDE4-3BCF-D5A1-77E1-278B007E0DD7}"/>
              </a:ext>
            </a:extLst>
          </p:cNvPr>
          <p:cNvSpPr/>
          <p:nvPr/>
        </p:nvSpPr>
        <p:spPr>
          <a:xfrm>
            <a:off x="3889130" y="3193506"/>
            <a:ext cx="474784" cy="474784"/>
          </a:xfrm>
          <a:prstGeom prst="star5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2000"/>
          </a:p>
        </p:txBody>
      </p:sp>
      <p:sp>
        <p:nvSpPr>
          <p:cNvPr id="12" name="5-Point Star 11">
            <a:extLst>
              <a:ext uri="{FF2B5EF4-FFF2-40B4-BE49-F238E27FC236}">
                <a16:creationId xmlns:a16="http://schemas.microsoft.com/office/drawing/2014/main" id="{8C691869-8849-ABDD-F8D7-7CE8045A1F29}"/>
              </a:ext>
            </a:extLst>
          </p:cNvPr>
          <p:cNvSpPr/>
          <p:nvPr/>
        </p:nvSpPr>
        <p:spPr>
          <a:xfrm>
            <a:off x="1878622" y="3897659"/>
            <a:ext cx="474784" cy="474784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2000"/>
          </a:p>
        </p:txBody>
      </p:sp>
      <p:sp>
        <p:nvSpPr>
          <p:cNvPr id="13" name="5-Point Star 12">
            <a:extLst>
              <a:ext uri="{FF2B5EF4-FFF2-40B4-BE49-F238E27FC236}">
                <a16:creationId xmlns:a16="http://schemas.microsoft.com/office/drawing/2014/main" id="{F87ED35C-94C1-73EF-DB8C-42637A1C1162}"/>
              </a:ext>
            </a:extLst>
          </p:cNvPr>
          <p:cNvSpPr/>
          <p:nvPr/>
        </p:nvSpPr>
        <p:spPr>
          <a:xfrm>
            <a:off x="3859819" y="4011366"/>
            <a:ext cx="474784" cy="474784"/>
          </a:xfrm>
          <a:prstGeom prst="star5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2000"/>
          </a:p>
        </p:txBody>
      </p:sp>
      <p:sp>
        <p:nvSpPr>
          <p:cNvPr id="14" name="5-Point Star 13">
            <a:extLst>
              <a:ext uri="{FF2B5EF4-FFF2-40B4-BE49-F238E27FC236}">
                <a16:creationId xmlns:a16="http://schemas.microsoft.com/office/drawing/2014/main" id="{17EC2D89-F2AE-FB27-191E-D7FEC83413E9}"/>
              </a:ext>
            </a:extLst>
          </p:cNvPr>
          <p:cNvSpPr/>
          <p:nvPr/>
        </p:nvSpPr>
        <p:spPr>
          <a:xfrm>
            <a:off x="2429607" y="4581923"/>
            <a:ext cx="474784" cy="474784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2000"/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04574628-D801-CBCB-DFE5-E3CC87DD95BC}"/>
              </a:ext>
            </a:extLst>
          </p:cNvPr>
          <p:cNvSpPr/>
          <p:nvPr/>
        </p:nvSpPr>
        <p:spPr>
          <a:xfrm>
            <a:off x="4980844" y="2858455"/>
            <a:ext cx="474784" cy="474784"/>
          </a:xfrm>
          <a:prstGeom prst="star5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2000"/>
          </a:p>
        </p:txBody>
      </p:sp>
      <p:sp>
        <p:nvSpPr>
          <p:cNvPr id="16" name="5-Point Star 15">
            <a:extLst>
              <a:ext uri="{FF2B5EF4-FFF2-40B4-BE49-F238E27FC236}">
                <a16:creationId xmlns:a16="http://schemas.microsoft.com/office/drawing/2014/main" id="{1C33EEC3-19E3-DC31-DB12-92A100F286DC}"/>
              </a:ext>
            </a:extLst>
          </p:cNvPr>
          <p:cNvSpPr/>
          <p:nvPr/>
        </p:nvSpPr>
        <p:spPr>
          <a:xfrm>
            <a:off x="4980844" y="3805723"/>
            <a:ext cx="474784" cy="474784"/>
          </a:xfrm>
          <a:prstGeom prst="star5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2000"/>
          </a:p>
        </p:txBody>
      </p:sp>
      <p:sp>
        <p:nvSpPr>
          <p:cNvPr id="17" name="5-Point Star 16">
            <a:extLst>
              <a:ext uri="{FF2B5EF4-FFF2-40B4-BE49-F238E27FC236}">
                <a16:creationId xmlns:a16="http://schemas.microsoft.com/office/drawing/2014/main" id="{6BC2A370-9696-0D19-C5EF-AA75749A251C}"/>
              </a:ext>
            </a:extLst>
          </p:cNvPr>
          <p:cNvSpPr/>
          <p:nvPr/>
        </p:nvSpPr>
        <p:spPr>
          <a:xfrm>
            <a:off x="5871792" y="3377969"/>
            <a:ext cx="474784" cy="474784"/>
          </a:xfrm>
          <a:prstGeom prst="star5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2000"/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AB53B5CA-AA22-D889-7756-79F3089CB2B4}"/>
              </a:ext>
            </a:extLst>
          </p:cNvPr>
          <p:cNvSpPr/>
          <p:nvPr/>
        </p:nvSpPr>
        <p:spPr>
          <a:xfrm>
            <a:off x="5694477" y="4300569"/>
            <a:ext cx="474784" cy="474784"/>
          </a:xfrm>
          <a:prstGeom prst="star5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2000"/>
          </a:p>
        </p:txBody>
      </p: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3972EE8D-6659-080E-D689-397F8EFFB38A}"/>
              </a:ext>
            </a:extLst>
          </p:cNvPr>
          <p:cNvSpPr/>
          <p:nvPr/>
        </p:nvSpPr>
        <p:spPr>
          <a:xfrm>
            <a:off x="5769221" y="2536474"/>
            <a:ext cx="474784" cy="474784"/>
          </a:xfrm>
          <a:prstGeom prst="star5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2000"/>
          </a:p>
        </p:txBody>
      </p:sp>
      <p:sp>
        <p:nvSpPr>
          <p:cNvPr id="20" name="5-Point Star 19">
            <a:extLst>
              <a:ext uri="{FF2B5EF4-FFF2-40B4-BE49-F238E27FC236}">
                <a16:creationId xmlns:a16="http://schemas.microsoft.com/office/drawing/2014/main" id="{D3298293-8B9E-3BFC-C753-DDB2EAA29F89}"/>
              </a:ext>
            </a:extLst>
          </p:cNvPr>
          <p:cNvSpPr/>
          <p:nvPr/>
        </p:nvSpPr>
        <p:spPr>
          <a:xfrm>
            <a:off x="3622427" y="5296458"/>
            <a:ext cx="474784" cy="474784"/>
          </a:xfrm>
          <a:prstGeom prst="star5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2000"/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99010AA3-9665-238B-47B4-1E171609EC22}"/>
              </a:ext>
            </a:extLst>
          </p:cNvPr>
          <p:cNvSpPr/>
          <p:nvPr/>
        </p:nvSpPr>
        <p:spPr>
          <a:xfrm>
            <a:off x="4428386" y="5059066"/>
            <a:ext cx="474784" cy="474784"/>
          </a:xfrm>
          <a:prstGeom prst="star5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2000"/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C994E233-B4FF-DAB7-211A-62F4DA3DE688}"/>
              </a:ext>
            </a:extLst>
          </p:cNvPr>
          <p:cNvSpPr/>
          <p:nvPr/>
        </p:nvSpPr>
        <p:spPr>
          <a:xfrm>
            <a:off x="5811711" y="5235072"/>
            <a:ext cx="474784" cy="474784"/>
          </a:xfrm>
          <a:prstGeom prst="star5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2000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76F54283-3998-46EC-7246-0159FF1D110B}"/>
              </a:ext>
            </a:extLst>
          </p:cNvPr>
          <p:cNvSpPr/>
          <p:nvPr/>
        </p:nvSpPr>
        <p:spPr>
          <a:xfrm>
            <a:off x="8003931" y="2014660"/>
            <a:ext cx="474784" cy="474784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2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0DD8D8-14CF-05AD-0E33-C86EE7F800A5}"/>
              </a:ext>
            </a:extLst>
          </p:cNvPr>
          <p:cNvSpPr txBox="1"/>
          <p:nvPr/>
        </p:nvSpPr>
        <p:spPr>
          <a:xfrm>
            <a:off x="8660350" y="2102585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Love AI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BAD87C-1B41-9A4C-56EC-8FC4363D113D}"/>
              </a:ext>
            </a:extLst>
          </p:cNvPr>
          <p:cNvSpPr txBox="1"/>
          <p:nvPr/>
        </p:nvSpPr>
        <p:spPr>
          <a:xfrm>
            <a:off x="8704387" y="2956826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Love Math</a:t>
            </a:r>
          </a:p>
        </p:txBody>
      </p:sp>
      <p:sp>
        <p:nvSpPr>
          <p:cNvPr id="26" name="5-Point Star 25">
            <a:extLst>
              <a:ext uri="{FF2B5EF4-FFF2-40B4-BE49-F238E27FC236}">
                <a16:creationId xmlns:a16="http://schemas.microsoft.com/office/drawing/2014/main" id="{AA195009-4560-F28E-93D4-C260BD3C8E84}"/>
              </a:ext>
            </a:extLst>
          </p:cNvPr>
          <p:cNvSpPr/>
          <p:nvPr/>
        </p:nvSpPr>
        <p:spPr>
          <a:xfrm>
            <a:off x="8022984" y="2812193"/>
            <a:ext cx="474784" cy="474784"/>
          </a:xfrm>
          <a:prstGeom prst="star5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2000"/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BACD2878-0C10-5265-7FDA-A4158A9233D9}"/>
              </a:ext>
            </a:extLst>
          </p:cNvPr>
          <p:cNvSpPr/>
          <p:nvPr/>
        </p:nvSpPr>
        <p:spPr>
          <a:xfrm>
            <a:off x="8042030" y="3724883"/>
            <a:ext cx="474784" cy="474784"/>
          </a:xfrm>
          <a:prstGeom prst="star5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20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9C85E2-D07A-0A8E-4716-F646A676B5B5}"/>
              </a:ext>
            </a:extLst>
          </p:cNvPr>
          <p:cNvSpPr txBox="1"/>
          <p:nvPr/>
        </p:nvSpPr>
        <p:spPr>
          <a:xfrm>
            <a:off x="8692663" y="3777231"/>
            <a:ext cx="3487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Love AI and Math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6287581-5BBC-CF74-0C58-49D8449C04AA}"/>
              </a:ext>
            </a:extLst>
          </p:cNvPr>
          <p:cNvSpPr/>
          <p:nvPr/>
        </p:nvSpPr>
        <p:spPr>
          <a:xfrm>
            <a:off x="990600" y="2120170"/>
            <a:ext cx="3651738" cy="3431265"/>
          </a:xfrm>
          <a:prstGeom prst="ellipse">
            <a:avLst/>
          </a:prstGeom>
          <a:noFill/>
          <a:ln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20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7DEBB1C-E9B8-716B-093A-0E5561A5BB0A}"/>
              </a:ext>
            </a:extLst>
          </p:cNvPr>
          <p:cNvSpPr/>
          <p:nvPr/>
        </p:nvSpPr>
        <p:spPr>
          <a:xfrm>
            <a:off x="3566747" y="1713367"/>
            <a:ext cx="3651738" cy="3431265"/>
          </a:xfrm>
          <a:prstGeom prst="ellipse">
            <a:avLst/>
          </a:prstGeom>
          <a:noFill/>
          <a:ln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20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FDA393-2F71-1A76-2FE5-FC890216F16D}"/>
              </a:ext>
            </a:extLst>
          </p:cNvPr>
          <p:cNvSpPr txBox="1"/>
          <p:nvPr/>
        </p:nvSpPr>
        <p:spPr>
          <a:xfrm>
            <a:off x="1641230" y="5928129"/>
            <a:ext cx="5363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AIO 2024: 20 students</a:t>
            </a:r>
          </a:p>
        </p:txBody>
      </p:sp>
      <p:sp>
        <p:nvSpPr>
          <p:cNvPr id="32" name="5-Point Star 31">
            <a:extLst>
              <a:ext uri="{FF2B5EF4-FFF2-40B4-BE49-F238E27FC236}">
                <a16:creationId xmlns:a16="http://schemas.microsoft.com/office/drawing/2014/main" id="{895E1D77-D3D8-9096-BD3A-E5E2CC0C8694}"/>
              </a:ext>
            </a:extLst>
          </p:cNvPr>
          <p:cNvSpPr/>
          <p:nvPr/>
        </p:nvSpPr>
        <p:spPr>
          <a:xfrm>
            <a:off x="8014195" y="4726744"/>
            <a:ext cx="474784" cy="474784"/>
          </a:xfrm>
          <a:prstGeom prst="star5">
            <a:avLst/>
          </a:prstGeom>
          <a:solidFill>
            <a:srgbClr val="7030A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20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EB227E-0D98-2BF4-F7A9-6FE41B90A593}"/>
              </a:ext>
            </a:extLst>
          </p:cNvPr>
          <p:cNvSpPr txBox="1"/>
          <p:nvPr/>
        </p:nvSpPr>
        <p:spPr>
          <a:xfrm>
            <a:off x="8719041" y="4832471"/>
            <a:ext cx="3487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love AI and Math</a:t>
            </a:r>
          </a:p>
        </p:txBody>
      </p:sp>
      <p:sp>
        <p:nvSpPr>
          <p:cNvPr id="34" name="5-Point Star 33">
            <a:extLst>
              <a:ext uri="{FF2B5EF4-FFF2-40B4-BE49-F238E27FC236}">
                <a16:creationId xmlns:a16="http://schemas.microsoft.com/office/drawing/2014/main" id="{333F34BF-D338-59FE-D099-D4FCFB674EAC}"/>
              </a:ext>
            </a:extLst>
          </p:cNvPr>
          <p:cNvSpPr/>
          <p:nvPr/>
        </p:nvSpPr>
        <p:spPr>
          <a:xfrm>
            <a:off x="5070228" y="5258115"/>
            <a:ext cx="474784" cy="474784"/>
          </a:xfrm>
          <a:prstGeom prst="star5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2000"/>
          </a:p>
        </p:txBody>
      </p:sp>
      <p:sp>
        <p:nvSpPr>
          <p:cNvPr id="35" name="5-Point Star 34">
            <a:extLst>
              <a:ext uri="{FF2B5EF4-FFF2-40B4-BE49-F238E27FC236}">
                <a16:creationId xmlns:a16="http://schemas.microsoft.com/office/drawing/2014/main" id="{C1DBFC54-1304-E4E5-5E43-48D6F27C1508}"/>
              </a:ext>
            </a:extLst>
          </p:cNvPr>
          <p:cNvSpPr/>
          <p:nvPr/>
        </p:nvSpPr>
        <p:spPr>
          <a:xfrm>
            <a:off x="6491646" y="4908683"/>
            <a:ext cx="474784" cy="474784"/>
          </a:xfrm>
          <a:prstGeom prst="star5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2000"/>
          </a:p>
        </p:txBody>
      </p:sp>
      <p:sp>
        <p:nvSpPr>
          <p:cNvPr id="36" name="5-Point Star 35">
            <a:extLst>
              <a:ext uri="{FF2B5EF4-FFF2-40B4-BE49-F238E27FC236}">
                <a16:creationId xmlns:a16="http://schemas.microsoft.com/office/drawing/2014/main" id="{2D9AAD2A-DB45-31E5-63F5-27641C1B972A}"/>
              </a:ext>
            </a:extLst>
          </p:cNvPr>
          <p:cNvSpPr/>
          <p:nvPr/>
        </p:nvSpPr>
        <p:spPr>
          <a:xfrm>
            <a:off x="6941511" y="5253768"/>
            <a:ext cx="474784" cy="474784"/>
          </a:xfrm>
          <a:prstGeom prst="star5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2000"/>
          </a:p>
        </p:txBody>
      </p:sp>
      <p:sp>
        <p:nvSpPr>
          <p:cNvPr id="37" name="5-Point Star 36">
            <a:extLst>
              <a:ext uri="{FF2B5EF4-FFF2-40B4-BE49-F238E27FC236}">
                <a16:creationId xmlns:a16="http://schemas.microsoft.com/office/drawing/2014/main" id="{AF31A579-B981-0AB7-FCE1-3B8DA2BCDA76}"/>
              </a:ext>
            </a:extLst>
          </p:cNvPr>
          <p:cNvSpPr/>
          <p:nvPr/>
        </p:nvSpPr>
        <p:spPr>
          <a:xfrm>
            <a:off x="1154723" y="5219778"/>
            <a:ext cx="474784" cy="474784"/>
          </a:xfrm>
          <a:prstGeom prst="star5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2000"/>
          </a:p>
        </p:txBody>
      </p:sp>
      <p:sp>
        <p:nvSpPr>
          <p:cNvPr id="38" name="5-Point Star 37">
            <a:extLst>
              <a:ext uri="{FF2B5EF4-FFF2-40B4-BE49-F238E27FC236}">
                <a16:creationId xmlns:a16="http://schemas.microsoft.com/office/drawing/2014/main" id="{95091DE8-A82F-D774-B92E-CFE7402954DA}"/>
              </a:ext>
            </a:extLst>
          </p:cNvPr>
          <p:cNvSpPr/>
          <p:nvPr/>
        </p:nvSpPr>
        <p:spPr>
          <a:xfrm>
            <a:off x="7004538" y="4393516"/>
            <a:ext cx="474784" cy="474784"/>
          </a:xfrm>
          <a:prstGeom prst="star5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2000"/>
          </a:p>
        </p:txBody>
      </p:sp>
      <p:sp>
        <p:nvSpPr>
          <p:cNvPr id="39" name="5-Point Star 38">
            <a:extLst>
              <a:ext uri="{FF2B5EF4-FFF2-40B4-BE49-F238E27FC236}">
                <a16:creationId xmlns:a16="http://schemas.microsoft.com/office/drawing/2014/main" id="{65FEF0E3-38C9-0244-1B83-37124C3AD3E6}"/>
              </a:ext>
            </a:extLst>
          </p:cNvPr>
          <p:cNvSpPr/>
          <p:nvPr/>
        </p:nvSpPr>
        <p:spPr>
          <a:xfrm>
            <a:off x="1600193" y="5318654"/>
            <a:ext cx="474784" cy="474784"/>
          </a:xfrm>
          <a:prstGeom prst="star5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20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3A0ABF-E2C2-8E34-34D0-F7EA929EAF97}"/>
              </a:ext>
            </a:extLst>
          </p:cNvPr>
          <p:cNvSpPr txBox="1"/>
          <p:nvPr/>
        </p:nvSpPr>
        <p:spPr>
          <a:xfrm>
            <a:off x="9891659" y="2092524"/>
            <a:ext cx="80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6CBB871-A22D-D938-BD16-E1D517A67558}"/>
              </a:ext>
            </a:extLst>
          </p:cNvPr>
          <p:cNvSpPr txBox="1"/>
          <p:nvPr/>
        </p:nvSpPr>
        <p:spPr>
          <a:xfrm>
            <a:off x="9956457" y="2973159"/>
            <a:ext cx="80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BB7E3D-0B50-513A-36A2-DD877E282180}"/>
              </a:ext>
            </a:extLst>
          </p:cNvPr>
          <p:cNvSpPr txBox="1"/>
          <p:nvPr/>
        </p:nvSpPr>
        <p:spPr>
          <a:xfrm>
            <a:off x="10800995" y="3790419"/>
            <a:ext cx="80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2A20C22-0476-D56F-213C-F5746AB3B518}"/>
              </a:ext>
            </a:extLst>
          </p:cNvPr>
          <p:cNvSpPr txBox="1"/>
          <p:nvPr/>
        </p:nvSpPr>
        <p:spPr>
          <a:xfrm>
            <a:off x="11072128" y="4818061"/>
            <a:ext cx="80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010725589"/>
      </p:ext>
    </p:extLst>
  </p:cSld>
  <p:clrMapOvr>
    <a:masterClrMapping/>
  </p:clrMapOvr>
</p:sld>
</file>

<file path=ppt/theme/theme1.xml><?xml version="1.0" encoding="utf-8"?>
<a:theme xmlns:a="http://schemas.openxmlformats.org/drawingml/2006/main" name="1_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[slide-03]-Recursion-2Pointers</Template>
  <TotalTime>15521</TotalTime>
  <Words>5390</Words>
  <Application>Microsoft Macintosh PowerPoint</Application>
  <PresentationFormat>Widescreen</PresentationFormat>
  <Paragraphs>2465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Calibri</vt:lpstr>
      <vt:lpstr>Cambria Math</vt:lpstr>
      <vt:lpstr>Raleway Thin</vt:lpstr>
      <vt:lpstr>Times New Roman</vt:lpstr>
      <vt:lpstr>Wingdings</vt:lpstr>
      <vt:lpstr>1_Olivia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Quoc Thai 20153353</dc:creator>
  <cp:lastModifiedBy>Thái Nguyễn</cp:lastModifiedBy>
  <cp:revision>526</cp:revision>
  <cp:lastPrinted>2024-07-19T08:29:53Z</cp:lastPrinted>
  <dcterms:created xsi:type="dcterms:W3CDTF">2022-06-10T07:15:27Z</dcterms:created>
  <dcterms:modified xsi:type="dcterms:W3CDTF">2024-07-19T14:31:37Z</dcterms:modified>
</cp:coreProperties>
</file>