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8" r:id="rId5"/>
    <p:sldMasterId id="2147483712" r:id="rId6"/>
    <p:sldMasterId id="2147483736" r:id="rId7"/>
  </p:sldMasterIdLst>
  <p:notesMasterIdLst>
    <p:notesMasterId r:id="rId46"/>
  </p:notesMasterIdLst>
  <p:sldIdLst>
    <p:sldId id="287" r:id="rId8"/>
    <p:sldId id="258" r:id="rId9"/>
    <p:sldId id="259" r:id="rId10"/>
    <p:sldId id="298" r:id="rId11"/>
    <p:sldId id="293" r:id="rId12"/>
    <p:sldId id="306" r:id="rId13"/>
    <p:sldId id="307" r:id="rId14"/>
    <p:sldId id="308" r:id="rId15"/>
    <p:sldId id="309" r:id="rId16"/>
    <p:sldId id="334" r:id="rId17"/>
    <p:sldId id="314" r:id="rId18"/>
    <p:sldId id="313" r:id="rId19"/>
    <p:sldId id="297" r:id="rId20"/>
    <p:sldId id="303" r:id="rId21"/>
    <p:sldId id="304" r:id="rId22"/>
    <p:sldId id="305" r:id="rId23"/>
    <p:sldId id="320" r:id="rId24"/>
    <p:sldId id="323" r:id="rId25"/>
    <p:sldId id="324" r:id="rId26"/>
    <p:sldId id="326" r:id="rId27"/>
    <p:sldId id="332" r:id="rId28"/>
    <p:sldId id="299" r:id="rId29"/>
    <p:sldId id="315" r:id="rId30"/>
    <p:sldId id="325" r:id="rId31"/>
    <p:sldId id="319" r:id="rId32"/>
    <p:sldId id="300" r:id="rId33"/>
    <p:sldId id="318" r:id="rId34"/>
    <p:sldId id="321" r:id="rId35"/>
    <p:sldId id="331" r:id="rId36"/>
    <p:sldId id="322" r:id="rId37"/>
    <p:sldId id="317" r:id="rId38"/>
    <p:sldId id="328" r:id="rId39"/>
    <p:sldId id="327" r:id="rId40"/>
    <p:sldId id="329" r:id="rId41"/>
    <p:sldId id="330" r:id="rId42"/>
    <p:sldId id="302" r:id="rId43"/>
    <p:sldId id="294" r:id="rId44"/>
    <p:sldId id="33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FAC941-1BB6-4C4C-9B9D-F9EB46E5FDB4}" v="91" dt="2019-11-26T08:33:49.245"/>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952" autoAdjust="0"/>
  </p:normalViewPr>
  <p:slideViewPr>
    <p:cSldViewPr snapToGrid="0">
      <p:cViewPr varScale="1">
        <p:scale>
          <a:sx n="91" d="100"/>
          <a:sy n="91" d="100"/>
        </p:scale>
        <p:origin x="285" y="5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5FAC941-1BB6-4C4C-9B9D-F9EB46E5FDB4}"/>
    <pc:docChg chg="addSld delSld modSld">
      <pc:chgData name="" userId="" providerId="" clId="Web-{C5FAC941-1BB6-4C4C-9B9D-F9EB46E5FDB4}" dt="2019-11-26T08:33:49.245" v="83" actId="1076"/>
      <pc:docMkLst>
        <pc:docMk/>
      </pc:docMkLst>
      <pc:sldChg chg="modSp">
        <pc:chgData name="" userId="" providerId="" clId="Web-{C5FAC941-1BB6-4C4C-9B9D-F9EB46E5FDB4}" dt="2019-11-26T08:29:36.652" v="8" actId="20577"/>
        <pc:sldMkLst>
          <pc:docMk/>
          <pc:sldMk cId="3535035950" sldId="258"/>
        </pc:sldMkLst>
        <pc:spChg chg="mod">
          <ac:chgData name="" userId="" providerId="" clId="Web-{C5FAC941-1BB6-4C4C-9B9D-F9EB46E5FDB4}" dt="2019-11-26T08:29:36.652" v="8" actId="20577"/>
          <ac:spMkLst>
            <pc:docMk/>
            <pc:sldMk cId="3535035950" sldId="258"/>
            <ac:spMk id="5" creationId="{00000000-0000-0000-0000-000000000000}"/>
          </ac:spMkLst>
        </pc:spChg>
      </pc:sldChg>
      <pc:sldChg chg="modSp">
        <pc:chgData name="" userId="" providerId="" clId="Web-{C5FAC941-1BB6-4C4C-9B9D-F9EB46E5FDB4}" dt="2019-11-26T08:32:58.133" v="52" actId="20577"/>
        <pc:sldMkLst>
          <pc:docMk/>
          <pc:sldMk cId="3255019059" sldId="320"/>
        </pc:sldMkLst>
        <pc:spChg chg="mod">
          <ac:chgData name="" userId="" providerId="" clId="Web-{C5FAC941-1BB6-4C4C-9B9D-F9EB46E5FDB4}" dt="2019-11-26T08:32:58.133" v="52" actId="20577"/>
          <ac:spMkLst>
            <pc:docMk/>
            <pc:sldMk cId="3255019059" sldId="320"/>
            <ac:spMk id="5" creationId="{E426F404-E77B-4D37-9DFE-8C2C8EA53DBA}"/>
          </ac:spMkLst>
        </pc:spChg>
        <pc:spChg chg="mod">
          <ac:chgData name="" userId="" providerId="" clId="Web-{C5FAC941-1BB6-4C4C-9B9D-F9EB46E5FDB4}" dt="2019-11-26T08:32:50.696" v="48" actId="20577"/>
          <ac:spMkLst>
            <pc:docMk/>
            <pc:sldMk cId="3255019059" sldId="320"/>
            <ac:spMk id="6" creationId="{89E92D3D-6B3E-43AC-8CF3-B55E5EDDE7EA}"/>
          </ac:spMkLst>
        </pc:spChg>
      </pc:sldChg>
      <pc:sldChg chg="modSp">
        <pc:chgData name="" userId="" providerId="" clId="Web-{C5FAC941-1BB6-4C4C-9B9D-F9EB46E5FDB4}" dt="2019-11-26T08:33:13.415" v="58" actId="20577"/>
        <pc:sldMkLst>
          <pc:docMk/>
          <pc:sldMk cId="3824137742" sldId="321"/>
        </pc:sldMkLst>
        <pc:spChg chg="mod">
          <ac:chgData name="" userId="" providerId="" clId="Web-{C5FAC941-1BB6-4C4C-9B9D-F9EB46E5FDB4}" dt="2019-11-26T08:33:13.415" v="58" actId="20577"/>
          <ac:spMkLst>
            <pc:docMk/>
            <pc:sldMk cId="3824137742" sldId="321"/>
            <ac:spMk id="5" creationId="{36CEF4FA-D453-4C29-937B-E58CEA08A756}"/>
          </ac:spMkLst>
        </pc:spChg>
      </pc:sldChg>
      <pc:sldChg chg="modSp">
        <pc:chgData name="" userId="" providerId="" clId="Web-{C5FAC941-1BB6-4C4C-9B9D-F9EB46E5FDB4}" dt="2019-11-26T08:33:49.245" v="83" actId="1076"/>
        <pc:sldMkLst>
          <pc:docMk/>
          <pc:sldMk cId="2206763950" sldId="322"/>
        </pc:sldMkLst>
        <pc:spChg chg="mod">
          <ac:chgData name="" userId="" providerId="" clId="Web-{C5FAC941-1BB6-4C4C-9B9D-F9EB46E5FDB4}" dt="2019-11-26T08:33:49.245" v="83" actId="1076"/>
          <ac:spMkLst>
            <pc:docMk/>
            <pc:sldMk cId="2206763950" sldId="322"/>
            <ac:spMk id="5" creationId="{2AF45B17-7004-4A51-BC6D-E30ACD03B51E}"/>
          </ac:spMkLst>
        </pc:spChg>
      </pc:sldChg>
      <pc:sldChg chg="modSp">
        <pc:chgData name="" userId="" providerId="" clId="Web-{C5FAC941-1BB6-4C4C-9B9D-F9EB46E5FDB4}" dt="2019-11-26T08:33:22.197" v="67" actId="20577"/>
        <pc:sldMkLst>
          <pc:docMk/>
          <pc:sldMk cId="886772326" sldId="331"/>
        </pc:sldMkLst>
        <pc:spChg chg="mod">
          <ac:chgData name="" userId="" providerId="" clId="Web-{C5FAC941-1BB6-4C4C-9B9D-F9EB46E5FDB4}" dt="2019-11-26T08:33:22.197" v="67" actId="20577"/>
          <ac:spMkLst>
            <pc:docMk/>
            <pc:sldMk cId="886772326" sldId="331"/>
            <ac:spMk id="3" creationId="{0824C557-7FF8-47C4-9A7A-6626033E20D1}"/>
          </ac:spMkLst>
        </pc:spChg>
      </pc:sldChg>
      <pc:sldChg chg="modSp new">
        <pc:chgData name="" userId="" providerId="" clId="Web-{C5FAC941-1BB6-4C4C-9B9D-F9EB46E5FDB4}" dt="2019-11-26T08:31:15.140" v="38" actId="20577"/>
        <pc:sldMkLst>
          <pc:docMk/>
          <pc:sldMk cId="573620833" sldId="333"/>
        </pc:sldMkLst>
        <pc:spChg chg="mod">
          <ac:chgData name="" userId="" providerId="" clId="Web-{C5FAC941-1BB6-4C4C-9B9D-F9EB46E5FDB4}" dt="2019-11-26T08:30:47.592" v="19" actId="20577"/>
          <ac:spMkLst>
            <pc:docMk/>
            <pc:sldMk cId="573620833" sldId="333"/>
            <ac:spMk id="2" creationId="{B69BBBBF-67A8-4429-806B-5CE9D42E0683}"/>
          </ac:spMkLst>
        </pc:spChg>
        <pc:spChg chg="mod">
          <ac:chgData name="" userId="" providerId="" clId="Web-{C5FAC941-1BB6-4C4C-9B9D-F9EB46E5FDB4}" dt="2019-11-26T08:31:15.140" v="38" actId="20577"/>
          <ac:spMkLst>
            <pc:docMk/>
            <pc:sldMk cId="573620833" sldId="333"/>
            <ac:spMk id="3" creationId="{4E1F2524-5FB9-4AE4-94E4-97502929FFE2}"/>
          </ac:spMkLst>
        </pc:spChg>
      </pc:sldChg>
      <pc:sldChg chg="new del">
        <pc:chgData name="" userId="" providerId="" clId="Web-{C5FAC941-1BB6-4C4C-9B9D-F9EB46E5FDB4}" dt="2019-11-26T08:30:27.450" v="12"/>
        <pc:sldMkLst>
          <pc:docMk/>
          <pc:sldMk cId="611101045" sldId="333"/>
        </pc:sldMkLst>
      </pc:sldChg>
      <pc:sldChg chg="new del">
        <pc:chgData name="" userId="" providerId="" clId="Web-{C5FAC941-1BB6-4C4C-9B9D-F9EB46E5FDB4}" dt="2019-11-26T08:29:48.215" v="10"/>
        <pc:sldMkLst>
          <pc:docMk/>
          <pc:sldMk cId="862639178" sldId="333"/>
        </pc:sldMkLst>
      </pc:sldChg>
      <pc:sldChg chg="new del">
        <pc:chgData name="" userId="" providerId="" clId="Web-{C5FAC941-1BB6-4C4C-9B9D-F9EB46E5FDB4}" dt="2019-11-26T08:30:33.388" v="14"/>
        <pc:sldMkLst>
          <pc:docMk/>
          <pc:sldMk cId="1839259920"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672D2-E051-4519-A84D-ED5C24243C1C}" type="datetimeFigureOut">
              <a:rPr lang="sv-SE" smtClean="0"/>
              <a:t>2019-11-27</a:t>
            </a:fld>
            <a:endParaRPr lang="sv-SE"/>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sv-SE"/>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99A5A-9B26-4070-BE8A-0D2F0D6867DD}" type="slidenum">
              <a:rPr lang="sv-SE" smtClean="0"/>
              <a:t>‹#›</a:t>
            </a:fld>
            <a:endParaRPr lang="sv-SE"/>
          </a:p>
        </p:txBody>
      </p:sp>
    </p:spTree>
    <p:extLst>
      <p:ext uri="{BB962C8B-B14F-4D97-AF65-F5344CB8AC3E}">
        <p14:creationId xmlns:p14="http://schemas.microsoft.com/office/powerpoint/2010/main" val="414379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functions/functions-bindings-timer"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and Query Responsibility Segregation (CQRS) is a pattern that provides different interfaces for reading (or querying) data and operations that modify data. It addresses several common problems. In traditional Create Read Update Delete (CRUD) based systems, conflicts can arise from high volume of both reads and writes to the same data store. Locking may frequently occur and dramatically slow down reads. Often, data is presented as a composite of several domain objects and read operations must combine data from different entities.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9</a:t>
            </a:fld>
            <a:endParaRPr lang="sv-SE"/>
          </a:p>
        </p:txBody>
      </p:sp>
    </p:spTree>
    <p:extLst>
      <p:ext uri="{BB962C8B-B14F-4D97-AF65-F5344CB8AC3E}">
        <p14:creationId xmlns:p14="http://schemas.microsoft.com/office/powerpoint/2010/main" val="184532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10</a:t>
            </a:fld>
            <a:endParaRPr lang="sv-SE"/>
          </a:p>
        </p:txBody>
      </p:sp>
    </p:spTree>
    <p:extLst>
      <p:ext uri="{BB962C8B-B14F-4D97-AF65-F5344CB8AC3E}">
        <p14:creationId xmlns:p14="http://schemas.microsoft.com/office/powerpoint/2010/main" val="333754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Orchestrator should be single </a:t>
            </a:r>
            <a:r>
              <a:rPr lang="en-US" dirty="0" err="1"/>
              <a:t>ghreaded</a:t>
            </a:r>
            <a:r>
              <a:rPr lang="en-US" dirty="0"/>
              <a:t> and independent limit set of async methods.</a:t>
            </a:r>
            <a:endParaRPr lang="nb-NO" dirty="0"/>
          </a:p>
        </p:txBody>
      </p:sp>
      <p:sp>
        <p:nvSpPr>
          <p:cNvPr id="4" name="Plassholder for lysbildenummer 3"/>
          <p:cNvSpPr>
            <a:spLocks noGrp="1"/>
          </p:cNvSpPr>
          <p:nvPr>
            <p:ph type="sldNum" sz="quarter" idx="5"/>
          </p:nvPr>
        </p:nvSpPr>
        <p:spPr/>
        <p:txBody>
          <a:bodyPr/>
          <a:lstStyle/>
          <a:p>
            <a:fld id="{66599A5A-9B26-4070-BE8A-0D2F0D6867DD}" type="slidenum">
              <a:rPr lang="sv-SE" smtClean="0"/>
              <a:t>27</a:t>
            </a:fld>
            <a:endParaRPr lang="sv-SE"/>
          </a:p>
        </p:txBody>
      </p:sp>
    </p:spTree>
    <p:extLst>
      <p:ext uri="{BB962C8B-B14F-4D97-AF65-F5344CB8AC3E}">
        <p14:creationId xmlns:p14="http://schemas.microsoft.com/office/powerpoint/2010/main" val="3873067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function chaining pattern, a sequence of functions executes in a specific order. In this pattern, the output of one function is applied to the input of another function.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31</a:t>
            </a:fld>
            <a:endParaRPr lang="sv-SE"/>
          </a:p>
        </p:txBody>
      </p:sp>
    </p:spTree>
    <p:extLst>
      <p:ext uri="{BB962C8B-B14F-4D97-AF65-F5344CB8AC3E}">
        <p14:creationId xmlns:p14="http://schemas.microsoft.com/office/powerpoint/2010/main" val="70934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fan out/fan in pattern, you execute multiple functions in parallel and then wait for all functions to finish. Often, some aggregation work is done on the results that are returned from the functions.</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32</a:t>
            </a:fld>
            <a:endParaRPr lang="sv-SE"/>
          </a:p>
        </p:txBody>
      </p:sp>
    </p:spTree>
    <p:extLst>
      <p:ext uri="{BB962C8B-B14F-4D97-AF65-F5344CB8AC3E}">
        <p14:creationId xmlns:p14="http://schemas.microsoft.com/office/powerpoint/2010/main" val="300970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async HTTP API pattern addresses the problem of coordinating the state of long-running operations with external clients. A common way to implement this pattern is by having an HTTP endpoint trigger the long-running action. Then, redirect the client to a status endpoint that the client polls to learn when the operation is finished.</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33</a:t>
            </a:fld>
            <a:endParaRPr lang="sv-SE"/>
          </a:p>
        </p:txBody>
      </p:sp>
    </p:spTree>
    <p:extLst>
      <p:ext uri="{BB962C8B-B14F-4D97-AF65-F5344CB8AC3E}">
        <p14:creationId xmlns:p14="http://schemas.microsoft.com/office/powerpoint/2010/main" val="264410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monitor pattern refers to a flexible, recurring process in a workflow. An example is polling until specific conditions are met. You can use a regular </a:t>
            </a:r>
            <a:r>
              <a:rPr lang="en-US" sz="1200" b="0" i="0" u="sng" kern="1200" dirty="0">
                <a:solidFill>
                  <a:schemeClr val="tx1"/>
                </a:solidFill>
                <a:effectLst/>
                <a:latin typeface="+mn-lt"/>
                <a:ea typeface="+mn-ea"/>
                <a:cs typeface="+mn-cs"/>
                <a:hlinkClick r:id="rId3"/>
              </a:rPr>
              <a:t>timer trigger</a:t>
            </a:r>
            <a:r>
              <a:rPr lang="en-US" sz="1200" b="0" i="0" kern="1200" dirty="0">
                <a:solidFill>
                  <a:schemeClr val="tx1"/>
                </a:solidFill>
                <a:effectLst/>
                <a:latin typeface="+mn-lt"/>
                <a:ea typeface="+mn-ea"/>
                <a:cs typeface="+mn-cs"/>
              </a:rPr>
              <a:t> to address a basic scenario, such as a periodic cleanup job, but its interval is static and managing instance lifetimes becomes complex. You can use Durable Functions to create flexible recurrence intervals, manage task lifetimes, and create multiple monitor processes from a single orchestration.</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34</a:t>
            </a:fld>
            <a:endParaRPr lang="sv-SE"/>
          </a:p>
        </p:txBody>
      </p:sp>
    </p:spTree>
    <p:extLst>
      <p:ext uri="{BB962C8B-B14F-4D97-AF65-F5344CB8AC3E}">
        <p14:creationId xmlns:p14="http://schemas.microsoft.com/office/powerpoint/2010/main" val="418732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sixth pattern is about aggregating event data over a period of time into a single, addressable </a:t>
            </a:r>
            <a:r>
              <a:rPr lang="en-US" sz="1200" b="0" i="1" kern="1200" dirty="0">
                <a:solidFill>
                  <a:schemeClr val="tx1"/>
                </a:solidFill>
                <a:effectLst/>
                <a:latin typeface="+mn-lt"/>
                <a:ea typeface="+mn-ea"/>
                <a:cs typeface="+mn-cs"/>
              </a:rPr>
              <a:t>entity</a:t>
            </a:r>
            <a:r>
              <a:rPr lang="en-US" sz="1200" b="0" i="0" kern="1200" dirty="0">
                <a:solidFill>
                  <a:schemeClr val="tx1"/>
                </a:solidFill>
                <a:effectLst/>
                <a:latin typeface="+mn-lt"/>
                <a:ea typeface="+mn-ea"/>
                <a:cs typeface="+mn-cs"/>
              </a:rPr>
              <a:t>. In this pattern, the data being aggregated may come from multiple sources, may be delivered in batches, or may be scattered over long-periods of time. The aggregator might need to take action on event data as it arrives, and external clients may need to query the aggregated data.</a:t>
            </a:r>
            <a:endParaRPr lang="en-US" dirty="0"/>
          </a:p>
        </p:txBody>
      </p:sp>
      <p:sp>
        <p:nvSpPr>
          <p:cNvPr id="4" name="Slide Number Placeholder 3"/>
          <p:cNvSpPr>
            <a:spLocks noGrp="1"/>
          </p:cNvSpPr>
          <p:nvPr>
            <p:ph type="sldNum" sz="quarter" idx="5"/>
          </p:nvPr>
        </p:nvSpPr>
        <p:spPr/>
        <p:txBody>
          <a:bodyPr/>
          <a:lstStyle/>
          <a:p>
            <a:fld id="{66599A5A-9B26-4070-BE8A-0D2F0D6867DD}" type="slidenum">
              <a:rPr lang="sv-SE" smtClean="0"/>
              <a:t>35</a:t>
            </a:fld>
            <a:endParaRPr lang="sv-SE"/>
          </a:p>
        </p:txBody>
      </p:sp>
    </p:spTree>
    <p:extLst>
      <p:ext uri="{BB962C8B-B14F-4D97-AF65-F5344CB8AC3E}">
        <p14:creationId xmlns:p14="http://schemas.microsoft.com/office/powerpoint/2010/main" val="1798888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12.emf"/><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3.xml"/><Relationship Id="rId5" Type="http://schemas.openxmlformats.org/officeDocument/2006/relationships/image" Target="../media/image14.emf"/><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3.xml"/><Relationship Id="rId4" Type="http://schemas.openxmlformats.org/officeDocument/2006/relationships/image" Target="../media/image14.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4.xml"/><Relationship Id="rId5" Type="http://schemas.openxmlformats.org/officeDocument/2006/relationships/image" Target="../media/image16.png"/><Relationship Id="rId4" Type="http://schemas.openxmlformats.org/officeDocument/2006/relationships/image" Target="../media/image7.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7" name="Bild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atin typeface="Arial"/>
                <a:cs typeface="Arial"/>
              </a:defRPr>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3"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5"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6"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Tree>
    <p:extLst>
      <p:ext uri="{BB962C8B-B14F-4D97-AF65-F5344CB8AC3E}">
        <p14:creationId xmlns:p14="http://schemas.microsoft.com/office/powerpoint/2010/main" val="49016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7" name="Bild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9"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0747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87076"/>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86330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2" name="Bild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50482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10" name="TekstSylinder 5"/>
          <p:cNvSpPr txBox="1"/>
          <p:nvPr userDrawn="1"/>
        </p:nvSpPr>
        <p:spPr>
          <a:xfrm>
            <a:off x="12522201" y="555773"/>
            <a:ext cx="3187700" cy="4231928"/>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34357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77630" cy="4412498"/>
          </a:xfrm>
        </p:spPr>
        <p:txBody>
          <a:bodyPr/>
          <a:lstStyle>
            <a:lvl1pPr>
              <a:defRPr/>
            </a:lvl1pPr>
          </a:lstStyle>
          <a:p>
            <a:r>
              <a:rPr lang="en-US" noProof="0" dirty="0"/>
              <a:t>Image</a:t>
            </a:r>
          </a:p>
        </p:txBody>
      </p:sp>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18404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4" name="TekstSylinder 3"/>
          <p:cNvSpPr txBox="1"/>
          <p:nvPr userDrawn="1"/>
        </p:nvSpPr>
        <p:spPr>
          <a:xfrm>
            <a:off x="12895847" y="5557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5" name="Bild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2052806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385774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308102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06646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28441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15" name="Bil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9" name="Bild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18"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9"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0"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tekst 5"/>
          <p:cNvSpPr>
            <a:spLocks noGrp="1"/>
          </p:cNvSpPr>
          <p:nvPr>
            <p:ph type="body" sz="quarter" idx="18" hasCustomPrompt="1"/>
          </p:nvPr>
        </p:nvSpPr>
        <p:spPr>
          <a:xfrm>
            <a:off x="3306169" y="2238271"/>
            <a:ext cx="3200400" cy="1024128"/>
          </a:xfrm>
        </p:spPr>
        <p:txBody>
          <a:bodyPr/>
          <a:lstStyle>
            <a:lvl1pPr marL="0" indent="0">
              <a:buNone/>
              <a:defRPr>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2"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3" name="Plassholder for tekst 5"/>
          <p:cNvSpPr>
            <a:spLocks noGrp="1"/>
          </p:cNvSpPr>
          <p:nvPr>
            <p:ph type="body" sz="quarter" idx="20" hasCustomPrompt="1"/>
          </p:nvPr>
        </p:nvSpPr>
        <p:spPr>
          <a:xfrm>
            <a:off x="2415831" y="5200599"/>
            <a:ext cx="3200400" cy="1024128"/>
          </a:xfrm>
        </p:spPr>
        <p:txBody>
          <a:bodyPr/>
          <a:lstStyle>
            <a:lvl1pPr marL="0" indent="0">
              <a:buNone/>
              <a:defRPr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7"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190052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6" name="Bild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01839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7" name="Bild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3045070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7"/>
            <a:ext cx="2947969" cy="668786"/>
          </a:xfrm>
          <a:prstGeom prst="rect">
            <a:avLst/>
          </a:prstGeom>
        </p:spPr>
      </p:pic>
    </p:spTree>
    <p:extLst>
      <p:ext uri="{BB962C8B-B14F-4D97-AF65-F5344CB8AC3E}">
        <p14:creationId xmlns:p14="http://schemas.microsoft.com/office/powerpoint/2010/main" val="63910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2016" y="3094608"/>
            <a:ext cx="2947969" cy="668784"/>
          </a:xfrm>
          <a:prstGeom prst="rect">
            <a:avLst/>
          </a:prstGeom>
        </p:spPr>
      </p:pic>
    </p:spTree>
    <p:extLst>
      <p:ext uri="{BB962C8B-B14F-4D97-AF65-F5344CB8AC3E}">
        <p14:creationId xmlns:p14="http://schemas.microsoft.com/office/powerpoint/2010/main" val="3519698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9"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7"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8"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16"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379582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2"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5"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6"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7"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8" name="Plassholder for tekst 5"/>
          <p:cNvSpPr>
            <a:spLocks noGrp="1"/>
          </p:cNvSpPr>
          <p:nvPr>
            <p:ph type="body" sz="quarter" idx="19" hasCustomPrompt="1"/>
          </p:nvPr>
        </p:nvSpPr>
        <p:spPr>
          <a:xfrm>
            <a:off x="7275367" y="49608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29"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62294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900214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2544086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596272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00859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3736754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Tree>
    <p:extLst>
      <p:ext uri="{BB962C8B-B14F-4D97-AF65-F5344CB8AC3E}">
        <p14:creationId xmlns:p14="http://schemas.microsoft.com/office/powerpoint/2010/main" val="1956656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443073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5"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34071303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0777178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66687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9" name="Plassholder for dato 3"/>
          <p:cNvSpPr>
            <a:spLocks noGrp="1"/>
          </p:cNvSpPr>
          <p:nvPr>
            <p:ph type="dt" sz="half" idx="2"/>
          </p:nvPr>
        </p:nvSpPr>
        <p:spPr>
          <a:xfrm>
            <a:off x="620110" y="6366592"/>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08551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5533283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39083"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218274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8545609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9009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spTree>
    <p:extLst>
      <p:ext uri="{BB962C8B-B14F-4D97-AF65-F5344CB8AC3E}">
        <p14:creationId xmlns:p14="http://schemas.microsoft.com/office/powerpoint/2010/main" val="41504390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197583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3915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8" y="603223"/>
            <a:ext cx="2370908"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15074489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336463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7567" y="603223"/>
            <a:ext cx="2370911" cy="201168"/>
          </a:xfrm>
          <a:prstGeom prst="rect">
            <a:avLst/>
          </a:prstGeom>
        </p:spPr>
      </p:pic>
    </p:spTree>
    <p:extLst>
      <p:ext uri="{BB962C8B-B14F-4D97-AF65-F5344CB8AC3E}">
        <p14:creationId xmlns:p14="http://schemas.microsoft.com/office/powerpoint/2010/main" val="1007186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4" y="3157784"/>
            <a:ext cx="6392952" cy="542432"/>
          </a:xfrm>
          <a:prstGeom prst="rect">
            <a:avLst/>
          </a:prstGeom>
        </p:spPr>
      </p:pic>
    </p:spTree>
    <p:extLst>
      <p:ext uri="{BB962C8B-B14F-4D97-AF65-F5344CB8AC3E}">
        <p14:creationId xmlns:p14="http://schemas.microsoft.com/office/powerpoint/2010/main" val="26936249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9526" y="3157784"/>
            <a:ext cx="6392948" cy="542432"/>
          </a:xfrm>
          <a:prstGeom prst="rect">
            <a:avLst/>
          </a:prstGeom>
        </p:spPr>
      </p:pic>
    </p:spTree>
    <p:extLst>
      <p:ext uri="{BB962C8B-B14F-4D97-AF65-F5344CB8AC3E}">
        <p14:creationId xmlns:p14="http://schemas.microsoft.com/office/powerpoint/2010/main" val="4100745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0"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662455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pic>
        <p:nvPicPr>
          <p:cNvPr id="17" name="Bild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4813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9195484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06250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5614161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3073754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lnSpc>
                <a:spcPct val="90000"/>
              </a:lnSpc>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38018316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1702927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Tree>
    <p:extLst>
      <p:ext uri="{BB962C8B-B14F-4D97-AF65-F5344CB8AC3E}">
        <p14:creationId xmlns:p14="http://schemas.microsoft.com/office/powerpoint/2010/main" val="28005092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3" name="Bild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1"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004795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1628337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27626066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8031725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pic>
        <p:nvPicPr>
          <p:cNvPr id="17" name="Bild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0817081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2" name="Bild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spTree>
    <p:extLst>
      <p:ext uri="{BB962C8B-B14F-4D97-AF65-F5344CB8AC3E}">
        <p14:creationId xmlns:p14="http://schemas.microsoft.com/office/powerpoint/2010/main" val="170379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Tree>
    <p:extLst>
      <p:ext uri="{BB962C8B-B14F-4D97-AF65-F5344CB8AC3E}">
        <p14:creationId xmlns:p14="http://schemas.microsoft.com/office/powerpoint/2010/main" val="17381174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518599" cy="4412498"/>
          </a:xfrm>
        </p:spPr>
        <p:txBody>
          <a:bodyPr/>
          <a:lstStyle>
            <a:lvl1pPr>
              <a:defRPr/>
            </a:lvl1pPr>
          </a:lstStyle>
          <a:p>
            <a:r>
              <a:rPr lang="en-US" noProof="0" dirty="0"/>
              <a:t>Image</a:t>
            </a:r>
          </a:p>
        </p:txBody>
      </p:sp>
      <p:pic>
        <p:nvPicPr>
          <p:cNvPr id="12" name="Bild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8538908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6" name="Bild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spTree>
    <p:extLst>
      <p:ext uri="{BB962C8B-B14F-4D97-AF65-F5344CB8AC3E}">
        <p14:creationId xmlns:p14="http://schemas.microsoft.com/office/powerpoint/2010/main" val="9846620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3467840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1" name="Bild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5146014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0" name="Bild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4405093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1" y="607766"/>
            <a:ext cx="2016837"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spTree>
    <p:extLst>
      <p:ext uri="{BB962C8B-B14F-4D97-AF65-F5344CB8AC3E}">
        <p14:creationId xmlns:p14="http://schemas.microsoft.com/office/powerpoint/2010/main" val="39571052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pic>
        <p:nvPicPr>
          <p:cNvPr id="9" name="Bild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spTree>
    <p:extLst>
      <p:ext uri="{BB962C8B-B14F-4D97-AF65-F5344CB8AC3E}">
        <p14:creationId xmlns:p14="http://schemas.microsoft.com/office/powerpoint/2010/main" val="16068629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13" name="Bild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607766"/>
            <a:ext cx="2016839" cy="201168"/>
          </a:xfrm>
          <a:prstGeom prst="rect">
            <a:avLst/>
          </a:prstGeom>
        </p:spPr>
      </p:pic>
    </p:spTree>
    <p:extLst>
      <p:ext uri="{BB962C8B-B14F-4D97-AF65-F5344CB8AC3E}">
        <p14:creationId xmlns:p14="http://schemas.microsoft.com/office/powerpoint/2010/main" val="4146970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0" y="3163824"/>
            <a:ext cx="5317121" cy="530352"/>
          </a:xfrm>
          <a:prstGeom prst="rect">
            <a:avLst/>
          </a:prstGeom>
        </p:spPr>
      </p:pic>
    </p:spTree>
    <p:extLst>
      <p:ext uri="{BB962C8B-B14F-4D97-AF65-F5344CB8AC3E}">
        <p14:creationId xmlns:p14="http://schemas.microsoft.com/office/powerpoint/2010/main" val="6094819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7441" y="3163824"/>
            <a:ext cx="5317118" cy="530352"/>
          </a:xfrm>
          <a:prstGeom prst="rect">
            <a:avLst/>
          </a:prstGeom>
        </p:spPr>
      </p:pic>
    </p:spTree>
    <p:extLst>
      <p:ext uri="{BB962C8B-B14F-4D97-AF65-F5344CB8AC3E}">
        <p14:creationId xmlns:p14="http://schemas.microsoft.com/office/powerpoint/2010/main" val="350763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2"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536519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öretag">
    <p:spTree>
      <p:nvGrpSpPr>
        <p:cNvPr id="1" name=""/>
        <p:cNvGrpSpPr/>
        <p:nvPr/>
      </p:nvGrpSpPr>
      <p:grpSpPr>
        <a:xfrm>
          <a:off x="0" y="0"/>
          <a:ext cx="0" cy="0"/>
          <a:chOff x="0" y="0"/>
          <a:chExt cx="0" cy="0"/>
        </a:xfrm>
      </p:grpSpPr>
      <p:pic>
        <p:nvPicPr>
          <p:cNvPr id="18" name="Bild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9189" y="1657466"/>
            <a:ext cx="4557133" cy="4560084"/>
          </a:xfrm>
          <a:prstGeom prst="rect">
            <a:avLst/>
          </a:prstGeom>
        </p:spPr>
      </p:pic>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Plassholder for tekst 8"/>
          <p:cNvSpPr>
            <a:spLocks noGrp="1"/>
          </p:cNvSpPr>
          <p:nvPr>
            <p:ph type="body" sz="quarter" idx="13" hasCustomPrompt="1"/>
          </p:nvPr>
        </p:nvSpPr>
        <p:spPr>
          <a:xfrm>
            <a:off x="6337050" y="2269805"/>
            <a:ext cx="228600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16" name="Plassholder for tekst 8"/>
          <p:cNvSpPr>
            <a:spLocks noGrp="1"/>
          </p:cNvSpPr>
          <p:nvPr>
            <p:ph type="body" sz="quarter" idx="14" hasCustomPrompt="1"/>
          </p:nvPr>
        </p:nvSpPr>
        <p:spPr>
          <a:xfrm>
            <a:off x="9773969" y="4480387"/>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17" name="Plassholder for tekst 8"/>
          <p:cNvSpPr>
            <a:spLocks noGrp="1"/>
          </p:cNvSpPr>
          <p:nvPr>
            <p:ph type="body" sz="quarter" idx="15" hasCustomPrompt="1"/>
          </p:nvPr>
        </p:nvSpPr>
        <p:spPr>
          <a:xfrm>
            <a:off x="5875737" y="5122071"/>
            <a:ext cx="2377440" cy="658368"/>
          </a:xfrm>
        </p:spPr>
        <p:txBody>
          <a:bodyPr/>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1" name="Bildobjekt 10"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49812"/>
            <a:ext cx="2268000" cy="181152"/>
          </a:xfrm>
          <a:prstGeom prst="rect">
            <a:avLst/>
          </a:prstGeom>
        </p:spPr>
      </p:pic>
    </p:spTree>
    <p:extLst>
      <p:ext uri="{BB962C8B-B14F-4D97-AF65-F5344CB8AC3E}">
        <p14:creationId xmlns:p14="http://schemas.microsoft.com/office/powerpoint/2010/main" val="26057442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öretag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2969" y="1657466"/>
            <a:ext cx="4557133" cy="4560084"/>
          </a:xfrm>
          <a:prstGeom prst="rect">
            <a:avLst/>
          </a:prstGeom>
        </p:spPr>
      </p:pic>
      <p:sp>
        <p:nvSpPr>
          <p:cNvPr id="26" name="Plassholder for tekst 8"/>
          <p:cNvSpPr>
            <a:spLocks noGrp="1"/>
          </p:cNvSpPr>
          <p:nvPr>
            <p:ph type="body" sz="quarter" idx="13" hasCustomPrompt="1"/>
          </p:nvPr>
        </p:nvSpPr>
        <p:spPr>
          <a:xfrm>
            <a:off x="3306169" y="1495114"/>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Experience</a:t>
            </a:r>
          </a:p>
        </p:txBody>
      </p:sp>
      <p:sp>
        <p:nvSpPr>
          <p:cNvPr id="27" name="Plassholder for tekst 8"/>
          <p:cNvSpPr>
            <a:spLocks noGrp="1"/>
          </p:cNvSpPr>
          <p:nvPr>
            <p:ph type="body" sz="quarter" idx="14" hasCustomPrompt="1"/>
          </p:nvPr>
        </p:nvSpPr>
        <p:spPr>
          <a:xfrm>
            <a:off x="7275367" y="4218086"/>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Solutions</a:t>
            </a:r>
          </a:p>
        </p:txBody>
      </p:sp>
      <p:sp>
        <p:nvSpPr>
          <p:cNvPr id="28" name="Plassholder for tekst 8"/>
          <p:cNvSpPr>
            <a:spLocks noGrp="1"/>
          </p:cNvSpPr>
          <p:nvPr>
            <p:ph type="body" sz="quarter" idx="15" hasCustomPrompt="1"/>
          </p:nvPr>
        </p:nvSpPr>
        <p:spPr>
          <a:xfrm>
            <a:off x="2415831" y="4454159"/>
            <a:ext cx="3200400" cy="658368"/>
          </a:xfrm>
        </p:spPr>
        <p:txBody>
          <a:bodyPr anchor="b" anchorCtr="0"/>
          <a:lstStyle>
            <a:lvl1pPr marL="0" indent="0">
              <a:buNone/>
              <a:defRPr b="1">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sv-SE" noProof="0" dirty="0"/>
              <a:t>Knowit Insight</a:t>
            </a:r>
          </a:p>
        </p:txBody>
      </p:sp>
      <p:sp>
        <p:nvSpPr>
          <p:cNvPr id="29" name="Plassholder for tekst 5"/>
          <p:cNvSpPr>
            <a:spLocks noGrp="1"/>
          </p:cNvSpPr>
          <p:nvPr>
            <p:ph type="body" sz="quarter" idx="18" hasCustomPrompt="1"/>
          </p:nvPr>
        </p:nvSpPr>
        <p:spPr>
          <a:xfrm>
            <a:off x="3306169" y="2238271"/>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0" name="Plassholder for tekst 5"/>
          <p:cNvSpPr>
            <a:spLocks noGrp="1"/>
          </p:cNvSpPr>
          <p:nvPr>
            <p:ph type="body" sz="quarter" idx="19" hasCustomPrompt="1"/>
          </p:nvPr>
        </p:nvSpPr>
        <p:spPr>
          <a:xfrm>
            <a:off x="7275367" y="4960831"/>
            <a:ext cx="3200400" cy="1024128"/>
          </a:xfrm>
        </p:spPr>
        <p:txBody>
          <a:bodyPr/>
          <a:lstStyle>
            <a:lvl1pPr marL="0" indent="0">
              <a:buNone/>
              <a:defRPr baseline="0"/>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31" name="Plassholder for tekst 5"/>
          <p:cNvSpPr>
            <a:spLocks noGrp="1"/>
          </p:cNvSpPr>
          <p:nvPr>
            <p:ph type="body" sz="quarter" idx="20" hasCustomPrompt="1"/>
          </p:nvPr>
        </p:nvSpPr>
        <p:spPr>
          <a:xfrm>
            <a:off x="2415831" y="5200599"/>
            <a:ext cx="3200400" cy="102412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Click to edit text</a:t>
            </a:r>
          </a:p>
        </p:txBody>
      </p:sp>
      <p:sp>
        <p:nvSpPr>
          <p:cNvPr id="15"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3" name="Bildobjekt 12"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1574173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örstasida turkos">
    <p:bg>
      <p:bgPr>
        <a:solidFill>
          <a:schemeClr val="accent2"/>
        </a:solidFill>
        <a:effectLst/>
      </p:bgPr>
    </p:bg>
    <p:spTree>
      <p:nvGrpSpPr>
        <p:cNvPr id="1" name=""/>
        <p:cNvGrpSpPr/>
        <p:nvPr/>
      </p:nvGrpSpPr>
      <p:grpSpPr>
        <a:xfrm>
          <a:off x="0" y="0"/>
          <a:ext cx="0" cy="0"/>
          <a:chOff x="0" y="0"/>
          <a:chExt cx="0" cy="0"/>
        </a:xfrm>
      </p:grpSpPr>
      <p:sp>
        <p:nvSpPr>
          <p:cNvPr id="3"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a:solidFill>
                  <a:schemeClr val="accent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330518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örstasida blå">
    <p:bg>
      <p:bgPr>
        <a:solidFill>
          <a:schemeClr val="accent1"/>
        </a:solidFill>
        <a:effectLst/>
      </p:bgPr>
    </p:bg>
    <p:spTree>
      <p:nvGrpSpPr>
        <p:cNvPr id="1" name=""/>
        <p:cNvGrpSpPr/>
        <p:nvPr/>
      </p:nvGrpSpPr>
      <p:grpSpPr>
        <a:xfrm>
          <a:off x="0" y="0"/>
          <a:ext cx="0" cy="0"/>
          <a:chOff x="0" y="0"/>
          <a:chExt cx="0" cy="0"/>
        </a:xfrm>
      </p:grpSpPr>
      <p:sp>
        <p:nvSpPr>
          <p:cNvPr id="10" name="Plassholder for tekst 2"/>
          <p:cNvSpPr>
            <a:spLocks noGrp="1"/>
          </p:cNvSpPr>
          <p:nvPr>
            <p:ph type="body" sz="quarter" idx="10" hasCustomPrompt="1"/>
          </p:nvPr>
        </p:nvSpPr>
        <p:spPr>
          <a:xfrm>
            <a:off x="591312" y="1699688"/>
            <a:ext cx="11009376" cy="3458624"/>
          </a:xfrm>
        </p:spPr>
        <p:txBody>
          <a:bodyPr anchor="ctr" anchorCtr="0"/>
          <a:lstStyle>
            <a:lvl1pPr marL="0" indent="0" algn="ctr">
              <a:lnSpc>
                <a:spcPct val="80000"/>
              </a:lnSpc>
              <a:buFontTx/>
              <a:buNone/>
              <a:defRPr sz="9200" baseline="0">
                <a:solidFill>
                  <a:schemeClr val="accent2"/>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master title style</a:t>
            </a:r>
            <a:endParaRPr lang="sv-SE" noProof="0" dirty="0"/>
          </a:p>
        </p:txBody>
      </p:sp>
      <p:pic>
        <p:nvPicPr>
          <p:cNvPr id="4" name="Bildobjekt 3"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7908373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baseline="0"/>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5914862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elsida gul">
    <p:bg>
      <p:bgPr>
        <a:solidFill>
          <a:schemeClr val="accent4"/>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1358853"/>
            <a:ext cx="5486400" cy="2387600"/>
          </a:xfrm>
        </p:spPr>
        <p:txBody>
          <a:bodyPr anchor="b">
            <a:noAutofit/>
          </a:bodyPr>
          <a:lstStyle>
            <a:lvl1pPr algn="l">
              <a:defRPr sz="3400" b="1">
                <a:latin typeface="Arial"/>
                <a:cs typeface="Arial"/>
              </a:defRPr>
            </a:lvl1pPr>
          </a:lstStyle>
          <a:p>
            <a:r>
              <a:rPr lang="en-US" noProof="0" dirty="0"/>
              <a:t>Click to edit master title style</a:t>
            </a:r>
            <a:endParaRPr lang="sv-SE" noProof="0" dirty="0"/>
          </a:p>
        </p:txBody>
      </p:sp>
      <p:sp>
        <p:nvSpPr>
          <p:cNvPr id="3" name="Undertittel 2"/>
          <p:cNvSpPr>
            <a:spLocks noGrp="1"/>
          </p:cNvSpPr>
          <p:nvPr>
            <p:ph type="subTitle" idx="1" hasCustomPrompt="1"/>
          </p:nvPr>
        </p:nvSpPr>
        <p:spPr>
          <a:xfrm>
            <a:off x="620110" y="3840480"/>
            <a:ext cx="5486400" cy="1655762"/>
          </a:xfrm>
        </p:spPr>
        <p:txBody>
          <a:bodyPr>
            <a:noAutofit/>
          </a:bodyPr>
          <a:lstStyle>
            <a:lvl1pPr marL="0" indent="0" algn="l">
              <a:lnSpc>
                <a:spcPct val="90000"/>
              </a:lnSpc>
              <a:buNone/>
              <a:defRPr sz="3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dirty="0"/>
              <a:t>Click to edit text</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0041559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agordning">
    <p:bg>
      <p:bgPr>
        <a:solidFill>
          <a:schemeClr val="accent1"/>
        </a:solidFill>
        <a:effectLst/>
      </p:bgPr>
    </p:bg>
    <p:spTree>
      <p:nvGrpSpPr>
        <p:cNvPr id="1" name=""/>
        <p:cNvGrpSpPr/>
        <p:nvPr/>
      </p:nvGrpSpPr>
      <p:grpSpPr>
        <a:xfrm>
          <a:off x="0" y="0"/>
          <a:ext cx="0" cy="0"/>
          <a:chOff x="0" y="0"/>
          <a:chExt cx="0" cy="0"/>
        </a:xfrm>
      </p:grpSpPr>
      <p:pic>
        <p:nvPicPr>
          <p:cNvPr id="10" name="Bild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605" y="1891860"/>
            <a:ext cx="10090126" cy="5722876"/>
          </a:xfrm>
          <a:prstGeom prst="rect">
            <a:avLst/>
          </a:prstGeom>
        </p:spPr>
      </p:pic>
      <p:sp>
        <p:nvSpPr>
          <p:cNvPr id="3" name="Plassholder for innhold 2"/>
          <p:cNvSpPr>
            <a:spLocks noGrp="1"/>
          </p:cNvSpPr>
          <p:nvPr>
            <p:ph idx="1" hasCustomPrompt="1"/>
          </p:nvPr>
        </p:nvSpPr>
        <p:spPr>
          <a:xfrm>
            <a:off x="617483" y="1749966"/>
            <a:ext cx="4805855" cy="2506724"/>
          </a:xfrm>
        </p:spPr>
        <p:txBody>
          <a:bodyPr>
            <a:noAutofit/>
          </a:bodyPr>
          <a:lstStyle>
            <a:lvl1pPr marL="342900" indent="-342900">
              <a:buFont typeface="+mj-lt"/>
              <a:buAutoNum type="arabicPeriod"/>
              <a:defRPr sz="1800">
                <a:solidFill>
                  <a:schemeClr val="bg1"/>
                </a:solidFill>
              </a:defRPr>
            </a:lvl1pPr>
            <a:lvl2pPr marL="800100" indent="-342900">
              <a:buFont typeface="+mj-lt"/>
              <a:buAutoNum type="arabicPeriod"/>
              <a:defRPr sz="1800">
                <a:solidFill>
                  <a:schemeClr val="bg1"/>
                </a:solidFill>
              </a:defRPr>
            </a:lvl2pPr>
            <a:lvl3pPr marL="1257300" indent="-342900">
              <a:buFont typeface="+mj-lt"/>
              <a:buAutoNum type="arabicPeriod"/>
              <a:defRPr sz="1800" baseline="0">
                <a:solidFill>
                  <a:schemeClr val="bg1"/>
                </a:solidFill>
              </a:defRPr>
            </a:lvl3pPr>
            <a:lvl4pPr marL="1714500" indent="-342900">
              <a:buFont typeface="+mj-lt"/>
              <a:buAutoNum type="arabicPeriod"/>
              <a:defRPr sz="1800" baseline="0">
                <a:solidFill>
                  <a:schemeClr val="bg1"/>
                </a:solidFill>
              </a:defRPr>
            </a:lvl4pPr>
            <a:lvl5pPr marL="2171700" indent="-342900">
              <a:buFont typeface="+mj-lt"/>
              <a:buAutoNum type="arabicPeriod"/>
              <a:defRPr sz="1800" baseline="0">
                <a:solidFill>
                  <a:schemeClr val="bg1"/>
                </a:solidFill>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9292919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4"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1769499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60282"/>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7209734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apitelsida blå">
    <p:bg>
      <p:bgPr>
        <a:solidFill>
          <a:schemeClr val="accent1"/>
        </a:solidFill>
        <a:effectLst/>
      </p:bgPr>
    </p:bg>
    <p:spTree>
      <p:nvGrpSpPr>
        <p:cNvPr id="1" name=""/>
        <p:cNvGrpSpPr/>
        <p:nvPr/>
      </p:nvGrpSpPr>
      <p:grpSpPr>
        <a:xfrm>
          <a:off x="0" y="0"/>
          <a:ext cx="0" cy="0"/>
          <a:chOff x="0" y="0"/>
          <a:chExt cx="0" cy="0"/>
        </a:xfrm>
      </p:grpSpPr>
      <p:sp>
        <p:nvSpPr>
          <p:cNvPr id="13"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baseline="0">
                <a:solidFill>
                  <a:schemeClr val="bg1"/>
                </a:solidFill>
                <a:latin typeface="Brush up" panose="02000503000000000000" pitchFamily="2" charset="0"/>
              </a:defRPr>
            </a:lvl1pPr>
          </a:lstStyle>
          <a:p>
            <a:r>
              <a:rPr lang="en-US" noProof="0" dirty="0"/>
              <a:t>Click to edit master title style</a:t>
            </a:r>
            <a:endParaRPr lang="sv-SE" noProof="0" dirty="0"/>
          </a:p>
        </p:txBody>
      </p:sp>
      <p:sp>
        <p:nvSpPr>
          <p:cNvPr id="10"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rgbClr val="FFFFFF"/>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pic>
        <p:nvPicPr>
          <p:cNvPr id="5" name="Bildobjekt 4"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25960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ida lila">
    <p:bg>
      <p:bgPr>
        <a:solidFill>
          <a:schemeClr val="accent3"/>
        </a:solid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solidFill>
                  <a:schemeClr val="bg1"/>
                </a:solidFill>
                <a:latin typeface="Brush up" panose="02000503000000000000" pitchFamily="2" charset="0"/>
              </a:defRPr>
            </a:lvl1pPr>
          </a:lstStyle>
          <a:p>
            <a:r>
              <a:rPr lang="en-US" noProof="0" dirty="0"/>
              <a:t>Click to edit master title style</a:t>
            </a: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7"/>
          </a:xfrm>
          <a:prstGeom prst="rect">
            <a:avLst/>
          </a:prstGeom>
        </p:spPr>
      </p:pic>
      <p:sp>
        <p:nvSpPr>
          <p:cNvPr id="13"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solidFill>
                  <a:schemeClr val="bg1"/>
                </a:solidFill>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18566787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el och innehåll">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11004884"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11004884" cy="3551459"/>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008682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eferenscase">
    <p:spTree>
      <p:nvGrpSpPr>
        <p:cNvPr id="1" name=""/>
        <p:cNvGrpSpPr/>
        <p:nvPr/>
      </p:nvGrpSpPr>
      <p:grpSpPr>
        <a:xfrm>
          <a:off x="0" y="0"/>
          <a:ext cx="0" cy="0"/>
          <a:chOff x="0" y="0"/>
          <a:chExt cx="0" cy="0"/>
        </a:xfrm>
      </p:grpSpPr>
      <p:sp>
        <p:nvSpPr>
          <p:cNvPr id="10" name="Rektangel 9"/>
          <p:cNvSpPr/>
          <p:nvPr userDrawn="1"/>
        </p:nvSpPr>
        <p:spPr>
          <a:xfrm>
            <a:off x="6096000" y="-24321"/>
            <a:ext cx="6089904" cy="68823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noProof="0" dirty="0"/>
          </a:p>
        </p:txBody>
      </p:sp>
      <p:pic>
        <p:nvPicPr>
          <p:cNvPr id="11" name="Bild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74608"/>
          </a:xfrm>
        </p:spPr>
        <p:txBody>
          <a:bodyPr/>
          <a:lstStyle>
            <a:lvl1pPr>
              <a:defRPr sz="1800"/>
            </a:lvl1pPr>
            <a:lvl2pPr>
              <a:defRPr sz="1800"/>
            </a:lvl2pPr>
            <a:lvl3pPr>
              <a:defRPr sz="1800"/>
            </a:lvl3pPr>
            <a:lvl4pPr>
              <a:defRPr sz="1800"/>
            </a:lvl4pPr>
            <a:lvl5pPr>
              <a:defRPr sz="1800" baseline="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Bilde 7" descr="monito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73876" y="1597454"/>
            <a:ext cx="5562600" cy="4419600"/>
          </a:xfrm>
          <a:prstGeom prst="rect">
            <a:avLst/>
          </a:prstGeom>
        </p:spPr>
      </p:pic>
      <p:pic>
        <p:nvPicPr>
          <p:cNvPr id="4" name="Bil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04029" y="2916195"/>
            <a:ext cx="1324406" cy="2700103"/>
          </a:xfrm>
          <a:prstGeom prst="rect">
            <a:avLst/>
          </a:prstGeom>
        </p:spPr>
      </p:pic>
      <p:sp>
        <p:nvSpPr>
          <p:cNvPr id="16" name="Plassholder for bilde 15"/>
          <p:cNvSpPr>
            <a:spLocks noGrp="1"/>
          </p:cNvSpPr>
          <p:nvPr>
            <p:ph type="pic" sz="quarter" idx="10" hasCustomPrompt="1"/>
          </p:nvPr>
        </p:nvSpPr>
        <p:spPr>
          <a:xfrm>
            <a:off x="7454900" y="2317750"/>
            <a:ext cx="3803650" cy="2324100"/>
          </a:xfrm>
          <a:custGeom>
            <a:avLst/>
            <a:gdLst>
              <a:gd name="connsiteX0" fmla="*/ 0 w 3803650"/>
              <a:gd name="connsiteY0" fmla="*/ 0 h 2324100"/>
              <a:gd name="connsiteX1" fmla="*/ 3803650 w 3803650"/>
              <a:gd name="connsiteY1" fmla="*/ 0 h 2324100"/>
              <a:gd name="connsiteX2" fmla="*/ 3803650 w 3803650"/>
              <a:gd name="connsiteY2" fmla="*/ 2324100 h 2324100"/>
              <a:gd name="connsiteX3" fmla="*/ 567687 w 3803650"/>
              <a:gd name="connsiteY3" fmla="*/ 2324100 h 2324100"/>
              <a:gd name="connsiteX4" fmla="*/ 567687 w 3803650"/>
              <a:gd name="connsiteY4" fmla="*/ 1371634 h 2324100"/>
              <a:gd name="connsiteX5" fmla="*/ 577731 w 3803650"/>
              <a:gd name="connsiteY5" fmla="*/ 1371634 h 2324100"/>
              <a:gd name="connsiteX6" fmla="*/ 577731 w 3803650"/>
              <a:gd name="connsiteY6" fmla="*/ 1176040 h 2324100"/>
              <a:gd name="connsiteX7" fmla="*/ 567687 w 3803650"/>
              <a:gd name="connsiteY7" fmla="*/ 1176040 h 2324100"/>
              <a:gd name="connsiteX8" fmla="*/ 567687 w 3803650"/>
              <a:gd name="connsiteY8" fmla="*/ 779551 h 2324100"/>
              <a:gd name="connsiteX9" fmla="*/ 391661 w 3803650"/>
              <a:gd name="connsiteY9" fmla="*/ 603525 h 2324100"/>
              <a:gd name="connsiteX10" fmla="*/ 0 w 3803650"/>
              <a:gd name="connsiteY10" fmla="*/ 6035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3650" h="2324100">
                <a:moveTo>
                  <a:pt x="0" y="0"/>
                </a:moveTo>
                <a:lnTo>
                  <a:pt x="3803650" y="0"/>
                </a:lnTo>
                <a:lnTo>
                  <a:pt x="3803650" y="2324100"/>
                </a:lnTo>
                <a:lnTo>
                  <a:pt x="567687" y="2324100"/>
                </a:lnTo>
                <a:lnTo>
                  <a:pt x="567687" y="1371634"/>
                </a:lnTo>
                <a:lnTo>
                  <a:pt x="577731" y="1371634"/>
                </a:lnTo>
                <a:lnTo>
                  <a:pt x="577731" y="1176040"/>
                </a:lnTo>
                <a:lnTo>
                  <a:pt x="567687" y="1176040"/>
                </a:lnTo>
                <a:lnTo>
                  <a:pt x="567687" y="779551"/>
                </a:lnTo>
                <a:cubicBezTo>
                  <a:pt x="567687" y="682335"/>
                  <a:pt x="488877" y="603525"/>
                  <a:pt x="391661" y="603525"/>
                </a:cubicBezTo>
                <a:lnTo>
                  <a:pt x="0" y="603525"/>
                </a:lnTo>
                <a:close/>
              </a:path>
            </a:pathLst>
          </a:custGeom>
        </p:spPr>
        <p:txBody>
          <a:bodyPr wrap="square">
            <a:noAutofit/>
          </a:bodyPr>
          <a:lstStyle>
            <a:lvl1pPr>
              <a:defRPr sz="1100"/>
            </a:lvl1pPr>
          </a:lstStyle>
          <a:p>
            <a:r>
              <a:rPr lang="en-US" noProof="0" dirty="0"/>
              <a:t>Image</a:t>
            </a:r>
          </a:p>
        </p:txBody>
      </p:sp>
      <p:sp>
        <p:nvSpPr>
          <p:cNvPr id="18" name="Plassholder for bilde 17"/>
          <p:cNvSpPr>
            <a:spLocks noGrp="1"/>
          </p:cNvSpPr>
          <p:nvPr>
            <p:ph type="pic" sz="quarter" idx="11" hasCustomPrompt="1"/>
          </p:nvPr>
        </p:nvSpPr>
        <p:spPr>
          <a:xfrm>
            <a:off x="6797336" y="3264023"/>
            <a:ext cx="1139300" cy="2019177"/>
          </a:xfrm>
        </p:spPr>
        <p:txBody>
          <a:bodyPr/>
          <a:lstStyle>
            <a:lvl1pPr>
              <a:defRPr sz="1100"/>
            </a:lvl1pPr>
          </a:lstStyle>
          <a:p>
            <a:r>
              <a:rPr lang="en-US" noProof="0" dirty="0"/>
              <a:t>Image</a:t>
            </a:r>
          </a:p>
        </p:txBody>
      </p:sp>
      <p:sp>
        <p:nvSpPr>
          <p:cNvPr id="19"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12" name="Bildobjekt 11" descr="1_Solutions_Black.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5968026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ext och bild">
    <p:bg>
      <p:bgPr>
        <a:blipFill dpi="0" rotWithShape="1">
          <a:blip r:embed="rId2">
            <a:lum/>
          </a:blip>
          <a:srcRect/>
          <a:stretch>
            <a:fillRect l="50000"/>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63034"/>
          </a:xfrm>
        </p:spPr>
        <p:txBody>
          <a:bodyPr/>
          <a:lstStyle>
            <a:lvl1pPr>
              <a:defRPr sz="1800"/>
            </a:lvl1pPr>
            <a:lvl2pPr>
              <a:defRPr sz="1800" baseline="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sp>
        <p:nvSpPr>
          <p:cNvPr id="9" name="TekstSylinder 5"/>
          <p:cNvSpPr txBox="1"/>
          <p:nvPr userDrawn="1"/>
        </p:nvSpPr>
        <p:spPr>
          <a:xfrm>
            <a:off x="12509501" y="797272"/>
            <a:ext cx="3187700" cy="4231928"/>
          </a:xfrm>
          <a:prstGeom prst="rect">
            <a:avLst/>
          </a:prstGeom>
          <a:solidFill>
            <a:srgbClr val="FFFF00"/>
          </a:solidFill>
        </p:spPr>
        <p:txBody>
          <a:bodyPr wrap="square" lIns="182880" tIns="182880" rIns="182880" bIns="182880" rtlCol="0">
            <a:spAutoFit/>
          </a:bodyPr>
          <a:lstStyle/>
          <a:p>
            <a:r>
              <a:rPr lang="sv-SE" sz="18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sv-SE" sz="1700" noProof="0" dirty="0"/>
          </a:p>
          <a:p>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a:t>
            </a:r>
            <a:r>
              <a:rPr lang="sv-SE" sz="1800" kern="1200" baseline="0" dirty="0">
                <a:solidFill>
                  <a:schemeClr val="tx1"/>
                </a:solidFill>
                <a:latin typeface="+mn-lt"/>
                <a:ea typeface="+mn-ea"/>
                <a:cs typeface="+mn-cs"/>
              </a:rPr>
              <a:t> </a:t>
            </a:r>
            <a:r>
              <a:rPr lang="sv-SE" sz="1800" kern="1200" dirty="0">
                <a:solidFill>
                  <a:schemeClr val="tx1"/>
                </a:solidFill>
                <a:latin typeface="+mn-lt"/>
                <a:ea typeface="+mn-ea"/>
                <a:cs typeface="+mn-cs"/>
              </a:rPr>
              <a:t>"</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 (the image must be 960x1080 </a:t>
            </a:r>
            <a:r>
              <a:rPr lang="sv-SE" sz="1800" kern="1200" dirty="0" err="1">
                <a:solidFill>
                  <a:schemeClr val="tx1"/>
                </a:solidFill>
                <a:latin typeface="+mn-lt"/>
                <a:ea typeface="+mn-ea"/>
                <a:cs typeface="+mn-cs"/>
              </a:rPr>
              <a:t>px</a:t>
            </a:r>
            <a:r>
              <a:rPr lang="sv-SE" sz="1800" kern="1200" dirty="0">
                <a:solidFill>
                  <a:schemeClr val="tx1"/>
                </a:solidFill>
                <a:latin typeface="+mn-lt"/>
                <a:ea typeface="+mn-ea"/>
                <a:cs typeface="+mn-cs"/>
              </a:rPr>
              <a:t> or </a:t>
            </a:r>
            <a:r>
              <a:rPr lang="sv-SE" sz="1800" kern="1200" dirty="0" err="1">
                <a:solidFill>
                  <a:schemeClr val="tx1"/>
                </a:solidFill>
                <a:latin typeface="+mn-lt"/>
                <a:ea typeface="+mn-ea"/>
                <a:cs typeface="+mn-cs"/>
              </a:rPr>
              <a:t>have</a:t>
            </a:r>
            <a:r>
              <a:rPr lang="sv-SE" sz="1800" kern="1200" dirty="0">
                <a:solidFill>
                  <a:schemeClr val="tx1"/>
                </a:solidFill>
                <a:latin typeface="+mn-lt"/>
                <a:ea typeface="+mn-ea"/>
                <a:cs typeface="+mn-cs"/>
              </a:rPr>
              <a:t> the </a:t>
            </a:r>
            <a:r>
              <a:rPr lang="sv-SE" sz="1800" kern="1200" dirty="0" err="1">
                <a:solidFill>
                  <a:schemeClr val="tx1"/>
                </a:solidFill>
                <a:latin typeface="+mn-lt"/>
                <a:ea typeface="+mn-ea"/>
                <a:cs typeface="+mn-cs"/>
              </a:rPr>
              <a:t>corresponding</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height:width</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ratio</a:t>
            </a:r>
            <a:r>
              <a:rPr lang="sv-SE" sz="1800" kern="1200" dirty="0">
                <a:solidFill>
                  <a:schemeClr val="tx1"/>
                </a:solidFill>
                <a:latin typeface="+mn-lt"/>
                <a:ea typeface="+mn-ea"/>
                <a:cs typeface="+mn-cs"/>
              </a:rPr>
              <a:t>).</a:t>
            </a:r>
          </a:p>
          <a:p>
            <a:endParaRPr lang="sv-SE" sz="1800" kern="1200" dirty="0">
              <a:solidFill>
                <a:schemeClr val="tx1"/>
              </a:solidFill>
              <a:latin typeface="+mn-lt"/>
              <a:ea typeface="+mn-ea"/>
              <a:cs typeface="+mn-cs"/>
            </a:endParaRPr>
          </a:p>
          <a:p>
            <a:r>
              <a:rPr lang="sv-SE" sz="1800" kern="1200" dirty="0">
                <a:solidFill>
                  <a:schemeClr val="tx1"/>
                </a:solidFill>
                <a:latin typeface="+mn-lt"/>
                <a:ea typeface="+mn-ea"/>
                <a:cs typeface="+mn-cs"/>
              </a:rPr>
              <a:t>3. Set "</a:t>
            </a:r>
            <a:r>
              <a:rPr lang="sv-SE" sz="1800" kern="1200" dirty="0" err="1">
                <a:solidFill>
                  <a:schemeClr val="tx1"/>
                </a:solidFill>
                <a:latin typeface="+mn-lt"/>
                <a:ea typeface="+mn-ea"/>
                <a:cs typeface="+mn-cs"/>
              </a:rPr>
              <a:t>Shift</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to</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left</a:t>
            </a:r>
            <a:r>
              <a:rPr lang="sv-SE" sz="1800" kern="1200" dirty="0">
                <a:solidFill>
                  <a:schemeClr val="tx1"/>
                </a:solidFill>
                <a:latin typeface="+mn-lt"/>
                <a:ea typeface="+mn-ea"/>
                <a:cs typeface="+mn-cs"/>
              </a:rPr>
              <a:t>" at 50% (</a:t>
            </a:r>
            <a:r>
              <a:rPr lang="sv-SE" sz="1800" kern="1200" dirty="0" err="1">
                <a:solidFill>
                  <a:schemeClr val="tx1"/>
                </a:solidFill>
                <a:latin typeface="+mn-lt"/>
                <a:ea typeface="+mn-ea"/>
                <a:cs typeface="+mn-cs"/>
              </a:rPr>
              <a:t>other</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shifts</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should</a:t>
            </a:r>
            <a:r>
              <a:rPr lang="sv-SE" sz="1800" kern="1200" dirty="0">
                <a:solidFill>
                  <a:schemeClr val="tx1"/>
                </a:solidFill>
                <a:latin typeface="+mn-lt"/>
                <a:ea typeface="+mn-ea"/>
                <a:cs typeface="+mn-cs"/>
              </a:rPr>
              <a:t> be set at 0%).</a:t>
            </a:r>
            <a:endParaRPr lang="sv-SE" sz="1700" noProof="0" dirty="0"/>
          </a:p>
        </p:txBody>
      </p:sp>
      <p:pic>
        <p:nvPicPr>
          <p:cNvPr id="10" name="Bildobjekt 9"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28350116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ch bild 2">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501709"/>
            <a:ext cx="4796589" cy="1097280"/>
          </a:xfrm>
        </p:spPr>
        <p:txBody>
          <a:bodyPr/>
          <a:lstStyle>
            <a:lvl1pPr>
              <a:defRPr sz="3200" b="1"/>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2698870"/>
            <a:ext cx="4796589" cy="3551459"/>
          </a:xfrm>
        </p:spPr>
        <p:txBody>
          <a:bodyPr/>
          <a:lstStyle>
            <a:lvl1pPr marL="0" indent="0">
              <a:buFontTx/>
              <a:buNone/>
              <a:defRPr sz="1800" baseline="0"/>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noProof="0" dirty="0"/>
              <a:t>Click to edit text</a:t>
            </a:r>
          </a:p>
        </p:txBody>
      </p:sp>
      <p:sp>
        <p:nvSpPr>
          <p:cNvPr id="5" name="Plassholder for bilde 4"/>
          <p:cNvSpPr>
            <a:spLocks noGrp="1"/>
          </p:cNvSpPr>
          <p:nvPr>
            <p:ph type="pic" sz="quarter" idx="10" hasCustomPrompt="1"/>
          </p:nvPr>
        </p:nvSpPr>
        <p:spPr>
          <a:xfrm>
            <a:off x="6096000" y="1604211"/>
            <a:ext cx="5405935" cy="4412498"/>
          </a:xfrm>
        </p:spPr>
        <p:txBody>
          <a:bodyPr/>
          <a:lstStyle>
            <a:lvl1pPr>
              <a:defRPr/>
            </a:lvl1pPr>
          </a:lstStyle>
          <a:p>
            <a:r>
              <a:rPr lang="en-US" noProof="0" dirty="0"/>
              <a:t>Image</a:t>
            </a:r>
          </a:p>
        </p:txBody>
      </p:sp>
      <p:sp>
        <p:nvSpPr>
          <p:cNvPr id="13"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9" name="Bildobjekt 8"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1932506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ld över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 y="12700"/>
            <a:ext cx="12188952" cy="1188662"/>
          </a:xfrm>
          <a:prstGeom prst="rect">
            <a:avLst/>
          </a:prstGeom>
        </p:spPr>
      </p:pic>
      <p:sp>
        <p:nvSpPr>
          <p:cNvPr id="5" name="TekstSylinder 3"/>
          <p:cNvSpPr txBox="1"/>
          <p:nvPr userDrawn="1"/>
        </p:nvSpPr>
        <p:spPr>
          <a:xfrm>
            <a:off x="12679947" y="1165373"/>
            <a:ext cx="2658979" cy="2723823"/>
          </a:xfrm>
          <a:prstGeom prst="rect">
            <a:avLst/>
          </a:prstGeom>
          <a:solidFill>
            <a:srgbClr val="FFFF00"/>
          </a:solidFill>
        </p:spPr>
        <p:txBody>
          <a:bodyPr wrap="square" lIns="182880" tIns="182880" rIns="182880" bIns="182880" rtlCol="0">
            <a:spAutoFit/>
          </a:bodyPr>
          <a:lstStyle/>
          <a:p>
            <a:r>
              <a:rPr lang="sv-SE" sz="1600" b="1" kern="1200" dirty="0">
                <a:solidFill>
                  <a:schemeClr val="tx1"/>
                </a:solidFill>
                <a:latin typeface="+mn-lt"/>
                <a:ea typeface="+mn-ea"/>
                <a:cs typeface="+mn-cs"/>
              </a:rPr>
              <a:t>TO REPLACE AN IMAGE</a:t>
            </a:r>
            <a:r>
              <a:rPr lang="sv-SE" sz="1600" b="1" spc="100" baseline="0" noProof="0" dirty="0"/>
              <a:t>:</a:t>
            </a:r>
            <a:endParaRPr lang="sv-SE" sz="1600" b="1" spc="100" noProof="0" dirty="0"/>
          </a:p>
          <a:p>
            <a:endParaRPr lang="nb-NO" sz="1300" dirty="0"/>
          </a:p>
          <a:p>
            <a:pPr marL="0" indent="0">
              <a:buFont typeface="Arial"/>
              <a:buNone/>
            </a:pPr>
            <a:r>
              <a:rPr lang="sv-SE" sz="1800" kern="1200" dirty="0">
                <a:solidFill>
                  <a:schemeClr val="tx1"/>
                </a:solidFill>
                <a:latin typeface="+mn-lt"/>
                <a:ea typeface="+mn-ea"/>
                <a:cs typeface="+mn-cs"/>
              </a:rPr>
              <a:t>1. Right </a:t>
            </a:r>
            <a:r>
              <a:rPr lang="sv-SE" sz="1800" kern="1200" dirty="0" err="1">
                <a:solidFill>
                  <a:schemeClr val="tx1"/>
                </a:solidFill>
                <a:latin typeface="+mn-lt"/>
                <a:ea typeface="+mn-ea"/>
                <a:cs typeface="+mn-cs"/>
              </a:rPr>
              <a:t>click</a:t>
            </a:r>
            <a:r>
              <a:rPr lang="sv-SE" sz="1800" kern="1200" dirty="0">
                <a:solidFill>
                  <a:schemeClr val="tx1"/>
                </a:solidFill>
                <a:latin typeface="+mn-lt"/>
                <a:ea typeface="+mn-ea"/>
                <a:cs typeface="+mn-cs"/>
              </a:rPr>
              <a:t> and </a:t>
            </a:r>
            <a:r>
              <a:rPr lang="sv-SE" sz="1800" kern="1200" dirty="0" err="1">
                <a:solidFill>
                  <a:schemeClr val="tx1"/>
                </a:solidFill>
                <a:latin typeface="+mn-lt"/>
                <a:ea typeface="+mn-ea"/>
                <a:cs typeface="+mn-cs"/>
              </a:rPr>
              <a:t>select</a:t>
            </a:r>
            <a:r>
              <a:rPr lang="sv-SE" sz="1800" kern="1200" dirty="0">
                <a:solidFill>
                  <a:schemeClr val="tx1"/>
                </a:solidFill>
                <a:latin typeface="+mn-lt"/>
                <a:ea typeface="+mn-ea"/>
                <a:cs typeface="+mn-cs"/>
              </a:rPr>
              <a:t> the format "</a:t>
            </a:r>
            <a:r>
              <a:rPr lang="sv-SE" sz="1800" kern="1200" dirty="0" err="1">
                <a:solidFill>
                  <a:schemeClr val="tx1"/>
                </a:solidFill>
                <a:latin typeface="+mn-lt"/>
                <a:ea typeface="+mn-ea"/>
                <a:cs typeface="+mn-cs"/>
              </a:rPr>
              <a:t>Background</a:t>
            </a:r>
            <a:r>
              <a:rPr lang="sv-SE" sz="1800" kern="1200" dirty="0">
                <a:solidFill>
                  <a:schemeClr val="tx1"/>
                </a:solidFill>
                <a:latin typeface="+mn-lt"/>
                <a:ea typeface="+mn-ea"/>
                <a:cs typeface="+mn-cs"/>
              </a:rPr>
              <a:t>".</a:t>
            </a:r>
          </a:p>
          <a:p>
            <a:pPr marL="0" indent="0">
              <a:buFont typeface="Arial"/>
              <a:buNone/>
            </a:pPr>
            <a:endParaRPr lang="sv-SE" sz="1800" kern="1200" dirty="0">
              <a:solidFill>
                <a:schemeClr val="tx1"/>
              </a:solidFill>
              <a:latin typeface="+mn-lt"/>
              <a:ea typeface="+mn-ea"/>
              <a:cs typeface="+mn-cs"/>
            </a:endParaRPr>
          </a:p>
          <a:p>
            <a:pPr marL="0" indent="0">
              <a:buFont typeface="Arial"/>
              <a:buNone/>
            </a:pPr>
            <a:r>
              <a:rPr lang="sv-SE" sz="1800" kern="1200" dirty="0">
                <a:solidFill>
                  <a:schemeClr val="tx1"/>
                </a:solidFill>
                <a:latin typeface="+mn-lt"/>
                <a:ea typeface="+mn-ea"/>
                <a:cs typeface="+mn-cs"/>
              </a:rPr>
              <a:t>2. </a:t>
            </a:r>
            <a:r>
              <a:rPr lang="sv-SE" sz="1800" kern="1200" dirty="0" err="1">
                <a:solidFill>
                  <a:schemeClr val="tx1"/>
                </a:solidFill>
                <a:latin typeface="+mn-lt"/>
                <a:ea typeface="+mn-ea"/>
                <a:cs typeface="+mn-cs"/>
              </a:rPr>
              <a:t>Choose</a:t>
            </a:r>
            <a:r>
              <a:rPr lang="sv-SE" sz="1800" kern="1200" dirty="0">
                <a:solidFill>
                  <a:schemeClr val="tx1"/>
                </a:solidFill>
                <a:latin typeface="+mn-lt"/>
                <a:ea typeface="+mn-ea"/>
                <a:cs typeface="+mn-cs"/>
              </a:rPr>
              <a:t> </a:t>
            </a:r>
            <a:r>
              <a:rPr lang="sv-SE" sz="1800" kern="1200" dirty="0" err="1">
                <a:solidFill>
                  <a:schemeClr val="tx1"/>
                </a:solidFill>
                <a:latin typeface="+mn-lt"/>
                <a:ea typeface="+mn-ea"/>
                <a:cs typeface="+mn-cs"/>
              </a:rPr>
              <a:t>your</a:t>
            </a:r>
            <a:r>
              <a:rPr lang="sv-SE" sz="1800" kern="1200" dirty="0">
                <a:solidFill>
                  <a:schemeClr val="tx1"/>
                </a:solidFill>
                <a:latin typeface="+mn-lt"/>
                <a:ea typeface="+mn-ea"/>
                <a:cs typeface="+mn-cs"/>
              </a:rPr>
              <a:t> image from "</a:t>
            </a:r>
            <a:r>
              <a:rPr lang="sv-SE" sz="1800" kern="1200" dirty="0" err="1">
                <a:solidFill>
                  <a:schemeClr val="tx1"/>
                </a:solidFill>
                <a:latin typeface="+mn-lt"/>
                <a:ea typeface="+mn-ea"/>
                <a:cs typeface="+mn-cs"/>
              </a:rPr>
              <a:t>File</a:t>
            </a:r>
            <a:r>
              <a:rPr lang="sv-SE" sz="1800" kern="1200" dirty="0">
                <a:solidFill>
                  <a:schemeClr val="tx1"/>
                </a:solidFill>
                <a:latin typeface="+mn-lt"/>
                <a:ea typeface="+mn-ea"/>
                <a:cs typeface="+mn-cs"/>
              </a:rPr>
              <a:t>".</a:t>
            </a:r>
            <a:endParaRPr lang="nb-NO" sz="1300" dirty="0"/>
          </a:p>
        </p:txBody>
      </p:sp>
      <p:pic>
        <p:nvPicPr>
          <p:cNvPr id="7" name="Bildobjekt 6" descr="1_Solutions_Black.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12172374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3" name="Plassholder for bilde 2"/>
          <p:cNvSpPr>
            <a:spLocks noGrp="1"/>
          </p:cNvSpPr>
          <p:nvPr>
            <p:ph type="pic" sz="quarter" idx="10" hasCustomPrompt="1"/>
          </p:nvPr>
        </p:nvSpPr>
        <p:spPr>
          <a:xfrm>
            <a:off x="0" y="0"/>
            <a:ext cx="12192000" cy="6858000"/>
          </a:xfrm>
        </p:spPr>
        <p:txBody>
          <a:bodyPr/>
          <a:lstStyle>
            <a:lvl1pPr>
              <a:defRPr/>
            </a:lvl1pPr>
          </a:lstStyle>
          <a:p>
            <a:r>
              <a:rPr lang="en-US" noProof="0" dirty="0"/>
              <a:t>Image</a:t>
            </a:r>
          </a:p>
        </p:txBody>
      </p:sp>
    </p:spTree>
    <p:extLst>
      <p:ext uri="{BB962C8B-B14F-4D97-AF65-F5344CB8AC3E}">
        <p14:creationId xmlns:p14="http://schemas.microsoft.com/office/powerpoint/2010/main" val="28672328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el och 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2" name="Tittel 1"/>
          <p:cNvSpPr>
            <a:spLocks noGrp="1"/>
          </p:cNvSpPr>
          <p:nvPr>
            <p:ph type="title" hasCustomPrompt="1"/>
          </p:nvPr>
        </p:nvSpPr>
        <p:spPr>
          <a:xfrm>
            <a:off x="593558" y="1363160"/>
            <a:ext cx="11004884" cy="461172"/>
          </a:xfrm>
        </p:spPr>
        <p:txBody>
          <a:bodyPr/>
          <a:lstStyle>
            <a:lvl1pPr>
              <a:defRPr sz="2600" b="1" baseline="0"/>
            </a:lvl1pPr>
          </a:lstStyle>
          <a:p>
            <a:r>
              <a:rPr lang="en-US" noProof="0" dirty="0"/>
              <a:t>Click to edit master title style</a:t>
            </a:r>
            <a:endParaRPr lang="sv-SE" noProof="0" dirty="0"/>
          </a:p>
        </p:txBody>
      </p:sp>
      <p:sp>
        <p:nvSpPr>
          <p:cNvPr id="3" name="Plassholder for innhold 2"/>
          <p:cNvSpPr>
            <a:spLocks noGrp="1"/>
          </p:cNvSpPr>
          <p:nvPr>
            <p:ph idx="1" hasCustomPrompt="1"/>
          </p:nvPr>
        </p:nvSpPr>
        <p:spPr>
          <a:xfrm>
            <a:off x="593558" y="1998829"/>
            <a:ext cx="11004884" cy="4228351"/>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7" name="Bildobjekt 6"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9501611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iagram">
    <p:bg>
      <p:bgPr>
        <a:solidFill>
          <a:schemeClr val="bg1"/>
        </a:solidFill>
        <a:effectLst/>
      </p:bgPr>
    </p:bg>
    <p:spTree>
      <p:nvGrpSpPr>
        <p:cNvPr id="1" name=""/>
        <p:cNvGrpSpPr/>
        <p:nvPr/>
      </p:nvGrpSpPr>
      <p:grpSpPr>
        <a:xfrm>
          <a:off x="0" y="0"/>
          <a:ext cx="0" cy="0"/>
          <a:chOff x="0" y="0"/>
          <a:chExt cx="0" cy="0"/>
        </a:xfrm>
      </p:grpSpPr>
      <p:pic>
        <p:nvPicPr>
          <p:cNvPr id="9" name="Bil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 y="0"/>
            <a:ext cx="12188952" cy="1188662"/>
          </a:xfrm>
          <a:prstGeom prst="rect">
            <a:avLst/>
          </a:prstGeom>
        </p:spPr>
      </p:pic>
      <p:sp>
        <p:nvSpPr>
          <p:cNvPr id="3" name="Plassholder for innhold 2"/>
          <p:cNvSpPr>
            <a:spLocks noGrp="1"/>
          </p:cNvSpPr>
          <p:nvPr>
            <p:ph idx="1" hasCustomPrompt="1"/>
          </p:nvPr>
        </p:nvSpPr>
        <p:spPr>
          <a:xfrm>
            <a:off x="593558" y="1604212"/>
            <a:ext cx="11004884" cy="4634542"/>
          </a:xfrm>
        </p:spPr>
        <p:txBody>
          <a:bodyPr/>
          <a:lstStyle>
            <a:lvl1pPr>
              <a:defRPr sz="1800"/>
            </a:lvl1pPr>
            <a:lvl2pPr>
              <a:defRPr sz="1800"/>
            </a:lvl2pPr>
            <a:lvl3pPr>
              <a:defRPr sz="1800"/>
            </a:lvl3pPr>
            <a:lvl4pPr>
              <a:defRPr sz="1800"/>
            </a:lvl4pPr>
            <a:lvl5pPr>
              <a:defRPr sz="1800"/>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Plassholder for dato 3"/>
          <p:cNvSpPr>
            <a:spLocks noGrp="1"/>
          </p:cNvSpPr>
          <p:nvPr>
            <p:ph type="dt" sz="half" idx="2"/>
          </p:nvPr>
        </p:nvSpPr>
        <p:spPr>
          <a:xfrm>
            <a:off x="620110" y="6356350"/>
            <a:ext cx="10963762" cy="365125"/>
          </a:xfrm>
          <a:prstGeom prst="rect">
            <a:avLst/>
          </a:prstGeom>
        </p:spPr>
        <p:txBody>
          <a:bodyPr vert="horz" lIns="91440" tIns="45720" rIns="91440" bIns="45720" rtlCol="0" anchor="ctr"/>
          <a:lstStyle>
            <a:lvl1pPr algn="l">
              <a:defRPr sz="800">
                <a:solidFill>
                  <a:schemeClr val="tx1"/>
                </a:solidFill>
              </a:defRPr>
            </a:lvl1pPr>
          </a:lstStyle>
          <a:p>
            <a:fld id="{FBB4C1D9-1FB8-45E5-82FF-C9AD6CD6534D}" type="slidenum">
              <a:rPr lang="sv-SE" smtClean="0"/>
              <a:pPr/>
              <a:t>‹#›</a:t>
            </a:fld>
            <a:r>
              <a:rPr lang="sv-SE" dirty="0"/>
              <a:t>  KNOWIT 09-11-16</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5015478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itat lila">
    <p:bg>
      <p:bgPr>
        <a:solidFill>
          <a:schemeClr val="accent3"/>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baseline="0">
                <a:solidFill>
                  <a:schemeClr val="tx1"/>
                </a:solidFill>
              </a:defRPr>
            </a:lvl1pPr>
          </a:lstStyle>
          <a:p>
            <a:r>
              <a:rPr lang="en-US" noProof="0" dirty="0"/>
              <a:t>Click to edit master title style</a:t>
            </a:r>
            <a:endParaRPr lang="sv-SE" noProof="0" dirty="0"/>
          </a:p>
        </p:txBody>
      </p:sp>
      <p:pic>
        <p:nvPicPr>
          <p:cNvPr id="5" name="Bildobjekt 4" descr="1_Solutions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8175"/>
            <a:ext cx="2268000" cy="181150"/>
          </a:xfrm>
          <a:prstGeom prst="rect">
            <a:avLst/>
          </a:prstGeom>
        </p:spPr>
      </p:pic>
    </p:spTree>
    <p:extLst>
      <p:ext uri="{BB962C8B-B14F-4D97-AF65-F5344CB8AC3E}">
        <p14:creationId xmlns:p14="http://schemas.microsoft.com/office/powerpoint/2010/main" val="39096746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itat gul">
    <p:bg>
      <p:bgPr>
        <a:solidFill>
          <a:schemeClr val="accent4"/>
        </a:solidFill>
        <a:effectLst/>
      </p:bgPr>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659" y="2235200"/>
            <a:ext cx="2159286" cy="1722651"/>
          </a:xfrm>
          <a:prstGeom prst="rect">
            <a:avLst/>
          </a:prstGeom>
        </p:spPr>
      </p:pic>
      <p:sp>
        <p:nvSpPr>
          <p:cNvPr id="2" name="Tittel 1"/>
          <p:cNvSpPr>
            <a:spLocks noGrp="1"/>
          </p:cNvSpPr>
          <p:nvPr>
            <p:ph type="ctrTitle" hasCustomPrompt="1"/>
          </p:nvPr>
        </p:nvSpPr>
        <p:spPr>
          <a:xfrm>
            <a:off x="620110" y="2988860"/>
            <a:ext cx="6954397" cy="2674961"/>
          </a:xfrm>
        </p:spPr>
        <p:txBody>
          <a:bodyPr anchor="t" anchorCtr="0">
            <a:noAutofit/>
          </a:bodyPr>
          <a:lstStyle>
            <a:lvl1pPr algn="l">
              <a:defRPr sz="3400" b="1"/>
            </a:lvl1pPr>
          </a:lstStyle>
          <a:p>
            <a:r>
              <a:rPr lang="en-US" noProof="0" dirty="0"/>
              <a:t>Click to edit master title style</a:t>
            </a:r>
            <a:endParaRPr lang="sv-SE" noProof="0" dirty="0"/>
          </a:p>
        </p:txBody>
      </p:sp>
      <p:pic>
        <p:nvPicPr>
          <p:cNvPr id="5" name="Bildobjekt 4"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377050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sida turkos">
    <p:bg>
      <p:bgPr>
        <a:solidFill>
          <a:schemeClr val="accent2"/>
        </a:solidFill>
        <a:effectLst/>
      </p:bgPr>
    </p:bg>
    <p:spTree>
      <p:nvGrpSpPr>
        <p:cNvPr id="1" name=""/>
        <p:cNvGrpSpPr/>
        <p:nvPr/>
      </p:nvGrpSpPr>
      <p:grpSpPr>
        <a:xfrm>
          <a:off x="0" y="0"/>
          <a:ext cx="0" cy="0"/>
          <a:chOff x="0" y="0"/>
          <a:chExt cx="0" cy="0"/>
        </a:xfrm>
      </p:grpSpPr>
      <p:pic>
        <p:nvPicPr>
          <p:cNvPr id="6" name="Bild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8480" y="603223"/>
            <a:ext cx="886736" cy="201168"/>
          </a:xfrm>
          <a:prstGeom prst="rect">
            <a:avLst/>
          </a:prstGeom>
        </p:spPr>
      </p:pic>
      <p:sp>
        <p:nvSpPr>
          <p:cNvPr id="2" name="Tittel 1"/>
          <p:cNvSpPr>
            <a:spLocks noGrp="1"/>
          </p:cNvSpPr>
          <p:nvPr>
            <p:ph type="ctrTitle" hasCustomPrompt="1"/>
          </p:nvPr>
        </p:nvSpPr>
        <p:spPr>
          <a:xfrm>
            <a:off x="620110" y="2235200"/>
            <a:ext cx="10951780" cy="2387600"/>
          </a:xfrm>
        </p:spPr>
        <p:txBody>
          <a:bodyPr anchor="ctr" anchorCtr="0">
            <a:noAutofit/>
          </a:bodyPr>
          <a:lstStyle>
            <a:lvl1pPr algn="l">
              <a:lnSpc>
                <a:spcPct val="80000"/>
              </a:lnSpc>
              <a:defRPr sz="7200" b="0">
                <a:latin typeface="Brush up" panose="02000503000000000000" pitchFamily="2" charset="0"/>
              </a:defRPr>
            </a:lvl1pPr>
          </a:lstStyle>
          <a:p>
            <a:r>
              <a:rPr lang="en-US" noProof="0" dirty="0"/>
              <a:t>Click to edit master title style</a:t>
            </a:r>
            <a:endParaRPr lang="sv-SE" noProof="0" dirty="0"/>
          </a:p>
        </p:txBody>
      </p:sp>
      <p:sp>
        <p:nvSpPr>
          <p:cNvPr id="8" name="Plassholder for tekst 4"/>
          <p:cNvSpPr>
            <a:spLocks noGrp="1"/>
          </p:cNvSpPr>
          <p:nvPr>
            <p:ph type="body" sz="quarter" idx="10" hasCustomPrompt="1"/>
          </p:nvPr>
        </p:nvSpPr>
        <p:spPr>
          <a:xfrm>
            <a:off x="7988968" y="2270524"/>
            <a:ext cx="3531213" cy="2551079"/>
          </a:xfrm>
        </p:spPr>
        <p:txBody>
          <a:bodyPr/>
          <a:lstStyle>
            <a:lvl1pPr marL="0" indent="0" algn="r">
              <a:buFontTx/>
              <a:buNone/>
              <a:defRPr sz="32000">
                <a:latin typeface="Brush up" panose="02000503000000000000" pitchFamily="2"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noProof="0" dirty="0"/>
              <a:t>1</a:t>
            </a:r>
          </a:p>
        </p:txBody>
      </p:sp>
    </p:spTree>
    <p:extLst>
      <p:ext uri="{BB962C8B-B14F-4D97-AF65-F5344CB8AC3E}">
        <p14:creationId xmlns:p14="http://schemas.microsoft.com/office/powerpoint/2010/main" val="30246162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Kontakt">
    <p:bg>
      <p:bgPr>
        <a:solidFill>
          <a:schemeClr val="accent2"/>
        </a:solidFill>
        <a:effectLst/>
      </p:bgPr>
    </p:bg>
    <p:spTree>
      <p:nvGrpSpPr>
        <p:cNvPr id="1" name=""/>
        <p:cNvGrpSpPr/>
        <p:nvPr/>
      </p:nvGrpSpPr>
      <p:grpSpPr>
        <a:xfrm>
          <a:off x="0" y="0"/>
          <a:ext cx="0" cy="0"/>
          <a:chOff x="0" y="0"/>
          <a:chExt cx="0" cy="0"/>
        </a:xfrm>
      </p:grpSpPr>
      <p:pic>
        <p:nvPicPr>
          <p:cNvPr id="4" name="Bild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4036" y="-424444"/>
            <a:ext cx="7379742" cy="8005727"/>
          </a:xfrm>
          <a:prstGeom prst="rect">
            <a:avLst/>
          </a:prstGeom>
        </p:spPr>
      </p:pic>
      <p:sp>
        <p:nvSpPr>
          <p:cNvPr id="2" name="Tittel 1"/>
          <p:cNvSpPr>
            <a:spLocks noGrp="1"/>
          </p:cNvSpPr>
          <p:nvPr>
            <p:ph type="ctrTitle" hasCustomPrompt="1"/>
          </p:nvPr>
        </p:nvSpPr>
        <p:spPr>
          <a:xfrm>
            <a:off x="620108" y="3166281"/>
            <a:ext cx="3392334" cy="1064525"/>
          </a:xfrm>
        </p:spPr>
        <p:txBody>
          <a:bodyPr anchor="b" anchorCtr="0">
            <a:noAutofit/>
          </a:bodyPr>
          <a:lstStyle>
            <a:lvl1pPr algn="l">
              <a:defRPr sz="2000" b="1" baseline="0"/>
            </a:lvl1pPr>
          </a:lstStyle>
          <a:p>
            <a:r>
              <a:rPr lang="en-US" noProof="0" dirty="0"/>
              <a:t>Click to edit master title style</a:t>
            </a:r>
            <a:endParaRPr lang="sv-SE" noProof="0" dirty="0"/>
          </a:p>
        </p:txBody>
      </p:sp>
      <p:sp>
        <p:nvSpPr>
          <p:cNvPr id="12" name="Plassholder for tekst 11"/>
          <p:cNvSpPr>
            <a:spLocks noGrp="1"/>
          </p:cNvSpPr>
          <p:nvPr>
            <p:ph type="body" sz="quarter" idx="10" hasCustomPrompt="1"/>
          </p:nvPr>
        </p:nvSpPr>
        <p:spPr>
          <a:xfrm>
            <a:off x="620108" y="4449525"/>
            <a:ext cx="3392334" cy="1378068"/>
          </a:xfrm>
        </p:spPr>
        <p:txBody>
          <a:bodyPr/>
          <a:lstStyle>
            <a:lvl1pPr marL="0" indent="0">
              <a:lnSpc>
                <a:spcPct val="90000"/>
              </a:lnSpc>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Click to edit text</a:t>
            </a:r>
          </a:p>
        </p:txBody>
      </p:sp>
      <p:pic>
        <p:nvPicPr>
          <p:cNvPr id="6" name="Bildobjekt 5" descr="1_Solutions_Blac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4650" y="637112"/>
            <a:ext cx="2268000" cy="181152"/>
          </a:xfrm>
          <a:prstGeom prst="rect">
            <a:avLst/>
          </a:prstGeom>
        </p:spPr>
      </p:pic>
    </p:spTree>
    <p:extLst>
      <p:ext uri="{BB962C8B-B14F-4D97-AF65-F5344CB8AC3E}">
        <p14:creationId xmlns:p14="http://schemas.microsoft.com/office/powerpoint/2010/main" val="4723167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Logga turkos">
    <p:bg>
      <p:bgPr>
        <a:solidFill>
          <a:schemeClr val="accent2"/>
        </a:solidFill>
        <a:effectLst/>
      </p:bgPr>
    </p:bg>
    <p:spTree>
      <p:nvGrpSpPr>
        <p:cNvPr id="1" name=""/>
        <p:cNvGrpSpPr/>
        <p:nvPr/>
      </p:nvGrpSpPr>
      <p:grpSpPr>
        <a:xfrm>
          <a:off x="0" y="0"/>
          <a:ext cx="0" cy="0"/>
          <a:chOff x="0" y="0"/>
          <a:chExt cx="0" cy="0"/>
        </a:xfrm>
      </p:grpSpPr>
      <p:pic>
        <p:nvPicPr>
          <p:cNvPr id="3" name="Bildobjekt 2" descr="1_Solutions_Blac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650" y="3164412"/>
            <a:ext cx="5940000" cy="474446"/>
          </a:xfrm>
          <a:prstGeom prst="rect">
            <a:avLst/>
          </a:prstGeom>
        </p:spPr>
      </p:pic>
    </p:spTree>
    <p:extLst>
      <p:ext uri="{BB962C8B-B14F-4D97-AF65-F5344CB8AC3E}">
        <p14:creationId xmlns:p14="http://schemas.microsoft.com/office/powerpoint/2010/main" val="18247180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Logga blå">
    <p:bg>
      <p:bgPr>
        <a:solidFill>
          <a:schemeClr val="accent1"/>
        </a:solidFill>
        <a:effectLst/>
      </p:bgPr>
    </p:bg>
    <p:spTree>
      <p:nvGrpSpPr>
        <p:cNvPr id="1" name=""/>
        <p:cNvGrpSpPr/>
        <p:nvPr/>
      </p:nvGrpSpPr>
      <p:grpSpPr>
        <a:xfrm>
          <a:off x="0" y="0"/>
          <a:ext cx="0" cy="0"/>
          <a:chOff x="0" y="0"/>
          <a:chExt cx="0" cy="0"/>
        </a:xfrm>
      </p:grpSpPr>
      <p:pic>
        <p:nvPicPr>
          <p:cNvPr id="3" name="Bildobjekt 2" descr="1_Solutions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5950" y="3165475"/>
            <a:ext cx="5940000" cy="474440"/>
          </a:xfrm>
          <a:prstGeom prst="rect">
            <a:avLst/>
          </a:prstGeom>
        </p:spPr>
      </p:pic>
    </p:spTree>
    <p:extLst>
      <p:ext uri="{BB962C8B-B14F-4D97-AF65-F5344CB8AC3E}">
        <p14:creationId xmlns:p14="http://schemas.microsoft.com/office/powerpoint/2010/main" val="7792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21" Type="http://schemas.openxmlformats.org/officeDocument/2006/relationships/slideLayout" Target="../slideLayouts/slideLayout90.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slideLayout" Target="../slideLayouts/slideLayout89.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24" Type="http://schemas.openxmlformats.org/officeDocument/2006/relationships/theme" Target="../theme/theme4.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sv-SE" noProof="0"/>
              <a:t>Klicka här för att ändra format</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lassholder for dato 3"/>
          <p:cNvSpPr>
            <a:spLocks noGrp="1"/>
          </p:cNvSpPr>
          <p:nvPr>
            <p:ph type="dt" sz="half" idx="2"/>
          </p:nvPr>
        </p:nvSpPr>
        <p:spPr>
          <a:xfrm>
            <a:off x="838199" y="6356350"/>
            <a:ext cx="10530587"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192503450"/>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3" r:id="rId3"/>
    <p:sldLayoutId id="2147483661" r:id="rId4"/>
    <p:sldLayoutId id="2147483660" r:id="rId5"/>
    <p:sldLayoutId id="2147483686" r:id="rId6"/>
    <p:sldLayoutId id="2147483662" r:id="rId7"/>
    <p:sldLayoutId id="2147483664" r:id="rId8"/>
    <p:sldLayoutId id="2147483665" r:id="rId9"/>
    <p:sldLayoutId id="2147483684" r:id="rId10"/>
    <p:sldLayoutId id="2147483650" r:id="rId11"/>
    <p:sldLayoutId id="2147483667" r:id="rId12"/>
    <p:sldLayoutId id="2147483668" r:id="rId13"/>
    <p:sldLayoutId id="214748367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29614" y="6356350"/>
            <a:ext cx="10539173"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19405182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28931"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232756529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endParaRPr lang="sv-SE" noProof="0" dirty="0"/>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lassholder for dato 3"/>
          <p:cNvSpPr>
            <a:spLocks noGrp="1"/>
          </p:cNvSpPr>
          <p:nvPr>
            <p:ph type="dt" sz="half" idx="2"/>
          </p:nvPr>
        </p:nvSpPr>
        <p:spPr>
          <a:xfrm>
            <a:off x="839856" y="6356350"/>
            <a:ext cx="10518689" cy="365125"/>
          </a:xfrm>
          <a:prstGeom prst="rect">
            <a:avLst/>
          </a:prstGeom>
        </p:spPr>
        <p:txBody>
          <a:bodyPr vert="horz" lIns="91440" tIns="45720" rIns="91440" bIns="45720" rtlCol="0" anchor="ctr"/>
          <a:lstStyle>
            <a:lvl1pPr algn="l">
              <a:defRPr sz="800">
                <a:solidFill>
                  <a:schemeClr val="tx1"/>
                </a:solidFill>
                <a:latin typeface="Arial"/>
                <a:cs typeface="Arial"/>
              </a:defRPr>
            </a:lvl1pPr>
          </a:lstStyle>
          <a:p>
            <a:fld id="{FBB4C1D9-1FB8-45E5-82FF-C9AD6CD6534D}" type="slidenum">
              <a:rPr lang="sv-SE" smtClean="0"/>
              <a:pPr/>
              <a:t>‹#›</a:t>
            </a:fld>
            <a:r>
              <a:rPr lang="sv-SE" dirty="0"/>
              <a:t>  KNOWIT 09-11-16</a:t>
            </a:r>
          </a:p>
        </p:txBody>
      </p:sp>
    </p:spTree>
    <p:extLst>
      <p:ext uri="{BB962C8B-B14F-4D97-AF65-F5344CB8AC3E}">
        <p14:creationId xmlns:p14="http://schemas.microsoft.com/office/powerpoint/2010/main" val="354324462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Lst>
  <p:hf hdr="0"/>
  <p:txStyles>
    <p:titleStyle>
      <a:lvl1pPr algn="l" defTabSz="914400" rtl="0" eaLnBrk="1" latinLnBrk="0" hangingPunct="1">
        <a:lnSpc>
          <a:spcPct val="90000"/>
        </a:lnSpc>
        <a:spcBef>
          <a:spcPct val="0"/>
        </a:spcBef>
        <a:buNone/>
        <a:defRPr sz="3400" b="1" kern="1200">
          <a:solidFill>
            <a:schemeClr val="tx1"/>
          </a:solidFill>
          <a:latin typeface="Arial"/>
          <a:ea typeface="+mj-ea"/>
          <a:cs typeface="Arial"/>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Arial"/>
          <a:ea typeface="+mn-ea"/>
          <a:cs typeface="Arial"/>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Arial"/>
          <a:ea typeface="+mn-ea"/>
          <a:cs typeface="Arial"/>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baseline="0">
          <a:solidFill>
            <a:schemeClr val="tx1"/>
          </a:solidFill>
          <a:latin typeface="Arial"/>
          <a:ea typeface="+mn-ea"/>
          <a:cs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nuget.org/packages/Microsoft.NET.Sdk.Functions/" TargetMode="External"/><Relationship Id="rId2" Type="http://schemas.openxmlformats.org/officeDocument/2006/relationships/hyperlink" Target="https://www.nuget.org/packages/Microsoft.Azure.Functions.Extensions/"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kedacore/keda" TargetMode="Externa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hyperlink" Target="mailto:khiem.ho@knowit.no" TargetMode="Externa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p:cNvSpPr>
            <a:spLocks noGrp="1"/>
          </p:cNvSpPr>
          <p:nvPr>
            <p:ph type="body" sz="quarter" idx="10"/>
          </p:nvPr>
        </p:nvSpPr>
        <p:spPr/>
        <p:txBody>
          <a:bodyPr/>
          <a:lstStyle/>
          <a:p>
            <a:r>
              <a:rPr lang="en-US" dirty="0"/>
              <a:t>Serverless Architecture using Azure Functions</a:t>
            </a:r>
          </a:p>
        </p:txBody>
      </p:sp>
    </p:spTree>
    <p:extLst>
      <p:ext uri="{BB962C8B-B14F-4D97-AF65-F5344CB8AC3E}">
        <p14:creationId xmlns:p14="http://schemas.microsoft.com/office/powerpoint/2010/main" val="162969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a:t>E</a:t>
            </a:r>
            <a:r>
              <a:rPr lang="en-US" dirty="0"/>
              <a:t>vent processing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10</a:t>
            </a:fld>
            <a:r>
              <a:rPr lang="sv-SE"/>
              <a:t>  KNOWIT 09-11-16</a:t>
            </a:r>
            <a:endParaRPr lang="sv-SE" dirty="0"/>
          </a:p>
        </p:txBody>
      </p:sp>
      <p:pic>
        <p:nvPicPr>
          <p:cNvPr id="8" name="Picture 7" descr="A close up of a map&#10;&#10;Description automatically generated">
            <a:extLst>
              <a:ext uri="{FF2B5EF4-FFF2-40B4-BE49-F238E27FC236}">
                <a16:creationId xmlns:a16="http://schemas.microsoft.com/office/drawing/2014/main" id="{118AEF80-A170-40BA-A41B-CAE64A82F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6" y="2373496"/>
            <a:ext cx="7677150" cy="3819525"/>
          </a:xfrm>
          <a:prstGeom prst="rect">
            <a:avLst/>
          </a:prstGeom>
        </p:spPr>
      </p:pic>
    </p:spTree>
    <p:extLst>
      <p:ext uri="{BB962C8B-B14F-4D97-AF65-F5344CB8AC3E}">
        <p14:creationId xmlns:p14="http://schemas.microsoft.com/office/powerpoint/2010/main" val="375303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Data streaming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11</a:t>
            </a:fld>
            <a:r>
              <a:rPr lang="sv-SE"/>
              <a:t>  KNOWIT 09-11-16</a:t>
            </a:r>
            <a:endParaRPr lang="sv-SE" dirty="0"/>
          </a:p>
        </p:txBody>
      </p:sp>
      <p:pic>
        <p:nvPicPr>
          <p:cNvPr id="4098" name="Picture 2" descr="Serverless stream processing">
            <a:extLst>
              <a:ext uri="{FF2B5EF4-FFF2-40B4-BE49-F238E27FC236}">
                <a16:creationId xmlns:a16="http://schemas.microsoft.com/office/drawing/2014/main" id="{86DFD28C-DEC6-4C34-BDFA-B0A529F8B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60466"/>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39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API Gateway</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12</a:t>
            </a:fld>
            <a:r>
              <a:rPr lang="sv-SE"/>
              <a:t>  KNOWIT 09-11-16</a:t>
            </a:r>
            <a:endParaRPr lang="sv-SE" dirty="0"/>
          </a:p>
        </p:txBody>
      </p:sp>
      <p:pic>
        <p:nvPicPr>
          <p:cNvPr id="5122" name="Picture 2" descr="Serverless API gateway">
            <a:extLst>
              <a:ext uri="{FF2B5EF4-FFF2-40B4-BE49-F238E27FC236}">
                <a16:creationId xmlns:a16="http://schemas.microsoft.com/office/drawing/2014/main" id="{46016680-41E0-4CFE-82FF-12BCB44EE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708" y="2320658"/>
            <a:ext cx="6870583" cy="358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9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dirty="0"/>
              <a:t>Azure Functions</a:t>
            </a:r>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221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2B790E18-9156-4D7F-BCFF-B19662FA884E}"/>
              </a:ext>
            </a:extLst>
          </p:cNvPr>
          <p:cNvSpPr>
            <a:spLocks noGrp="1"/>
          </p:cNvSpPr>
          <p:nvPr>
            <p:ph idx="1"/>
          </p:nvPr>
        </p:nvSpPr>
        <p:spPr/>
        <p:txBody>
          <a:bodyPr/>
          <a:lstStyle/>
          <a:p>
            <a:r>
              <a:rPr lang="en-US" dirty="0" err="1"/>
              <a:t>Microsofts</a:t>
            </a:r>
            <a:r>
              <a:rPr lang="en-US" dirty="0"/>
              <a:t> answer to event driven, compute on demand service</a:t>
            </a:r>
          </a:p>
          <a:p>
            <a:r>
              <a:rPr lang="en-US" dirty="0"/>
              <a:t>Develop small piece of codes in the cloud</a:t>
            </a:r>
          </a:p>
          <a:p>
            <a:r>
              <a:rPr lang="en-US" dirty="0"/>
              <a:t>Good for processing, integrating systems and simple APIs</a:t>
            </a:r>
          </a:p>
          <a:p>
            <a:r>
              <a:rPr lang="en-US" dirty="0"/>
              <a:t>Offerings</a:t>
            </a:r>
          </a:p>
          <a:p>
            <a:pPr lvl="1"/>
            <a:r>
              <a:rPr lang="en-US" dirty="0" err="1"/>
              <a:t>HttpTrigger</a:t>
            </a:r>
            <a:endParaRPr lang="en-US" dirty="0"/>
          </a:p>
          <a:p>
            <a:pPr lvl="1"/>
            <a:r>
              <a:rPr lang="en-US" dirty="0" err="1"/>
              <a:t>TimerTrigger</a:t>
            </a:r>
            <a:endParaRPr lang="en-US" dirty="0"/>
          </a:p>
          <a:p>
            <a:pPr lvl="1"/>
            <a:r>
              <a:rPr lang="en-US" dirty="0" err="1"/>
              <a:t>ServicebusTopicTrigger</a:t>
            </a:r>
            <a:endParaRPr lang="en-US" dirty="0"/>
          </a:p>
          <a:p>
            <a:pPr lvl="1"/>
            <a:r>
              <a:rPr lang="en-US" dirty="0" err="1"/>
              <a:t>BlobTrigger</a:t>
            </a:r>
            <a:endParaRPr lang="en-US" dirty="0"/>
          </a:p>
          <a:p>
            <a:pPr lvl="1"/>
            <a:r>
              <a:rPr lang="en-US" dirty="0" err="1"/>
              <a:t>CosmosDbTrigger</a:t>
            </a:r>
            <a:endParaRPr lang="en-US" dirty="0"/>
          </a:p>
          <a:p>
            <a:pPr lvl="1"/>
            <a:r>
              <a:rPr lang="en-US" dirty="0"/>
              <a:t>Etc.</a:t>
            </a:r>
          </a:p>
        </p:txBody>
      </p:sp>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14</a:t>
            </a:fld>
            <a:r>
              <a:rPr lang="sv-SE" dirty="0"/>
              <a:t>  KNOWIT 09-11-16</a:t>
            </a:r>
          </a:p>
        </p:txBody>
      </p:sp>
    </p:spTree>
    <p:extLst>
      <p:ext uri="{BB962C8B-B14F-4D97-AF65-F5344CB8AC3E}">
        <p14:creationId xmlns:p14="http://schemas.microsoft.com/office/powerpoint/2010/main" val="18016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105C0A9-CA2B-4B99-B70F-10AB1042DF54}"/>
              </a:ext>
            </a:extLst>
          </p:cNvPr>
          <p:cNvSpPr>
            <a:spLocks noGrp="1"/>
          </p:cNvSpPr>
          <p:nvPr>
            <p:ph type="title"/>
          </p:nvPr>
        </p:nvSpPr>
        <p:spPr/>
        <p:txBody>
          <a:bodyPr/>
          <a:lstStyle/>
          <a:p>
            <a:r>
              <a:rPr lang="en-US" dirty="0"/>
              <a:t>Integrations</a:t>
            </a:r>
          </a:p>
        </p:txBody>
      </p:sp>
      <p:sp>
        <p:nvSpPr>
          <p:cNvPr id="3" name="Plassholder for innhold 2">
            <a:extLst>
              <a:ext uri="{FF2B5EF4-FFF2-40B4-BE49-F238E27FC236}">
                <a16:creationId xmlns:a16="http://schemas.microsoft.com/office/drawing/2014/main" id="{6C50D020-63EF-4E82-93D2-DC69277042CE}"/>
              </a:ext>
            </a:extLst>
          </p:cNvPr>
          <p:cNvSpPr>
            <a:spLocks noGrp="1"/>
          </p:cNvSpPr>
          <p:nvPr>
            <p:ph idx="1"/>
          </p:nvPr>
        </p:nvSpPr>
        <p:spPr/>
        <p:txBody>
          <a:bodyPr/>
          <a:lstStyle/>
          <a:p>
            <a:r>
              <a:rPr lang="en-US" dirty="0"/>
              <a:t>Azure Cosmos DB</a:t>
            </a:r>
          </a:p>
          <a:p>
            <a:r>
              <a:rPr lang="en-US" dirty="0"/>
              <a:t>Azure Event Hubs</a:t>
            </a:r>
          </a:p>
          <a:p>
            <a:r>
              <a:rPr lang="en-US" dirty="0"/>
              <a:t>Azure Event Grid</a:t>
            </a:r>
          </a:p>
          <a:p>
            <a:r>
              <a:rPr lang="en-US" dirty="0"/>
              <a:t>Azure Notification Hubs</a:t>
            </a:r>
          </a:p>
          <a:p>
            <a:r>
              <a:rPr lang="en-US" dirty="0"/>
              <a:t>Azure Service Bus (queues and topics)</a:t>
            </a:r>
          </a:p>
          <a:p>
            <a:r>
              <a:rPr lang="en-US" dirty="0"/>
              <a:t>Azure Storage (blob, queues, and tables)</a:t>
            </a:r>
          </a:p>
          <a:p>
            <a:r>
              <a:rPr lang="en-US" dirty="0"/>
              <a:t>On-premises (using Service Bus)</a:t>
            </a:r>
          </a:p>
          <a:p>
            <a:r>
              <a:rPr lang="en-US" dirty="0"/>
              <a:t>Twilio (SMS messages)</a:t>
            </a:r>
          </a:p>
          <a:p>
            <a:endParaRPr lang="en-US" dirty="0"/>
          </a:p>
        </p:txBody>
      </p:sp>
      <p:sp>
        <p:nvSpPr>
          <p:cNvPr id="4" name="Plassholder for dato 3">
            <a:extLst>
              <a:ext uri="{FF2B5EF4-FFF2-40B4-BE49-F238E27FC236}">
                <a16:creationId xmlns:a16="http://schemas.microsoft.com/office/drawing/2014/main" id="{4C17272E-9C1D-4FCA-8D97-ADC89115FFA4}"/>
              </a:ext>
            </a:extLst>
          </p:cNvPr>
          <p:cNvSpPr>
            <a:spLocks noGrp="1"/>
          </p:cNvSpPr>
          <p:nvPr>
            <p:ph type="dt" sz="half" idx="2"/>
          </p:nvPr>
        </p:nvSpPr>
        <p:spPr/>
        <p:txBody>
          <a:bodyPr/>
          <a:lstStyle/>
          <a:p>
            <a:fld id="{FBB4C1D9-1FB8-45E5-82FF-C9AD6CD6534D}" type="slidenum">
              <a:rPr lang="sv-SE" smtClean="0"/>
              <a:pPr/>
              <a:t>15</a:t>
            </a:fld>
            <a:r>
              <a:rPr lang="sv-SE"/>
              <a:t>  KNOWIT 09-11-16</a:t>
            </a:r>
            <a:endParaRPr lang="sv-SE" dirty="0"/>
          </a:p>
        </p:txBody>
      </p:sp>
    </p:spTree>
    <p:extLst>
      <p:ext uri="{BB962C8B-B14F-4D97-AF65-F5344CB8AC3E}">
        <p14:creationId xmlns:p14="http://schemas.microsoft.com/office/powerpoint/2010/main" val="3203584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7D4F7F-3CA9-4EB4-957E-48CB90E6F4D1}"/>
              </a:ext>
            </a:extLst>
          </p:cNvPr>
          <p:cNvSpPr>
            <a:spLocks noGrp="1"/>
          </p:cNvSpPr>
          <p:nvPr>
            <p:ph type="title"/>
          </p:nvPr>
        </p:nvSpPr>
        <p:spPr/>
        <p:txBody>
          <a:bodyPr/>
          <a:lstStyle/>
          <a:p>
            <a:r>
              <a:rPr lang="en-US" dirty="0"/>
              <a:t>Costs</a:t>
            </a:r>
          </a:p>
        </p:txBody>
      </p:sp>
      <p:sp>
        <p:nvSpPr>
          <p:cNvPr id="3" name="Plassholder for innhold 2">
            <a:extLst>
              <a:ext uri="{FF2B5EF4-FFF2-40B4-BE49-F238E27FC236}">
                <a16:creationId xmlns:a16="http://schemas.microsoft.com/office/drawing/2014/main" id="{6CA5A505-41B6-418F-BD67-3EEAC4877010}"/>
              </a:ext>
            </a:extLst>
          </p:cNvPr>
          <p:cNvSpPr>
            <a:spLocks noGrp="1"/>
          </p:cNvSpPr>
          <p:nvPr>
            <p:ph idx="1"/>
          </p:nvPr>
        </p:nvSpPr>
        <p:spPr/>
        <p:txBody>
          <a:bodyPr/>
          <a:lstStyle/>
          <a:p>
            <a:r>
              <a:rPr lang="en-US" dirty="0"/>
              <a:t>Consumption plan: Azure provides the necessary computational resources. Pay for the time your code runs</a:t>
            </a:r>
          </a:p>
          <a:p>
            <a:pPr lvl="1"/>
            <a:r>
              <a:rPr lang="en-US" dirty="0"/>
              <a:t>Allocates compute resource power when your code is running.</a:t>
            </a:r>
          </a:p>
          <a:p>
            <a:pPr lvl="1"/>
            <a:r>
              <a:rPr lang="en-US" dirty="0"/>
              <a:t>Billing based on number of executions, execution times</a:t>
            </a:r>
          </a:p>
          <a:p>
            <a:r>
              <a:rPr lang="en-US" dirty="0"/>
              <a:t>App Service plan: Run functions like your web apps.</a:t>
            </a:r>
          </a:p>
          <a:p>
            <a:pPr lvl="1"/>
            <a:r>
              <a:rPr lang="en-US" dirty="0"/>
              <a:t>Dedicated VMs on a service plan</a:t>
            </a:r>
          </a:p>
          <a:p>
            <a:pPr lvl="1"/>
            <a:r>
              <a:rPr lang="en-US" dirty="0"/>
              <a:t>Best choice if you need more CPU or memory options and scalability</a:t>
            </a:r>
          </a:p>
          <a:p>
            <a:pPr lvl="1"/>
            <a:r>
              <a:rPr lang="en-US" dirty="0"/>
              <a:t>Can scale with Always on options</a:t>
            </a:r>
          </a:p>
        </p:txBody>
      </p:sp>
      <p:sp>
        <p:nvSpPr>
          <p:cNvPr id="4" name="Plassholder for dato 3">
            <a:extLst>
              <a:ext uri="{FF2B5EF4-FFF2-40B4-BE49-F238E27FC236}">
                <a16:creationId xmlns:a16="http://schemas.microsoft.com/office/drawing/2014/main" id="{A7699CA3-0DEB-4AAD-9C87-4DB3E2B830A0}"/>
              </a:ext>
            </a:extLst>
          </p:cNvPr>
          <p:cNvSpPr>
            <a:spLocks noGrp="1"/>
          </p:cNvSpPr>
          <p:nvPr>
            <p:ph type="dt" sz="half" idx="2"/>
          </p:nvPr>
        </p:nvSpPr>
        <p:spPr/>
        <p:txBody>
          <a:bodyPr/>
          <a:lstStyle/>
          <a:p>
            <a:fld id="{FBB4C1D9-1FB8-45E5-82FF-C9AD6CD6534D}" type="slidenum">
              <a:rPr lang="sv-SE" smtClean="0"/>
              <a:pPr/>
              <a:t>16</a:t>
            </a:fld>
            <a:r>
              <a:rPr lang="sv-SE"/>
              <a:t>  KNOWIT 09-11-16</a:t>
            </a:r>
            <a:endParaRPr lang="sv-SE" dirty="0"/>
          </a:p>
        </p:txBody>
      </p:sp>
    </p:spTree>
    <p:extLst>
      <p:ext uri="{BB962C8B-B14F-4D97-AF65-F5344CB8AC3E}">
        <p14:creationId xmlns:p14="http://schemas.microsoft.com/office/powerpoint/2010/main" val="23052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5A9ACA3-B12F-4791-A4EC-6C7A42D1CC3A}"/>
              </a:ext>
            </a:extLst>
          </p:cNvPr>
          <p:cNvSpPr>
            <a:spLocks noGrp="1"/>
          </p:cNvSpPr>
          <p:nvPr>
            <p:ph type="title"/>
          </p:nvPr>
        </p:nvSpPr>
        <p:spPr/>
        <p:txBody>
          <a:bodyPr/>
          <a:lstStyle/>
          <a:p>
            <a:r>
              <a:rPr lang="en-US" dirty="0"/>
              <a:t>Code samples</a:t>
            </a:r>
          </a:p>
        </p:txBody>
      </p:sp>
      <p:sp>
        <p:nvSpPr>
          <p:cNvPr id="4" name="Plassholder for dato 3">
            <a:extLst>
              <a:ext uri="{FF2B5EF4-FFF2-40B4-BE49-F238E27FC236}">
                <a16:creationId xmlns:a16="http://schemas.microsoft.com/office/drawing/2014/main" id="{3CC39ECA-6142-477F-A51A-E973934A540F}"/>
              </a:ext>
            </a:extLst>
          </p:cNvPr>
          <p:cNvSpPr>
            <a:spLocks noGrp="1"/>
          </p:cNvSpPr>
          <p:nvPr>
            <p:ph type="dt" sz="half" idx="2"/>
          </p:nvPr>
        </p:nvSpPr>
        <p:spPr/>
        <p:txBody>
          <a:bodyPr/>
          <a:lstStyle/>
          <a:p>
            <a:fld id="{FBB4C1D9-1FB8-45E5-82FF-C9AD6CD6534D}" type="slidenum">
              <a:rPr lang="sv-SE" smtClean="0"/>
              <a:pPr/>
              <a:t>17</a:t>
            </a:fld>
            <a:r>
              <a:rPr lang="sv-SE"/>
              <a:t>  KNOWIT 09-11-16</a:t>
            </a:r>
            <a:endParaRPr lang="sv-SE" dirty="0"/>
          </a:p>
        </p:txBody>
      </p:sp>
      <p:sp>
        <p:nvSpPr>
          <p:cNvPr id="5" name="Rectangle 4">
            <a:extLst>
              <a:ext uri="{FF2B5EF4-FFF2-40B4-BE49-F238E27FC236}">
                <a16:creationId xmlns:a16="http://schemas.microsoft.com/office/drawing/2014/main" id="{E426F404-E77B-4D37-9DFE-8C2C8EA53DBA}"/>
              </a:ext>
            </a:extLst>
          </p:cNvPr>
          <p:cNvSpPr/>
          <p:nvPr/>
        </p:nvSpPr>
        <p:spPr>
          <a:xfrm>
            <a:off x="594137" y="1985464"/>
            <a:ext cx="11419186" cy="1384995"/>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BookingFlight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Run([</a:t>
            </a:r>
            <a:r>
              <a:rPr lang="en-US" sz="1400" dirty="0" err="1">
                <a:solidFill>
                  <a:srgbClr val="000000"/>
                </a:solidFill>
                <a:latin typeface="Consolas" panose="020B0609020204030204" pitchFamily="49" charset="0"/>
              </a:rPr>
              <a:t>ServiceBusTrigger</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"booking"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"booking-flight"</a:t>
            </a:r>
            <a:r>
              <a:rPr lang="en-US" sz="1400" dirty="0">
                <a:solidFill>
                  <a:srgbClr val="000000"/>
                </a:solidFill>
                <a:latin typeface="Consolas" panose="020B0609020204030204" pitchFamily="49" charset="0"/>
              </a:rPr>
              <a:t>, Connection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ServicebusConnectionString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a:t>
            </a:r>
            <a:r>
              <a:rPr lang="en-US" sz="1400" dirty="0" err="1">
                <a:solidFill>
                  <a:srgbClr val="A31515"/>
                </a:solidFill>
                <a:latin typeface="Consolas" panose="020B0609020204030204" pitchFamily="49" charset="0"/>
              </a:rPr>
              <a:t>ServiceBus</a:t>
            </a:r>
            <a:r>
              <a:rPr lang="en-US" sz="1400" dirty="0">
                <a:solidFill>
                  <a:srgbClr val="A31515"/>
                </a:solidFill>
                <a:latin typeface="Consolas" panose="020B0609020204030204" pitchFamily="49" charset="0"/>
              </a:rPr>
              <a:t> topic trigger function processed message: </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mySbMsg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
        <p:nvSpPr>
          <p:cNvPr id="6" name="Rectangle 5">
            <a:extLst>
              <a:ext uri="{FF2B5EF4-FFF2-40B4-BE49-F238E27FC236}">
                <a16:creationId xmlns:a16="http://schemas.microsoft.com/office/drawing/2014/main" id="{89E92D3D-6B3E-43AC-8CF3-B55E5EDDE7EA}"/>
              </a:ext>
            </a:extLst>
          </p:cNvPr>
          <p:cNvSpPr/>
          <p:nvPr/>
        </p:nvSpPr>
        <p:spPr>
          <a:xfrm>
            <a:off x="594137" y="3740020"/>
            <a:ext cx="11650413" cy="2246769"/>
          </a:xfrm>
          <a:prstGeom prst="rect">
            <a:avLst/>
          </a:prstGeom>
        </p:spPr>
        <p:txBody>
          <a:bodyPr wrap="square" anchor="t">
            <a:spAutoFit/>
          </a:bodyPr>
          <a:lstStyle/>
          <a:p>
            <a:r>
              <a:rPr lang="en-US" sz="1400" dirty="0">
                <a:solidFill>
                  <a:srgbClr val="000000"/>
                </a:solidFill>
                <a:latin typeface="Consolas"/>
              </a:rPr>
              <a:t>        [</a:t>
            </a:r>
            <a:r>
              <a:rPr lang="en-US" sz="1400" dirty="0" err="1">
                <a:solidFill>
                  <a:srgbClr val="000000"/>
                </a:solidFill>
                <a:latin typeface="Consolas"/>
              </a:rPr>
              <a:t>FunctionName</a:t>
            </a:r>
            <a:r>
              <a:rPr lang="en-US" sz="1400" dirty="0">
                <a:solidFill>
                  <a:srgbClr val="000000"/>
                </a:solidFill>
                <a:latin typeface="Consolas"/>
              </a:rPr>
              <a:t>(</a:t>
            </a:r>
            <a:r>
              <a:rPr lang="en-US" sz="1400" dirty="0">
                <a:solidFill>
                  <a:srgbClr val="A31515"/>
                </a:solidFill>
                <a:latin typeface="Consolas"/>
              </a:rPr>
              <a:t>"</a:t>
            </a:r>
            <a:r>
              <a:rPr lang="en-US" sz="1400" dirty="0" err="1">
                <a:solidFill>
                  <a:srgbClr val="A31515"/>
                </a:solidFill>
                <a:latin typeface="Consolas"/>
              </a:rPr>
              <a:t>GetPosts</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FF"/>
                </a:solidFill>
                <a:latin typeface="Consolas"/>
              </a:rPr>
              <a:t>public</a:t>
            </a:r>
            <a:r>
              <a:rPr lang="en-US" sz="1400" dirty="0">
                <a:solidFill>
                  <a:srgbClr val="000000"/>
                </a:solidFill>
                <a:latin typeface="Consolas"/>
              </a:rPr>
              <a:t> </a:t>
            </a:r>
            <a:r>
              <a:rPr lang="en-US" sz="1400" dirty="0">
                <a:solidFill>
                  <a:srgbClr val="0000FF"/>
                </a:solidFill>
                <a:latin typeface="Consolas"/>
              </a:rPr>
              <a:t>async</a:t>
            </a:r>
            <a:r>
              <a:rPr lang="en-US" sz="1400" dirty="0">
                <a:solidFill>
                  <a:srgbClr val="000000"/>
                </a:solidFill>
                <a:latin typeface="Consolas"/>
              </a:rPr>
              <a:t> Task&lt;</a:t>
            </a:r>
            <a:r>
              <a:rPr lang="en-US" sz="1400" err="1">
                <a:solidFill>
                  <a:srgbClr val="000000"/>
                </a:solidFill>
                <a:latin typeface="Consolas"/>
              </a:rPr>
              <a:t>IActionResult</a:t>
            </a:r>
            <a:r>
              <a:rPr lang="en-US" sz="1400" dirty="0">
                <a:solidFill>
                  <a:srgbClr val="000000"/>
                </a:solidFill>
                <a:latin typeface="Consolas"/>
              </a:rPr>
              <a:t>&gt; Get(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HttpTrigger</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AuthorizationLevel.Function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"get"</a:t>
            </a:r>
            <a:r>
              <a:rPr lang="en-US" sz="1400" dirty="0">
                <a:solidFill>
                  <a:srgbClr val="000000"/>
                </a:solidFill>
                <a:latin typeface="Consolas" panose="020B0609020204030204" pitchFamily="49" charset="0"/>
              </a:rPr>
              <a:t>, Route = </a:t>
            </a:r>
            <a:r>
              <a:rPr lang="en-US" sz="1400" dirty="0">
                <a:solidFill>
                  <a:srgbClr val="A31515"/>
                </a:solidFill>
                <a:latin typeface="Consolas" panose="020B0609020204030204" pitchFamily="49" charset="0"/>
              </a:rPr>
              <a:t>"posts"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HttpRequest</a:t>
            </a:r>
            <a:r>
              <a:rPr lang="en-US" sz="1400" dirty="0">
                <a:solidFill>
                  <a:srgbClr val="000000"/>
                </a:solidFill>
                <a:latin typeface="Consolas" panose="020B0609020204030204" pitchFamily="49" charset="0"/>
              </a:rPr>
              <a:t> req,</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ILogger</a:t>
            </a:r>
            <a:r>
              <a:rPr lang="en-US" sz="1400" dirty="0">
                <a:solidFill>
                  <a:srgbClr val="000000"/>
                </a:solidFill>
                <a:latin typeface="Consolas" panose="020B0609020204030204" pitchFamily="49" charset="0"/>
              </a:rPr>
              <a:t> log)</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log.LogInformation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"C# HTTP trigger function processed a request."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 = </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_</a:t>
            </a:r>
            <a:r>
              <a:rPr lang="en-US" sz="1400" dirty="0" err="1">
                <a:solidFill>
                  <a:srgbClr val="000000"/>
                </a:solidFill>
                <a:latin typeface="Consolas" panose="020B0609020204030204" pitchFamily="49" charset="0"/>
              </a:rPr>
              <a:t>client.GetAsync</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"https://test.com"</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OkResult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255019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3" name="Plassholder for innhold 2">
            <a:extLst>
              <a:ext uri="{FF2B5EF4-FFF2-40B4-BE49-F238E27FC236}">
                <a16:creationId xmlns:a16="http://schemas.microsoft.com/office/drawing/2014/main" id="{89C75C52-612D-4587-89A4-85E1B70E7213}"/>
              </a:ext>
            </a:extLst>
          </p:cNvPr>
          <p:cNvSpPr>
            <a:spLocks noGrp="1"/>
          </p:cNvSpPr>
          <p:nvPr>
            <p:ph idx="1"/>
          </p:nvPr>
        </p:nvSpPr>
        <p:spPr>
          <a:xfrm>
            <a:off x="593558" y="1998830"/>
            <a:ext cx="11004884" cy="786760"/>
          </a:xfrm>
        </p:spPr>
        <p:txBody>
          <a:bodyPr/>
          <a:lstStyle/>
          <a:p>
            <a:r>
              <a:rPr lang="en-US" u="sng" dirty="0" err="1">
                <a:hlinkClick r:id="rId2"/>
              </a:rPr>
              <a:t>Microsoft.Azure.Functions.Extensions</a:t>
            </a:r>
            <a:endParaRPr lang="en-US" dirty="0"/>
          </a:p>
          <a:p>
            <a:r>
              <a:rPr lang="en-US" u="sng" dirty="0" err="1">
                <a:hlinkClick r:id="rId3"/>
              </a:rPr>
              <a:t>Microsoft.NET.Sdk.Functions</a:t>
            </a:r>
            <a:r>
              <a:rPr lang="en-US" u="sng" dirty="0">
                <a:hlinkClick r:id="rId3"/>
              </a:rPr>
              <a:t> package</a:t>
            </a:r>
            <a:r>
              <a:rPr lang="en-US" dirty="0"/>
              <a:t> version 1.0.28 or later</a:t>
            </a:r>
          </a:p>
          <a:p>
            <a:r>
              <a:rPr lang="en-US" dirty="0"/>
              <a:t>Create a </a:t>
            </a:r>
            <a:r>
              <a:rPr lang="en-US" dirty="0" err="1"/>
              <a:t>Startup.cs</a:t>
            </a:r>
            <a:r>
              <a:rPr lang="en-US" dirty="0"/>
              <a:t> file</a:t>
            </a:r>
          </a:p>
          <a:p>
            <a:r>
              <a:rPr lang="en-US" dirty="0" err="1"/>
              <a:t>Keyvault</a:t>
            </a:r>
            <a:r>
              <a:rPr lang="en-US" dirty="0"/>
              <a:t> integration?</a:t>
            </a:r>
          </a:p>
          <a:p>
            <a:pPr lvl="1"/>
            <a:r>
              <a:rPr lang="en-US" dirty="0"/>
              <a:t>Add system assigned to Azure function and policy to access the </a:t>
            </a:r>
            <a:r>
              <a:rPr lang="en-US" dirty="0" err="1"/>
              <a:t>keyvault</a:t>
            </a:r>
            <a:endParaRPr lang="en-US" dirty="0"/>
          </a:p>
          <a:p>
            <a:pPr lvl="1"/>
            <a:r>
              <a:rPr lang="en-US" dirty="0"/>
              <a:t>Add reference in </a:t>
            </a:r>
            <a:r>
              <a:rPr lang="en-US" dirty="0" err="1"/>
              <a:t>appsettings</a:t>
            </a:r>
            <a:r>
              <a:rPr lang="en-US" dirty="0"/>
              <a:t> in Azure portal </a:t>
            </a:r>
          </a:p>
          <a:p>
            <a:pPr lvl="2"/>
            <a:r>
              <a:rPr lang="en-US" dirty="0"/>
              <a:t>Name: &lt;Name of config&gt;</a:t>
            </a:r>
          </a:p>
          <a:p>
            <a:pPr lvl="2"/>
            <a:r>
              <a:rPr lang="en-US" dirty="0"/>
              <a:t>Value: </a:t>
            </a:r>
            <a:r>
              <a:rPr lang="fr-FR" dirty="0"/>
              <a:t>@</a:t>
            </a:r>
            <a:r>
              <a:rPr lang="fr-FR" dirty="0" err="1"/>
              <a:t>Microsoft.KeyVault</a:t>
            </a:r>
            <a:r>
              <a:rPr lang="fr-FR" dirty="0"/>
              <a:t>(</a:t>
            </a:r>
            <a:r>
              <a:rPr lang="fr-FR" dirty="0" err="1"/>
              <a:t>SecretUri</a:t>
            </a:r>
            <a:r>
              <a:rPr lang="fr-FR" dirty="0"/>
              <a:t>=&lt;Secret Identifier&gt;)</a:t>
            </a:r>
            <a:endParaRPr lang="en-US" dirty="0"/>
          </a:p>
          <a:p>
            <a:pPr marL="0" indent="0">
              <a:buNone/>
            </a:pPr>
            <a:endParaRPr lang="en-US" dirty="0"/>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18</a:t>
            </a:fld>
            <a:r>
              <a:rPr lang="sv-SE"/>
              <a:t>  KNOWIT 09-11-16</a:t>
            </a:r>
            <a:endParaRPr lang="sv-SE" dirty="0"/>
          </a:p>
        </p:txBody>
      </p:sp>
    </p:spTree>
    <p:extLst>
      <p:ext uri="{BB962C8B-B14F-4D97-AF65-F5344CB8AC3E}">
        <p14:creationId xmlns:p14="http://schemas.microsoft.com/office/powerpoint/2010/main" val="162707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C67833-B135-49E7-84C0-75BAC4F3EF8D}"/>
              </a:ext>
            </a:extLst>
          </p:cNvPr>
          <p:cNvSpPr>
            <a:spLocks noGrp="1"/>
          </p:cNvSpPr>
          <p:nvPr>
            <p:ph type="title"/>
          </p:nvPr>
        </p:nvSpPr>
        <p:spPr/>
        <p:txBody>
          <a:bodyPr/>
          <a:lstStyle/>
          <a:p>
            <a:r>
              <a:rPr lang="en-US" dirty="0"/>
              <a:t>Missing Dependency Injection?</a:t>
            </a:r>
          </a:p>
        </p:txBody>
      </p:sp>
      <p:sp>
        <p:nvSpPr>
          <p:cNvPr id="4" name="Plassholder for dato 3">
            <a:extLst>
              <a:ext uri="{FF2B5EF4-FFF2-40B4-BE49-F238E27FC236}">
                <a16:creationId xmlns:a16="http://schemas.microsoft.com/office/drawing/2014/main" id="{C805EE86-F5F3-4998-AC55-BFF764C2C243}"/>
              </a:ext>
            </a:extLst>
          </p:cNvPr>
          <p:cNvSpPr>
            <a:spLocks noGrp="1"/>
          </p:cNvSpPr>
          <p:nvPr>
            <p:ph type="dt" sz="half" idx="2"/>
          </p:nvPr>
        </p:nvSpPr>
        <p:spPr/>
        <p:txBody>
          <a:bodyPr/>
          <a:lstStyle/>
          <a:p>
            <a:fld id="{FBB4C1D9-1FB8-45E5-82FF-C9AD6CD6534D}" type="slidenum">
              <a:rPr lang="sv-SE" smtClean="0"/>
              <a:pPr/>
              <a:t>19</a:t>
            </a:fld>
            <a:r>
              <a:rPr lang="sv-SE" dirty="0"/>
              <a:t>  KNOWIT 09-11-16</a:t>
            </a:r>
          </a:p>
        </p:txBody>
      </p:sp>
      <p:sp>
        <p:nvSpPr>
          <p:cNvPr id="8" name="Rectangle 7">
            <a:extLst>
              <a:ext uri="{FF2B5EF4-FFF2-40B4-BE49-F238E27FC236}">
                <a16:creationId xmlns:a16="http://schemas.microsoft.com/office/drawing/2014/main" id="{4D93F616-FD21-46BB-9609-0CDEE6737B76}"/>
              </a:ext>
            </a:extLst>
          </p:cNvPr>
          <p:cNvSpPr/>
          <p:nvPr/>
        </p:nvSpPr>
        <p:spPr>
          <a:xfrm>
            <a:off x="499240" y="1824332"/>
            <a:ext cx="11445767" cy="4893647"/>
          </a:xfrm>
          <a:prstGeom prst="rect">
            <a:avLst/>
          </a:prstGeom>
        </p:spPr>
        <p:txBody>
          <a:bodyPr wrap="square">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System.Collections.Generic</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System.Text</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Microsoft.Azure.Functions.Extensions.DependencyInjection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Microsoft.Extensions.Configuration</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Microsoft.Extensions.DependencyInjection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assembly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FunctionsStartup</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typeof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BookingFlights.Functions.Startup</a:t>
            </a:r>
            <a:r>
              <a:rPr lang="en-US"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BookingFlights.Functions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Startup</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FunctionsStartup</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override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Configure(</a:t>
            </a:r>
            <a:r>
              <a:rPr lang="en-US" sz="1200" dirty="0" err="1">
                <a:solidFill>
                  <a:srgbClr val="000000"/>
                </a:solidFill>
                <a:latin typeface="Consolas" panose="020B0609020204030204" pitchFamily="49" charset="0"/>
              </a:rPr>
              <a:t>IFunctionsHostBuilder</a:t>
            </a:r>
            <a:r>
              <a:rPr lang="en-US" sz="1200" dirty="0">
                <a:solidFill>
                  <a:srgbClr val="000000"/>
                </a:solidFill>
                <a:latin typeface="Consolas" panose="020B0609020204030204" pitchFamily="49" charset="0"/>
              </a:rPr>
              <a:t> builder)</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config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ConfigurationBuilder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AddJsonFile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local.settings.json</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optional: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reloadOnChange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AddEnvironmentVariables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.Build();</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builder.Services.AddSingleton</a:t>
            </a:r>
            <a:r>
              <a:rPr lang="en-US" sz="1200" dirty="0">
                <a:solidFill>
                  <a:srgbClr val="000000"/>
                </a:solidFill>
                <a:latin typeface="Consolas" panose="020B0609020204030204" pitchFamily="49" charset="0"/>
              </a:rPr>
              <a:t>(config);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builder.Services.AddHttpClient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55011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a:t>Intro</a:t>
            </a:r>
          </a:p>
        </p:txBody>
      </p:sp>
      <p:sp>
        <p:nvSpPr>
          <p:cNvPr id="5" name="Underrubrik 4"/>
          <p:cNvSpPr>
            <a:spLocks noGrp="1"/>
          </p:cNvSpPr>
          <p:nvPr>
            <p:ph type="subTitle" idx="1"/>
          </p:nvPr>
        </p:nvSpPr>
        <p:spPr/>
        <p:txBody>
          <a:bodyPr vert="horz" lIns="91440" tIns="45720" rIns="91440" bIns="45720" rtlCol="0" anchor="t">
            <a:noAutofit/>
          </a:bodyPr>
          <a:lstStyle/>
          <a:p>
            <a:r>
              <a:rPr lang="sv-SE" dirty="0"/>
              <a:t>Khiem-Kim Ho Xuan</a:t>
            </a:r>
          </a:p>
          <a:p>
            <a:r>
              <a:rPr lang="sv-SE" dirty="0"/>
              <a:t>Fullstack .NET </a:t>
            </a:r>
            <a:r>
              <a:rPr lang="sv-SE" dirty="0" err="1"/>
              <a:t>Developer</a:t>
            </a:r>
          </a:p>
          <a:p>
            <a:endParaRPr lang="sv-SE" dirty="0"/>
          </a:p>
        </p:txBody>
      </p:sp>
      <p:pic>
        <p:nvPicPr>
          <p:cNvPr id="3" name="Picture 2" descr="A person drinking from a cup&#10;&#10;Description automatically generated">
            <a:extLst>
              <a:ext uri="{FF2B5EF4-FFF2-40B4-BE49-F238E27FC236}">
                <a16:creationId xmlns:a16="http://schemas.microsoft.com/office/drawing/2014/main" id="{D8C29C76-6C39-4C1B-9E75-34C919792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55876" y="1081205"/>
            <a:ext cx="3355688" cy="3418294"/>
          </a:xfrm>
          <a:prstGeom prst="rect">
            <a:avLst/>
          </a:prstGeom>
        </p:spPr>
      </p:pic>
    </p:spTree>
    <p:extLst>
      <p:ext uri="{BB962C8B-B14F-4D97-AF65-F5344CB8AC3E}">
        <p14:creationId xmlns:p14="http://schemas.microsoft.com/office/powerpoint/2010/main" val="353503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D53F-E77F-4FED-9172-BD7E74CEAA78}"/>
              </a:ext>
            </a:extLst>
          </p:cNvPr>
          <p:cNvSpPr>
            <a:spLocks noGrp="1"/>
          </p:cNvSpPr>
          <p:nvPr>
            <p:ph type="title"/>
          </p:nvPr>
        </p:nvSpPr>
        <p:spPr/>
        <p:txBody>
          <a:bodyPr/>
          <a:lstStyle/>
          <a:p>
            <a:r>
              <a:rPr lang="en-US" dirty="0"/>
              <a:t>Missing Dependency Injection?</a:t>
            </a:r>
          </a:p>
        </p:txBody>
      </p:sp>
      <p:sp>
        <p:nvSpPr>
          <p:cNvPr id="4" name="Date Placeholder 3">
            <a:extLst>
              <a:ext uri="{FF2B5EF4-FFF2-40B4-BE49-F238E27FC236}">
                <a16:creationId xmlns:a16="http://schemas.microsoft.com/office/drawing/2014/main" id="{B44ED126-5094-4895-8165-A8EBE1FD031F}"/>
              </a:ext>
            </a:extLst>
          </p:cNvPr>
          <p:cNvSpPr>
            <a:spLocks noGrp="1"/>
          </p:cNvSpPr>
          <p:nvPr>
            <p:ph type="dt" sz="half" idx="2"/>
          </p:nvPr>
        </p:nvSpPr>
        <p:spPr/>
        <p:txBody>
          <a:bodyPr/>
          <a:lstStyle/>
          <a:p>
            <a:fld id="{FBB4C1D9-1FB8-45E5-82FF-C9AD6CD6534D}" type="slidenum">
              <a:rPr lang="sv-SE" smtClean="0"/>
              <a:pPr/>
              <a:t>20</a:t>
            </a:fld>
            <a:r>
              <a:rPr lang="sv-SE"/>
              <a:t>  KNOWIT 09-11-16</a:t>
            </a:r>
            <a:endParaRPr lang="sv-SE" dirty="0"/>
          </a:p>
        </p:txBody>
      </p:sp>
      <p:sp>
        <p:nvSpPr>
          <p:cNvPr id="5" name="Rectangle 4">
            <a:extLst>
              <a:ext uri="{FF2B5EF4-FFF2-40B4-BE49-F238E27FC236}">
                <a16:creationId xmlns:a16="http://schemas.microsoft.com/office/drawing/2014/main" id="{AEC11F32-FC36-4E1F-B2C2-63B2B237CDE4}"/>
              </a:ext>
            </a:extLst>
          </p:cNvPr>
          <p:cNvSpPr/>
          <p:nvPr/>
        </p:nvSpPr>
        <p:spPr>
          <a:xfrm>
            <a:off x="593558" y="1881878"/>
            <a:ext cx="11293642" cy="4339650"/>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a:t>
            </a:r>
            <a:r>
              <a:rPr lang="en-US" sz="1200" dirty="0">
                <a:solidFill>
                  <a:srgbClr val="000000"/>
                </a:solidFill>
                <a:latin typeface="Consolas" panose="020B0609020204030204" pitchFamily="49" charset="0"/>
              </a:rPr>
              <a:t> _client;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_configuration;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BookingFlightFunction</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httpClientFactory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IConfiguration</a:t>
            </a:r>
            <a:r>
              <a:rPr lang="en-US" sz="1200" dirty="0">
                <a:solidFill>
                  <a:srgbClr val="000000"/>
                </a:solidFill>
                <a:latin typeface="Consolas" panose="020B0609020204030204" pitchFamily="49" charset="0"/>
              </a:rPr>
              <a:t> configuration)</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_client = </a:t>
            </a:r>
            <a:r>
              <a:rPr lang="en-US" sz="1200" dirty="0" err="1">
                <a:solidFill>
                  <a:srgbClr val="000000"/>
                </a:solidFill>
                <a:latin typeface="Consolas" panose="020B0609020204030204" pitchFamily="49" charset="0"/>
              </a:rPr>
              <a:t>httpClientFactory.CreateClient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_configuration = configuration;</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FunctionName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GetPosts</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async</a:t>
            </a:r>
            <a:r>
              <a:rPr lang="en-US" sz="1200" dirty="0">
                <a:solidFill>
                  <a:srgbClr val="000000"/>
                </a:solidFill>
                <a:latin typeface="Consolas" panose="020B0609020204030204" pitchFamily="49" charset="0"/>
              </a:rPr>
              <a:t> Task&lt;</a:t>
            </a:r>
            <a:r>
              <a:rPr lang="en-US" sz="1200" dirty="0" err="1">
                <a:solidFill>
                  <a:srgbClr val="000000"/>
                </a:solidFill>
                <a:latin typeface="Consolas" panose="020B0609020204030204" pitchFamily="49" charset="0"/>
              </a:rPr>
              <a:t>IActionResult</a:t>
            </a:r>
            <a:r>
              <a:rPr lang="en-US" sz="1200" dirty="0">
                <a:solidFill>
                  <a:srgbClr val="000000"/>
                </a:solidFill>
                <a:latin typeface="Consolas" panose="020B0609020204030204" pitchFamily="49" charset="0"/>
              </a:rPr>
              <a:t>&gt; Get(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HttpTrigger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AuthorizationLevel.Function</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"get"</a:t>
            </a:r>
            <a:r>
              <a:rPr lang="en-US" sz="1200" dirty="0">
                <a:solidFill>
                  <a:srgbClr val="000000"/>
                </a:solidFill>
                <a:latin typeface="Consolas" panose="020B0609020204030204" pitchFamily="49" charset="0"/>
              </a:rPr>
              <a:t>, Route = </a:t>
            </a:r>
            <a:r>
              <a:rPr lang="en-US" sz="1200" dirty="0">
                <a:solidFill>
                  <a:srgbClr val="A31515"/>
                </a:solidFill>
                <a:latin typeface="Consolas" panose="020B0609020204030204" pitchFamily="49" charset="0"/>
              </a:rPr>
              <a:t>"posts"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HttpRequest</a:t>
            </a:r>
            <a:r>
              <a:rPr lang="en-US" sz="1200" dirty="0">
                <a:solidFill>
                  <a:srgbClr val="000000"/>
                </a:solidFill>
                <a:latin typeface="Consolas" panose="020B0609020204030204" pitchFamily="49" charset="0"/>
              </a:rPr>
              <a:t> req,</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ILogger</a:t>
            </a:r>
            <a:r>
              <a:rPr lang="en-US" sz="1200" dirty="0">
                <a:solidFill>
                  <a:srgbClr val="000000"/>
                </a:solidFill>
                <a:latin typeface="Consolas" panose="020B0609020204030204" pitchFamily="49" charset="0"/>
              </a:rPr>
              <a:t> log)</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log.LogInformation</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"C# HTTP trigger function processed a request."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res = </a:t>
            </a:r>
            <a:r>
              <a:rPr lang="en-US" sz="1200" dirty="0">
                <a:solidFill>
                  <a:srgbClr val="0000FF"/>
                </a:solidFill>
                <a:latin typeface="Consolas" panose="020B0609020204030204" pitchFamily="49" charset="0"/>
              </a:rPr>
              <a:t>await</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client.GetAsync</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"https://microsoft.com"</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OkResult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endParaRPr lang="en-US" sz="1200" dirty="0"/>
          </a:p>
        </p:txBody>
      </p:sp>
    </p:spTree>
    <p:extLst>
      <p:ext uri="{BB962C8B-B14F-4D97-AF65-F5344CB8AC3E}">
        <p14:creationId xmlns:p14="http://schemas.microsoft.com/office/powerpoint/2010/main" val="347736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6748-36F4-449E-90A1-C87F3B41B11F}"/>
              </a:ext>
            </a:extLst>
          </p:cNvPr>
          <p:cNvSpPr>
            <a:spLocks noGrp="1"/>
          </p:cNvSpPr>
          <p:nvPr>
            <p:ph type="title"/>
          </p:nvPr>
        </p:nvSpPr>
        <p:spPr/>
        <p:txBody>
          <a:bodyPr/>
          <a:lstStyle/>
          <a:p>
            <a:r>
              <a:rPr lang="nb-NO" dirty="0"/>
              <a:t>Booking app </a:t>
            </a:r>
            <a:r>
              <a:rPr lang="nb-NO" dirty="0" err="1"/>
              <a:t>architecture</a:t>
            </a:r>
            <a:endParaRPr lang="en-US" dirty="0"/>
          </a:p>
        </p:txBody>
      </p:sp>
      <p:sp>
        <p:nvSpPr>
          <p:cNvPr id="4" name="Date Placeholder 3">
            <a:extLst>
              <a:ext uri="{FF2B5EF4-FFF2-40B4-BE49-F238E27FC236}">
                <a16:creationId xmlns:a16="http://schemas.microsoft.com/office/drawing/2014/main" id="{F2B2F1BA-DE5E-4C1E-A663-1F2DA95D452A}"/>
              </a:ext>
            </a:extLst>
          </p:cNvPr>
          <p:cNvSpPr>
            <a:spLocks noGrp="1"/>
          </p:cNvSpPr>
          <p:nvPr>
            <p:ph type="dt" sz="half" idx="2"/>
          </p:nvPr>
        </p:nvSpPr>
        <p:spPr/>
        <p:txBody>
          <a:bodyPr/>
          <a:lstStyle/>
          <a:p>
            <a:fld id="{FBB4C1D9-1FB8-45E5-82FF-C9AD6CD6534D}" type="slidenum">
              <a:rPr lang="sv-SE" smtClean="0"/>
              <a:pPr/>
              <a:t>21</a:t>
            </a:fld>
            <a:r>
              <a:rPr lang="sv-SE"/>
              <a:t>  KNOWIT 09-11-16</a:t>
            </a:r>
            <a:endParaRPr lang="sv-SE" dirty="0"/>
          </a:p>
        </p:txBody>
      </p:sp>
      <p:pic>
        <p:nvPicPr>
          <p:cNvPr id="6" name="Picture 5" descr="A close up of a map&#10;&#10;Description automatically generated">
            <a:extLst>
              <a:ext uri="{FF2B5EF4-FFF2-40B4-BE49-F238E27FC236}">
                <a16:creationId xmlns:a16="http://schemas.microsoft.com/office/drawing/2014/main" id="{F1EBED49-3E9B-48AD-85A7-487EA4F1F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260" y="2180578"/>
            <a:ext cx="7677150" cy="3819525"/>
          </a:xfrm>
          <a:prstGeom prst="rect">
            <a:avLst/>
          </a:prstGeom>
        </p:spPr>
      </p:pic>
    </p:spTree>
    <p:extLst>
      <p:ext uri="{BB962C8B-B14F-4D97-AF65-F5344CB8AC3E}">
        <p14:creationId xmlns:p14="http://schemas.microsoft.com/office/powerpoint/2010/main" val="375003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3262826-0FC8-4B9A-95CF-E4AD4E008241}"/>
              </a:ext>
            </a:extLst>
          </p:cNvPr>
          <p:cNvSpPr>
            <a:spLocks noGrp="1"/>
          </p:cNvSpPr>
          <p:nvPr>
            <p:ph type="ctrTitle"/>
          </p:nvPr>
        </p:nvSpPr>
        <p:spPr/>
        <p:txBody>
          <a:bodyPr/>
          <a:lstStyle/>
          <a:p>
            <a:r>
              <a:rPr lang="en-US" sz="3600" dirty="0"/>
              <a:t>Deploy and Debug (D&amp;D)</a:t>
            </a:r>
            <a:endParaRPr lang="en-US" dirty="0"/>
          </a:p>
        </p:txBody>
      </p:sp>
      <p:sp>
        <p:nvSpPr>
          <p:cNvPr id="3" name="Undertittel 2">
            <a:extLst>
              <a:ext uri="{FF2B5EF4-FFF2-40B4-BE49-F238E27FC236}">
                <a16:creationId xmlns:a16="http://schemas.microsoft.com/office/drawing/2014/main" id="{4491B8CD-5307-419B-8288-2154576F4F9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84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through Visual Studio 2019</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Deploy locally for now</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23</a:t>
            </a:fld>
            <a:r>
              <a:rPr lang="sv-SE"/>
              <a:t>  KNOWIT 09-11-16</a:t>
            </a:r>
            <a:endParaRPr lang="sv-SE" dirty="0"/>
          </a:p>
        </p:txBody>
      </p:sp>
    </p:spTree>
    <p:extLst>
      <p:ext uri="{BB962C8B-B14F-4D97-AF65-F5344CB8AC3E}">
        <p14:creationId xmlns:p14="http://schemas.microsoft.com/office/powerpoint/2010/main" val="65293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Deploy Infrastructure and Functions through Azure DevOps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nb-NO" dirty="0" err="1"/>
              <a:t>What</a:t>
            </a:r>
            <a:r>
              <a:rPr lang="nb-NO" dirty="0"/>
              <a:t> is </a:t>
            </a:r>
            <a:r>
              <a:rPr lang="nb-NO" dirty="0" err="1"/>
              <a:t>needed</a:t>
            </a:r>
            <a:r>
              <a:rPr lang="nb-NO" dirty="0"/>
              <a:t> and </a:t>
            </a:r>
            <a:r>
              <a:rPr lang="nb-NO" dirty="0" err="1"/>
              <a:t>how</a:t>
            </a:r>
            <a:r>
              <a:rPr lang="nb-NO" dirty="0"/>
              <a:t> do </a:t>
            </a:r>
            <a:r>
              <a:rPr lang="nb-NO" dirty="0" err="1"/>
              <a:t>you</a:t>
            </a:r>
            <a:r>
              <a:rPr lang="nb-NO" dirty="0"/>
              <a:t> </a:t>
            </a:r>
            <a:r>
              <a:rPr lang="nb-NO" dirty="0" err="1"/>
              <a:t>deploy</a:t>
            </a:r>
            <a:r>
              <a:rPr lang="nb-NO" dirty="0"/>
              <a:t>?</a:t>
            </a: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24</a:t>
            </a:fld>
            <a:r>
              <a:rPr lang="sv-SE"/>
              <a:t>  KNOWIT 09-11-16</a:t>
            </a:r>
            <a:endParaRPr lang="sv-SE" dirty="0"/>
          </a:p>
        </p:txBody>
      </p:sp>
    </p:spTree>
    <p:extLst>
      <p:ext uri="{BB962C8B-B14F-4D97-AF65-F5344CB8AC3E}">
        <p14:creationId xmlns:p14="http://schemas.microsoft.com/office/powerpoint/2010/main" val="1090931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6AE5C62-AD4B-4F07-AF40-8AD9A4660DD8}"/>
              </a:ext>
            </a:extLst>
          </p:cNvPr>
          <p:cNvSpPr>
            <a:spLocks noGrp="1"/>
          </p:cNvSpPr>
          <p:nvPr>
            <p:ph type="title"/>
          </p:nvPr>
        </p:nvSpPr>
        <p:spPr/>
        <p:txBody>
          <a:bodyPr/>
          <a:lstStyle/>
          <a:p>
            <a:r>
              <a:rPr lang="en-US" dirty="0"/>
              <a:t>What is missing?</a:t>
            </a:r>
          </a:p>
        </p:txBody>
      </p:sp>
      <p:sp>
        <p:nvSpPr>
          <p:cNvPr id="3" name="Plassholder for innhold 2">
            <a:extLst>
              <a:ext uri="{FF2B5EF4-FFF2-40B4-BE49-F238E27FC236}">
                <a16:creationId xmlns:a16="http://schemas.microsoft.com/office/drawing/2014/main" id="{BBA73875-C739-42E8-B16F-760F60D51BE8}"/>
              </a:ext>
            </a:extLst>
          </p:cNvPr>
          <p:cNvSpPr>
            <a:spLocks noGrp="1"/>
          </p:cNvSpPr>
          <p:nvPr>
            <p:ph idx="1"/>
          </p:nvPr>
        </p:nvSpPr>
        <p:spPr/>
        <p:txBody>
          <a:bodyPr/>
          <a:lstStyle/>
          <a:p>
            <a:r>
              <a:rPr lang="en-US" dirty="0"/>
              <a:t>Good to have stateless</a:t>
            </a:r>
          </a:p>
          <a:p>
            <a:r>
              <a:rPr lang="en-US" dirty="0"/>
              <a:t>But access states and shared resources?</a:t>
            </a:r>
          </a:p>
          <a:p>
            <a:r>
              <a:rPr lang="en-US" dirty="0"/>
              <a:t>Headache and missing control of functions involved</a:t>
            </a:r>
          </a:p>
          <a:p>
            <a:r>
              <a:rPr lang="en-US" dirty="0"/>
              <a:t>We need an orchestrator/workflow</a:t>
            </a:r>
          </a:p>
        </p:txBody>
      </p:sp>
      <p:sp>
        <p:nvSpPr>
          <p:cNvPr id="4" name="Plassholder for dato 3">
            <a:extLst>
              <a:ext uri="{FF2B5EF4-FFF2-40B4-BE49-F238E27FC236}">
                <a16:creationId xmlns:a16="http://schemas.microsoft.com/office/drawing/2014/main" id="{0BD44210-000C-4B04-BB93-EF94759912D4}"/>
              </a:ext>
            </a:extLst>
          </p:cNvPr>
          <p:cNvSpPr>
            <a:spLocks noGrp="1"/>
          </p:cNvSpPr>
          <p:nvPr>
            <p:ph type="dt" sz="half" idx="2"/>
          </p:nvPr>
        </p:nvSpPr>
        <p:spPr/>
        <p:txBody>
          <a:bodyPr/>
          <a:lstStyle/>
          <a:p>
            <a:fld id="{FBB4C1D9-1FB8-45E5-82FF-C9AD6CD6534D}" type="slidenum">
              <a:rPr lang="sv-SE" smtClean="0"/>
              <a:pPr/>
              <a:t>25</a:t>
            </a:fld>
            <a:r>
              <a:rPr lang="sv-SE"/>
              <a:t>  KNOWIT 09-11-16</a:t>
            </a:r>
            <a:endParaRPr lang="sv-SE" dirty="0"/>
          </a:p>
        </p:txBody>
      </p:sp>
    </p:spTree>
    <p:extLst>
      <p:ext uri="{BB962C8B-B14F-4D97-AF65-F5344CB8AC3E}">
        <p14:creationId xmlns:p14="http://schemas.microsoft.com/office/powerpoint/2010/main" val="153200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CD8D73-5E3E-4015-8D35-74AFC316C54D}"/>
              </a:ext>
            </a:extLst>
          </p:cNvPr>
          <p:cNvSpPr>
            <a:spLocks noGrp="1"/>
          </p:cNvSpPr>
          <p:nvPr>
            <p:ph type="ctrTitle"/>
          </p:nvPr>
        </p:nvSpPr>
        <p:spPr/>
        <p:txBody>
          <a:bodyPr/>
          <a:lstStyle/>
          <a:p>
            <a:r>
              <a:rPr lang="en-US" sz="3600"/>
              <a:t>Durable Functions</a:t>
            </a:r>
            <a:br>
              <a:rPr lang="en-US" sz="3600" dirty="0"/>
            </a:br>
            <a:endParaRPr lang="en-US" dirty="0"/>
          </a:p>
        </p:txBody>
      </p:sp>
      <p:sp>
        <p:nvSpPr>
          <p:cNvPr id="3" name="Undertittel 2">
            <a:extLst>
              <a:ext uri="{FF2B5EF4-FFF2-40B4-BE49-F238E27FC236}">
                <a16:creationId xmlns:a16="http://schemas.microsoft.com/office/drawing/2014/main" id="{8F2B2C5B-C044-425A-9136-086D766C40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191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What?</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Consist of</a:t>
            </a:r>
          </a:p>
          <a:p>
            <a:pPr lvl="1"/>
            <a:r>
              <a:rPr lang="en-US" dirty="0"/>
              <a:t>Orchestrator</a:t>
            </a:r>
          </a:p>
          <a:p>
            <a:pPr lvl="2"/>
            <a:r>
              <a:rPr lang="en-US" dirty="0"/>
              <a:t>Controls flow of several activities</a:t>
            </a:r>
          </a:p>
          <a:p>
            <a:pPr lvl="1"/>
            <a:r>
              <a:rPr lang="en-US" dirty="0"/>
              <a:t>Activities</a:t>
            </a:r>
          </a:p>
          <a:p>
            <a:pPr lvl="2"/>
            <a:r>
              <a:rPr lang="en-US" dirty="0"/>
              <a:t>Logic of applications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27</a:t>
            </a:fld>
            <a:r>
              <a:rPr lang="sv-SE"/>
              <a:t>  KNOWIT 09-11-16</a:t>
            </a:r>
            <a:endParaRPr lang="sv-SE" dirty="0"/>
          </a:p>
        </p:txBody>
      </p:sp>
    </p:spTree>
    <p:extLst>
      <p:ext uri="{BB962C8B-B14F-4D97-AF65-F5344CB8AC3E}">
        <p14:creationId xmlns:p14="http://schemas.microsoft.com/office/powerpoint/2010/main" val="180302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28</a:t>
            </a:fld>
            <a:r>
              <a:rPr lang="sv-SE"/>
              <a:t>  KNOWIT 09-11-16</a:t>
            </a:r>
            <a:endParaRPr lang="sv-SE" dirty="0"/>
          </a:p>
        </p:txBody>
      </p:sp>
      <p:sp>
        <p:nvSpPr>
          <p:cNvPr id="5" name="Rectangle 4">
            <a:extLst>
              <a:ext uri="{FF2B5EF4-FFF2-40B4-BE49-F238E27FC236}">
                <a16:creationId xmlns:a16="http://schemas.microsoft.com/office/drawing/2014/main" id="{36CEF4FA-D453-4C29-937B-E58CEA08A756}"/>
              </a:ext>
            </a:extLst>
          </p:cNvPr>
          <p:cNvSpPr/>
          <p:nvPr/>
        </p:nvSpPr>
        <p:spPr>
          <a:xfrm>
            <a:off x="662151" y="1945843"/>
            <a:ext cx="11282855" cy="3693319"/>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BookingOrchestrationClient_BookingCombinationStart</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a:t>
            </a:r>
            <a:r>
              <a:rPr lang="en-US" dirty="0" err="1">
                <a:solidFill>
                  <a:srgbClr val="000000"/>
                </a:solidFill>
                <a:latin typeface="Consolas" panose="020B0609020204030204" pitchFamily="49" charset="0"/>
              </a:rPr>
              <a:t>BookingCombinationStart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ServiceBusTrigger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"booking"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"booking-combination"</a:t>
            </a:r>
            <a:r>
              <a:rPr lang="en-US" dirty="0">
                <a:solidFill>
                  <a:srgbClr val="000000"/>
                </a:solidFill>
                <a:latin typeface="Consolas" panose="020B0609020204030204" pitchFamily="49" charset="0"/>
              </a:rPr>
              <a:t>, Connection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ServicebusConnectionString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mySbMsg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OrchestrationClient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DurableOrchestrationClient</a:t>
            </a:r>
            <a:r>
              <a:rPr lang="en-US" dirty="0">
                <a:solidFill>
                  <a:srgbClr val="000000"/>
                </a:solidFill>
                <a:latin typeface="Consolas" panose="020B0609020204030204" pitchFamily="49" charset="0"/>
              </a:rPr>
              <a:t> starter,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Function input comes from the request content.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starter.StartNewAsync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BookingOrchestrationClient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$"Started orchestration with ID =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instanceId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382413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43267E7-2A5E-4AC8-B892-C456E23A7523}"/>
              </a:ext>
            </a:extLst>
          </p:cNvPr>
          <p:cNvSpPr>
            <a:spLocks noGrp="1"/>
          </p:cNvSpPr>
          <p:nvPr>
            <p:ph type="title"/>
          </p:nvPr>
        </p:nvSpPr>
        <p:spPr/>
        <p:txBody>
          <a:bodyPr/>
          <a:lstStyle/>
          <a:p>
            <a:r>
              <a:rPr lang="en-US" dirty="0"/>
              <a:t>Code sample of orchestrator</a:t>
            </a:r>
          </a:p>
        </p:txBody>
      </p:sp>
      <p:sp>
        <p:nvSpPr>
          <p:cNvPr id="4" name="Plassholder for dato 3">
            <a:extLst>
              <a:ext uri="{FF2B5EF4-FFF2-40B4-BE49-F238E27FC236}">
                <a16:creationId xmlns:a16="http://schemas.microsoft.com/office/drawing/2014/main" id="{4B9D8CF1-9E3F-411A-8250-B6679E79FDD0}"/>
              </a:ext>
            </a:extLst>
          </p:cNvPr>
          <p:cNvSpPr>
            <a:spLocks noGrp="1"/>
          </p:cNvSpPr>
          <p:nvPr>
            <p:ph type="dt" sz="half" idx="2"/>
          </p:nvPr>
        </p:nvSpPr>
        <p:spPr/>
        <p:txBody>
          <a:bodyPr/>
          <a:lstStyle/>
          <a:p>
            <a:fld id="{FBB4C1D9-1FB8-45E5-82FF-C9AD6CD6534D}" type="slidenum">
              <a:rPr lang="sv-SE" smtClean="0"/>
              <a:pPr/>
              <a:t>29</a:t>
            </a:fld>
            <a:r>
              <a:rPr lang="sv-SE"/>
              <a:t>  KNOWIT 09-11-16</a:t>
            </a:r>
            <a:endParaRPr lang="sv-SE" dirty="0"/>
          </a:p>
        </p:txBody>
      </p:sp>
      <p:sp>
        <p:nvSpPr>
          <p:cNvPr id="3" name="Rectangle 2">
            <a:extLst>
              <a:ext uri="{FF2B5EF4-FFF2-40B4-BE49-F238E27FC236}">
                <a16:creationId xmlns:a16="http://schemas.microsoft.com/office/drawing/2014/main" id="{0824C557-7FF8-47C4-9A7A-6626033E20D1}"/>
              </a:ext>
            </a:extLst>
          </p:cNvPr>
          <p:cNvSpPr/>
          <p:nvPr/>
        </p:nvSpPr>
        <p:spPr>
          <a:xfrm>
            <a:off x="157654" y="2276529"/>
            <a:ext cx="11950263" cy="3108543"/>
          </a:xfrm>
          <a:prstGeom prst="rect">
            <a:avLst/>
          </a:prstGeom>
        </p:spPr>
        <p:txBody>
          <a:bodyPr wrap="square" anchor="t">
            <a:spAutoFit/>
          </a:bodyPr>
          <a:lstStyle/>
          <a:p>
            <a:r>
              <a:rPr lang="en-US" sz="1400">
                <a:solidFill>
                  <a:srgbClr val="000000"/>
                </a:solidFill>
                <a:latin typeface="Consolas"/>
              </a:rPr>
              <a:t>        [</a:t>
            </a:r>
            <a:r>
              <a:rPr lang="en-US" sz="1400" dirty="0">
                <a:solidFill>
                  <a:srgbClr val="000000"/>
                </a:solidFill>
                <a:latin typeface="Consolas"/>
              </a:rPr>
              <a:t>FunctionName(</a:t>
            </a:r>
            <a:r>
              <a:rPr lang="en-US" sz="1400" dirty="0">
                <a:solidFill>
                  <a:srgbClr val="A31515"/>
                </a:solidFill>
                <a:latin typeface="Consolas"/>
              </a:rPr>
              <a:t>"</a:t>
            </a:r>
            <a:r>
              <a:rPr lang="en-US" sz="1400" err="1">
                <a:solidFill>
                  <a:srgbClr val="A31515"/>
                </a:solidFill>
                <a:latin typeface="Consolas"/>
              </a:rPr>
              <a:t>BookingOrchestrationClient</a:t>
            </a:r>
            <a:r>
              <a:rPr lang="en-US" sz="1400" dirty="0">
                <a:solidFill>
                  <a:srgbClr val="A31515"/>
                </a:solidFill>
                <a:latin typeface="Consolas"/>
              </a:rPr>
              <a:t>"</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async</a:t>
            </a:r>
            <a:r>
              <a:rPr lang="en-US" sz="1400" dirty="0">
                <a:solidFill>
                  <a:srgbClr val="000000"/>
                </a:solidFill>
                <a:latin typeface="Consolas" panose="020B0609020204030204" pitchFamily="49" charset="0"/>
              </a:rPr>
              <a:t> Task&lt;List&lt;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&gt;&gt; </a:t>
            </a:r>
            <a:r>
              <a:rPr lang="en-US" sz="1400" dirty="0" err="1">
                <a:solidFill>
                  <a:srgbClr val="000000"/>
                </a:solidFill>
                <a:latin typeface="Consolas" panose="020B0609020204030204" pitchFamily="49" charset="0"/>
              </a:rPr>
              <a:t>RunOrchestrator</a:t>
            </a:r>
            <a:r>
              <a:rPr lang="en-US" sz="1400" dirty="0">
                <a:solidFill>
                  <a:srgbClr val="000000"/>
                </a:solidFill>
                <a:latin typeface="Consolas" panose="020B0609020204030204" pitchFamily="49" charset="0"/>
              </a:rPr>
              <a:t>(</a:t>
            </a:r>
          </a:p>
          <a:p>
            <a:r>
              <a:rPr lang="en-US" sz="1400" dirty="0">
                <a:solidFill>
                  <a:srgbClr val="000000"/>
                </a:solidFill>
                <a:latin typeface="Consolas"/>
              </a:rPr>
              <a:t>            [</a:t>
            </a:r>
            <a:r>
              <a:rPr lang="en-US" sz="1400" dirty="0" err="1">
                <a:solidFill>
                  <a:srgbClr val="000000"/>
                </a:solidFill>
                <a:latin typeface="Consolas"/>
              </a:rPr>
              <a:t>OrchestrationTrigger</a:t>
            </a:r>
            <a:r>
              <a:rPr lang="en-US" sz="1400" dirty="0">
                <a:solidFill>
                  <a:srgbClr val="000000"/>
                </a:solidFill>
                <a:latin typeface="Consolas"/>
              </a:rPr>
              <a:t>] </a:t>
            </a:r>
            <a:r>
              <a:rPr lang="en-US" sz="1400" dirty="0" err="1">
                <a:solidFill>
                  <a:srgbClr val="000000"/>
                </a:solidFill>
                <a:latin typeface="Consolas"/>
              </a:rPr>
              <a:t>DurableOrchestrationContext</a:t>
            </a:r>
            <a:r>
              <a:rPr lang="en-US" sz="1400" dirty="0">
                <a:solidFill>
                  <a:srgbClr val="000000"/>
                </a:solidFill>
                <a:latin typeface="Consolas"/>
              </a:rPr>
              <a:t> context)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outputs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Replace "hello" with the name of your Durable Activity Function.</a:t>
            </a:r>
            <a:endParaRPr lang="en-US" sz="1400" dirty="0">
              <a:solidFill>
                <a:srgbClr val="000000"/>
              </a:solidFill>
              <a:latin typeface="Consolas" panose="020B0609020204030204" pitchFamily="49" charset="0"/>
            </a:endParaRPr>
          </a:p>
          <a:p>
            <a:r>
              <a:rPr lang="en-US" sz="1400" dirty="0">
                <a:solidFill>
                  <a:srgbClr val="000000"/>
                </a:solidFill>
                <a:latin typeface="Consolas"/>
              </a:rPr>
              <a:t>            </a:t>
            </a:r>
            <a:r>
              <a:rPr lang="en-US" sz="1400" dirty="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dirty="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dirty="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"Tokyo"</a:t>
            </a:r>
            <a:r>
              <a:rPr lang="en-US" sz="1400" dirty="0">
                <a:solidFill>
                  <a:srgbClr val="000000"/>
                </a:solidFill>
                <a:latin typeface="Consolas"/>
              </a:rPr>
              <a:t>));</a:t>
            </a:r>
          </a:p>
          <a:p>
            <a:r>
              <a:rPr lang="en-US" sz="1400" dirty="0">
                <a:solidFill>
                  <a:srgbClr val="000000"/>
                </a:solidFill>
                <a:latin typeface="Consolas"/>
              </a:rPr>
              <a:t>            </a:t>
            </a:r>
            <a:r>
              <a:rPr lang="en-US" sz="1400" err="1">
                <a:solidFill>
                  <a:srgbClr val="000000"/>
                </a:solidFill>
                <a:latin typeface="Consolas"/>
              </a:rPr>
              <a:t>outputs.Add</a:t>
            </a:r>
            <a:r>
              <a:rPr lang="en-US" sz="1400" dirty="0">
                <a:solidFill>
                  <a:srgbClr val="000000"/>
                </a:solidFill>
                <a:latin typeface="Consolas"/>
              </a:rPr>
              <a:t>(</a:t>
            </a:r>
            <a:r>
              <a:rPr lang="en-US" sz="1400" dirty="0">
                <a:solidFill>
                  <a:srgbClr val="0000FF"/>
                </a:solidFill>
                <a:latin typeface="Consolas"/>
              </a:rPr>
              <a:t>await</a:t>
            </a:r>
            <a:r>
              <a:rPr lang="en-US" sz="1400" dirty="0">
                <a:solidFill>
                  <a:srgbClr val="000000"/>
                </a:solidFill>
                <a:latin typeface="Consolas"/>
              </a:rPr>
              <a:t> </a:t>
            </a:r>
            <a:r>
              <a:rPr lang="en-US" sz="1400" err="1">
                <a:solidFill>
                  <a:srgbClr val="000000"/>
                </a:solidFill>
                <a:latin typeface="Consolas"/>
              </a:rPr>
              <a:t>context.CallActivityAsync</a:t>
            </a:r>
            <a:r>
              <a:rPr lang="en-US" sz="1400" dirty="0">
                <a:solidFill>
                  <a:srgbClr val="000000"/>
                </a:solidFill>
                <a:latin typeface="Consolas"/>
              </a:rPr>
              <a:t>&lt;</a:t>
            </a:r>
            <a:r>
              <a:rPr lang="en-US" sz="1400" dirty="0">
                <a:solidFill>
                  <a:srgbClr val="0000FF"/>
                </a:solidFill>
                <a:latin typeface="Consolas"/>
              </a:rPr>
              <a:t>string</a:t>
            </a:r>
            <a:r>
              <a:rPr lang="en-US" sz="1400" dirty="0">
                <a:solidFill>
                  <a:srgbClr val="000000"/>
                </a:solidFill>
                <a:latin typeface="Consolas"/>
              </a:rPr>
              <a:t>&gt;(</a:t>
            </a:r>
            <a:r>
              <a:rPr lang="en-US" sz="1400" dirty="0">
                <a:solidFill>
                  <a:srgbClr val="A31515"/>
                </a:solidFill>
                <a:latin typeface="Consolas"/>
              </a:rPr>
              <a:t>"</a:t>
            </a:r>
            <a:r>
              <a:rPr lang="en-US" sz="1400" err="1">
                <a:solidFill>
                  <a:srgbClr val="A31515"/>
                </a:solidFill>
                <a:latin typeface="Consolas"/>
              </a:rPr>
              <a:t>BookingOrchestrationClient_Hello</a:t>
            </a:r>
            <a:r>
              <a:rPr lang="en-US" sz="1400" dirty="0">
                <a:solidFill>
                  <a:srgbClr val="A31515"/>
                </a:solidFill>
                <a:latin typeface="Consolas"/>
              </a:rPr>
              <a:t>"</a:t>
            </a:r>
            <a:r>
              <a:rPr lang="en-US" sz="1400" dirty="0">
                <a:solidFill>
                  <a:srgbClr val="000000"/>
                </a:solidFill>
                <a:latin typeface="Consolas"/>
              </a:rPr>
              <a:t>, </a:t>
            </a:r>
            <a:r>
              <a:rPr lang="en-US" sz="1400" dirty="0">
                <a:solidFill>
                  <a:srgbClr val="A31515"/>
                </a:solidFill>
                <a:latin typeface="Consolas"/>
              </a:rPr>
              <a:t>"Seattle"</a:t>
            </a:r>
            <a:r>
              <a:rPr lang="en-US" sz="1400" dirty="0">
                <a:solidFill>
                  <a:srgbClr val="000000"/>
                </a:solidFill>
                <a:latin typeface="Consolas"/>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outputs.Add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await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context.CallActivityAsync</a:t>
            </a:r>
            <a:r>
              <a:rPr lang="en-US" sz="1400" dirty="0">
                <a:solidFill>
                  <a:srgbClr val="000000"/>
                </a:solidFill>
                <a:latin typeface="Consolas" panose="020B0609020204030204" pitchFamily="49" charset="0"/>
              </a:rPr>
              <a:t>&lt;</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BookingOrchestrationClient_Hello</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"London"</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returns ["Hello Tokyo!", "Hello Seattle!", "Hello London!"]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outputs;</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88677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p:cNvSpPr>
            <a:spLocks noGrp="1"/>
          </p:cNvSpPr>
          <p:nvPr>
            <p:ph idx="1"/>
          </p:nvPr>
        </p:nvSpPr>
        <p:spPr>
          <a:xfrm>
            <a:off x="432844" y="826773"/>
            <a:ext cx="7286802" cy="2506724"/>
          </a:xfrm>
        </p:spPr>
        <p:txBody>
          <a:bodyPr/>
          <a:lstStyle/>
          <a:p>
            <a:r>
              <a:rPr lang="en-US" sz="2000" dirty="0"/>
              <a:t>Motivation</a:t>
            </a:r>
          </a:p>
          <a:p>
            <a:r>
              <a:rPr lang="en-US" sz="2000" dirty="0"/>
              <a:t>Azure Functions</a:t>
            </a:r>
          </a:p>
          <a:p>
            <a:r>
              <a:rPr lang="en-US" sz="2000" dirty="0"/>
              <a:t>Deploy and Debug (D&amp;D)</a:t>
            </a:r>
          </a:p>
          <a:p>
            <a:r>
              <a:rPr lang="en-US" sz="2000" dirty="0"/>
              <a:t>Durable Functions</a:t>
            </a:r>
          </a:p>
          <a:p>
            <a:r>
              <a:rPr lang="en-US" sz="2000" dirty="0"/>
              <a:t>Latest news (What’s new)</a:t>
            </a:r>
          </a:p>
          <a:p>
            <a:endParaRPr lang="sv-SE" sz="2000" dirty="0">
              <a:latin typeface="HelveticaNeueLT Com 107 XBlkCn" panose="020B0806040502050204" pitchFamily="34" charset="0"/>
            </a:endParaRPr>
          </a:p>
        </p:txBody>
      </p:sp>
    </p:spTree>
    <p:extLst>
      <p:ext uri="{BB962C8B-B14F-4D97-AF65-F5344CB8AC3E}">
        <p14:creationId xmlns:p14="http://schemas.microsoft.com/office/powerpoint/2010/main" val="1885422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8D2FBDE-0D6C-463A-9C2C-7D018291C9CF}"/>
              </a:ext>
            </a:extLst>
          </p:cNvPr>
          <p:cNvSpPr>
            <a:spLocks noGrp="1"/>
          </p:cNvSpPr>
          <p:nvPr>
            <p:ph type="title"/>
          </p:nvPr>
        </p:nvSpPr>
        <p:spPr/>
        <p:txBody>
          <a:bodyPr/>
          <a:lstStyle/>
          <a:p>
            <a:r>
              <a:rPr lang="en-US" dirty="0"/>
              <a:t>Code sample of activities</a:t>
            </a:r>
          </a:p>
        </p:txBody>
      </p:sp>
      <p:sp>
        <p:nvSpPr>
          <p:cNvPr id="4" name="Plassholder for dato 3">
            <a:extLst>
              <a:ext uri="{FF2B5EF4-FFF2-40B4-BE49-F238E27FC236}">
                <a16:creationId xmlns:a16="http://schemas.microsoft.com/office/drawing/2014/main" id="{7C3B09B6-0759-4B1B-B444-3890C0498856}"/>
              </a:ext>
            </a:extLst>
          </p:cNvPr>
          <p:cNvSpPr>
            <a:spLocks noGrp="1"/>
          </p:cNvSpPr>
          <p:nvPr>
            <p:ph type="dt" sz="half" idx="2"/>
          </p:nvPr>
        </p:nvSpPr>
        <p:spPr/>
        <p:txBody>
          <a:bodyPr/>
          <a:lstStyle/>
          <a:p>
            <a:fld id="{FBB4C1D9-1FB8-45E5-82FF-C9AD6CD6534D}" type="slidenum">
              <a:rPr lang="sv-SE" smtClean="0"/>
              <a:pPr/>
              <a:t>30</a:t>
            </a:fld>
            <a:r>
              <a:rPr lang="sv-SE"/>
              <a:t>  KNOWIT 09-11-16</a:t>
            </a:r>
            <a:endParaRPr lang="sv-SE" dirty="0"/>
          </a:p>
        </p:txBody>
      </p:sp>
      <p:sp>
        <p:nvSpPr>
          <p:cNvPr id="5" name="Rectangle 4">
            <a:extLst>
              <a:ext uri="{FF2B5EF4-FFF2-40B4-BE49-F238E27FC236}">
                <a16:creationId xmlns:a16="http://schemas.microsoft.com/office/drawing/2014/main" id="{2AF45B17-7004-4A51-BC6D-E30ACD03B51E}"/>
              </a:ext>
            </a:extLst>
          </p:cNvPr>
          <p:cNvSpPr/>
          <p:nvPr/>
        </p:nvSpPr>
        <p:spPr>
          <a:xfrm>
            <a:off x="505393" y="2542165"/>
            <a:ext cx="10377244" cy="1754326"/>
          </a:xfrm>
          <a:prstGeom prst="rect">
            <a:avLst/>
          </a:prstGeom>
        </p:spPr>
        <p:txBody>
          <a:bodyPr wrap="square" anchor="t">
            <a:spAutoFit/>
          </a:bodyPr>
          <a:lstStyle/>
          <a:p>
            <a:r>
              <a:rPr lang="en-US" dirty="0">
                <a:solidFill>
                  <a:srgbClr val="000000"/>
                </a:solidFill>
                <a:latin typeface="Consolas"/>
              </a:rPr>
              <a:t>        [</a:t>
            </a:r>
            <a:r>
              <a:rPr lang="en-US" dirty="0" err="1">
                <a:solidFill>
                  <a:srgbClr val="000000"/>
                </a:solidFill>
                <a:latin typeface="Consolas"/>
              </a:rPr>
              <a:t>FunctionName</a:t>
            </a:r>
            <a:r>
              <a:rPr lang="en-US" dirty="0">
                <a:solidFill>
                  <a:srgbClr val="000000"/>
                </a:solidFill>
                <a:latin typeface="Consolas"/>
              </a:rPr>
              <a:t>(</a:t>
            </a:r>
            <a:r>
              <a:rPr lang="en-US" dirty="0">
                <a:solidFill>
                  <a:srgbClr val="A31515"/>
                </a:solidFill>
                <a:latin typeface="Consolas"/>
              </a:rPr>
              <a:t>"</a:t>
            </a:r>
            <a:r>
              <a:rPr lang="en-US" dirty="0" err="1">
                <a:solidFill>
                  <a:srgbClr val="A31515"/>
                </a:solidFill>
                <a:latin typeface="Consolas"/>
              </a:rPr>
              <a:t>BookingOrchestrationClient_Hello</a:t>
            </a:r>
            <a:r>
              <a:rPr lang="en-US" dirty="0">
                <a:solidFill>
                  <a:srgbClr val="A31515"/>
                </a:solidFill>
                <a:latin typeface="Consolas"/>
              </a:rPr>
              <a:t>"</a:t>
            </a:r>
            <a:r>
              <a:rPr lang="en-US" dirty="0">
                <a:solidFill>
                  <a:srgbClr val="000000"/>
                </a:solidFill>
                <a:latin typeface="Consolas"/>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ActivityTrigger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name, </a:t>
            </a:r>
            <a:r>
              <a:rPr lang="en-US" dirty="0" err="1">
                <a:solidFill>
                  <a:srgbClr val="000000"/>
                </a:solidFill>
                <a:latin typeface="Consolas" panose="020B0609020204030204" pitchFamily="49" charset="0"/>
              </a:rPr>
              <a:t>ILogger</a:t>
            </a:r>
            <a:r>
              <a:rPr lang="en-US" dirty="0">
                <a:solidFill>
                  <a:srgbClr val="000000"/>
                </a:solidFill>
                <a:latin typeface="Consolas" panose="020B0609020204030204" pitchFamily="49" charset="0"/>
              </a:rPr>
              <a:t> log)</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log.LogInformation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$"Saying hello to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206763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Functional Chaining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31</a:t>
            </a:fld>
            <a:r>
              <a:rPr lang="sv-SE"/>
              <a:t>  KNOWIT 09-11-16</a:t>
            </a:r>
            <a:endParaRPr lang="sv-SE" dirty="0"/>
          </a:p>
        </p:txBody>
      </p:sp>
      <p:pic>
        <p:nvPicPr>
          <p:cNvPr id="1028" name="Picture 4" descr="A diagram of the function chaining pattern">
            <a:extLst>
              <a:ext uri="{FF2B5EF4-FFF2-40B4-BE49-F238E27FC236}">
                <a16:creationId xmlns:a16="http://schemas.microsoft.com/office/drawing/2014/main" id="{22B25CD5-F745-41AA-BE68-321D6914E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2728913"/>
            <a:ext cx="78581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138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Fan in Fan out</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32</a:t>
            </a:fld>
            <a:r>
              <a:rPr lang="sv-SE"/>
              <a:t>  KNOWIT 09-11-16</a:t>
            </a:r>
            <a:endParaRPr lang="sv-SE" dirty="0"/>
          </a:p>
        </p:txBody>
      </p:sp>
      <p:pic>
        <p:nvPicPr>
          <p:cNvPr id="2050" name="Picture 2" descr="A diagram of the fan out/fan pattern">
            <a:extLst>
              <a:ext uri="{FF2B5EF4-FFF2-40B4-BE49-F238E27FC236}">
                <a16:creationId xmlns:a16="http://schemas.microsoft.com/office/drawing/2014/main" id="{2FCEFE83-6188-4BFF-97EB-285019427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7" y="2655504"/>
            <a:ext cx="549592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39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Async HTTP API</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33</a:t>
            </a:fld>
            <a:r>
              <a:rPr lang="sv-SE"/>
              <a:t>  KNOWIT 09-11-16</a:t>
            </a:r>
            <a:endParaRPr lang="sv-SE" dirty="0"/>
          </a:p>
        </p:txBody>
      </p:sp>
      <p:pic>
        <p:nvPicPr>
          <p:cNvPr id="2052" name="Picture 4">
            <a:extLst>
              <a:ext uri="{FF2B5EF4-FFF2-40B4-BE49-F238E27FC236}">
                <a16:creationId xmlns:a16="http://schemas.microsoft.com/office/drawing/2014/main" id="{67E59CE9-852A-4E79-A17F-F8603EAE4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662" y="2655679"/>
            <a:ext cx="387667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636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Monitoring</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34</a:t>
            </a:fld>
            <a:r>
              <a:rPr lang="sv-SE"/>
              <a:t>  KNOWIT 09-11-16</a:t>
            </a:r>
            <a:endParaRPr lang="sv-SE" dirty="0"/>
          </a:p>
        </p:txBody>
      </p:sp>
      <p:pic>
        <p:nvPicPr>
          <p:cNvPr id="4100" name="Picture 4" descr="A diagram of the monitor pattern">
            <a:extLst>
              <a:ext uri="{FF2B5EF4-FFF2-40B4-BE49-F238E27FC236}">
                <a16:creationId xmlns:a16="http://schemas.microsoft.com/office/drawing/2014/main" id="{916C7E41-166F-4FBF-8FA6-343BCE98D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089" y="2505732"/>
            <a:ext cx="42862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23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Design pattern</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b="1" dirty="0"/>
              <a:t>Aggregator</a:t>
            </a:r>
          </a:p>
          <a:p>
            <a:pPr marL="0" indent="0">
              <a:buNone/>
            </a:pPr>
            <a:endParaRPr lang="en-US" dirty="0"/>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35</a:t>
            </a:fld>
            <a:r>
              <a:rPr lang="sv-SE"/>
              <a:t>  KNOWIT 09-11-16</a:t>
            </a:r>
            <a:endParaRPr lang="sv-SE" dirty="0"/>
          </a:p>
        </p:txBody>
      </p:sp>
      <p:pic>
        <p:nvPicPr>
          <p:cNvPr id="5122" name="Picture 2" descr="Aggregator diagram">
            <a:extLst>
              <a:ext uri="{FF2B5EF4-FFF2-40B4-BE49-F238E27FC236}">
                <a16:creationId xmlns:a16="http://schemas.microsoft.com/office/drawing/2014/main" id="{D1976E85-611E-4174-A8AE-694B69EDA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21" y="2381250"/>
            <a:ext cx="46577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16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DAF416-494C-4399-A041-AFED837B6A53}"/>
              </a:ext>
            </a:extLst>
          </p:cNvPr>
          <p:cNvSpPr>
            <a:spLocks noGrp="1"/>
          </p:cNvSpPr>
          <p:nvPr>
            <p:ph type="ctrTitle"/>
          </p:nvPr>
        </p:nvSpPr>
        <p:spPr>
          <a:xfrm>
            <a:off x="620109" y="1358853"/>
            <a:ext cx="5863817" cy="2387600"/>
          </a:xfrm>
        </p:spPr>
        <p:txBody>
          <a:bodyPr/>
          <a:lstStyle/>
          <a:p>
            <a:r>
              <a:rPr lang="en-US" sz="3600" dirty="0"/>
              <a:t>Latest news (What’s new)</a:t>
            </a:r>
          </a:p>
        </p:txBody>
      </p:sp>
      <p:sp>
        <p:nvSpPr>
          <p:cNvPr id="3" name="Undertittel 2">
            <a:extLst>
              <a:ext uri="{FF2B5EF4-FFF2-40B4-BE49-F238E27FC236}">
                <a16:creationId xmlns:a16="http://schemas.microsoft.com/office/drawing/2014/main" id="{2D154FC2-62CA-41FA-8329-8F941C6EE3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0324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37E003-5C0D-49F4-A4FC-A6DC02D2C1AD}"/>
              </a:ext>
            </a:extLst>
          </p:cNvPr>
          <p:cNvSpPr>
            <a:spLocks noGrp="1"/>
          </p:cNvSpPr>
          <p:nvPr>
            <p:ph type="title"/>
          </p:nvPr>
        </p:nvSpPr>
        <p:spPr/>
        <p:txBody>
          <a:bodyPr/>
          <a:lstStyle/>
          <a:p>
            <a:r>
              <a:rPr lang="en-US" dirty="0"/>
              <a:t>Kubernetes-based Event Driven Autoscaling (KEDA)</a:t>
            </a:r>
          </a:p>
        </p:txBody>
      </p:sp>
      <p:sp>
        <p:nvSpPr>
          <p:cNvPr id="3" name="Plassholder for innhold 2">
            <a:extLst>
              <a:ext uri="{FF2B5EF4-FFF2-40B4-BE49-F238E27FC236}">
                <a16:creationId xmlns:a16="http://schemas.microsoft.com/office/drawing/2014/main" id="{09E6EEEE-FB7E-4A1A-8F7E-CAF56C43C3F9}"/>
              </a:ext>
            </a:extLst>
          </p:cNvPr>
          <p:cNvSpPr>
            <a:spLocks noGrp="1"/>
          </p:cNvSpPr>
          <p:nvPr>
            <p:ph idx="1"/>
          </p:nvPr>
        </p:nvSpPr>
        <p:spPr/>
        <p:txBody>
          <a:bodyPr/>
          <a:lstStyle/>
          <a:p>
            <a:r>
              <a:rPr lang="en-US" dirty="0"/>
              <a:t>Tool to create or run event driven K8S workloads such as Azure Functions in K8S.</a:t>
            </a:r>
          </a:p>
          <a:p>
            <a:r>
              <a:rPr lang="en-US" dirty="0"/>
              <a:t>Still experimental</a:t>
            </a:r>
          </a:p>
          <a:p>
            <a:r>
              <a:rPr lang="en-US" dirty="0">
                <a:hlinkClick r:id="rId2"/>
              </a:rPr>
              <a:t>https://github.com/kedacore/keda</a:t>
            </a:r>
            <a:endParaRPr lang="en-US" dirty="0"/>
          </a:p>
        </p:txBody>
      </p:sp>
      <p:sp>
        <p:nvSpPr>
          <p:cNvPr id="4" name="Plassholder for dato 3">
            <a:extLst>
              <a:ext uri="{FF2B5EF4-FFF2-40B4-BE49-F238E27FC236}">
                <a16:creationId xmlns:a16="http://schemas.microsoft.com/office/drawing/2014/main" id="{052DC185-7552-47FE-A38C-649BBF00DA24}"/>
              </a:ext>
            </a:extLst>
          </p:cNvPr>
          <p:cNvSpPr>
            <a:spLocks noGrp="1"/>
          </p:cNvSpPr>
          <p:nvPr>
            <p:ph type="dt" sz="half" idx="2"/>
          </p:nvPr>
        </p:nvSpPr>
        <p:spPr/>
        <p:txBody>
          <a:bodyPr/>
          <a:lstStyle/>
          <a:p>
            <a:fld id="{FBB4C1D9-1FB8-45E5-82FF-C9AD6CD6534D}" type="slidenum">
              <a:rPr lang="sv-SE" smtClean="0"/>
              <a:pPr/>
              <a:t>37</a:t>
            </a:fld>
            <a:r>
              <a:rPr lang="sv-SE"/>
              <a:t>  KNOWIT 09-11-16</a:t>
            </a:r>
            <a:endParaRPr lang="sv-SE" dirty="0"/>
          </a:p>
        </p:txBody>
      </p:sp>
    </p:spTree>
    <p:extLst>
      <p:ext uri="{BB962C8B-B14F-4D97-AF65-F5344CB8AC3E}">
        <p14:creationId xmlns:p14="http://schemas.microsoft.com/office/powerpoint/2010/main" val="3891428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BBBF-67A8-4429-806B-5CE9D42E0683}"/>
              </a:ext>
            </a:extLst>
          </p:cNvPr>
          <p:cNvSpPr>
            <a:spLocks noGrp="1"/>
          </p:cNvSpPr>
          <p:nvPr>
            <p:ph type="ctrTitle"/>
          </p:nvPr>
        </p:nvSpPr>
        <p:spPr/>
        <p:txBody>
          <a:bodyPr/>
          <a:lstStyle/>
          <a:p>
            <a:r>
              <a:rPr lang="en-US" dirty="0"/>
              <a:t>Keep in touch</a:t>
            </a:r>
          </a:p>
        </p:txBody>
      </p:sp>
      <p:sp>
        <p:nvSpPr>
          <p:cNvPr id="3" name="Text Placeholder 2">
            <a:extLst>
              <a:ext uri="{FF2B5EF4-FFF2-40B4-BE49-F238E27FC236}">
                <a16:creationId xmlns:a16="http://schemas.microsoft.com/office/drawing/2014/main" id="{4E1F2524-5FB9-4AE4-94E4-97502929FFE2}"/>
              </a:ext>
            </a:extLst>
          </p:cNvPr>
          <p:cNvSpPr>
            <a:spLocks noGrp="1"/>
          </p:cNvSpPr>
          <p:nvPr>
            <p:ph type="body" sz="quarter" idx="10"/>
          </p:nvPr>
        </p:nvSpPr>
        <p:spPr/>
        <p:txBody>
          <a:bodyPr vert="horz" lIns="91440" tIns="45720" rIns="91440" bIns="45720" rtlCol="0" anchor="t">
            <a:noAutofit/>
          </a:bodyPr>
          <a:lstStyle/>
          <a:p>
            <a:r>
              <a:rPr lang="en-US" dirty="0"/>
              <a:t>Email: </a:t>
            </a:r>
            <a:r>
              <a:rPr lang="en-US" dirty="0">
                <a:hlinkClick r:id="rId2"/>
              </a:rPr>
              <a:t>khiem.ho@knowit.no</a:t>
            </a:r>
            <a:endParaRPr lang="en-US"/>
          </a:p>
          <a:p>
            <a:r>
              <a:rPr lang="en-US" dirty="0" err="1"/>
              <a:t>Github</a:t>
            </a:r>
            <a:r>
              <a:rPr lang="en-US" dirty="0"/>
              <a:t>: </a:t>
            </a:r>
            <a:r>
              <a:rPr lang="en-US" dirty="0" err="1"/>
              <a:t>kkho</a:t>
            </a:r>
          </a:p>
          <a:p>
            <a:endParaRPr lang="en-US" dirty="0"/>
          </a:p>
        </p:txBody>
      </p:sp>
    </p:spTree>
    <p:extLst>
      <p:ext uri="{BB962C8B-B14F-4D97-AF65-F5344CB8AC3E}">
        <p14:creationId xmlns:p14="http://schemas.microsoft.com/office/powerpoint/2010/main" val="57362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19FFA4E-FFA9-4540-8B3C-AC9D4692E424}"/>
              </a:ext>
            </a:extLst>
          </p:cNvPr>
          <p:cNvSpPr>
            <a:spLocks noGrp="1"/>
          </p:cNvSpPr>
          <p:nvPr>
            <p:ph type="ctrTitle"/>
          </p:nvPr>
        </p:nvSpPr>
        <p:spPr/>
        <p:txBody>
          <a:bodyPr/>
          <a:lstStyle/>
          <a:p>
            <a:r>
              <a:rPr lang="en-US" sz="3600" dirty="0"/>
              <a:t>Motivation</a:t>
            </a:r>
            <a:endParaRPr lang="en-US" dirty="0"/>
          </a:p>
        </p:txBody>
      </p:sp>
      <p:sp>
        <p:nvSpPr>
          <p:cNvPr id="3" name="Undertittel 2">
            <a:extLst>
              <a:ext uri="{FF2B5EF4-FFF2-40B4-BE49-F238E27FC236}">
                <a16:creationId xmlns:a16="http://schemas.microsoft.com/office/drawing/2014/main" id="{A5432739-1122-4437-9DF0-0EF965F9E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253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D55102-0572-4D31-8B1A-F739494D210A}"/>
              </a:ext>
            </a:extLst>
          </p:cNvPr>
          <p:cNvSpPr>
            <a:spLocks noGrp="1"/>
          </p:cNvSpPr>
          <p:nvPr>
            <p:ph type="title"/>
          </p:nvPr>
        </p:nvSpPr>
        <p:spPr/>
        <p:txBody>
          <a:bodyPr/>
          <a:lstStyle/>
          <a:p>
            <a:r>
              <a:rPr lang="en-US" dirty="0" err="1"/>
              <a:t>Microsofts</a:t>
            </a:r>
            <a:r>
              <a:rPr lang="en-US" dirty="0"/>
              <a:t> choice of platform</a:t>
            </a:r>
          </a:p>
        </p:txBody>
      </p:sp>
      <p:pic>
        <p:nvPicPr>
          <p:cNvPr id="6" name="Plassholder for innhold 5">
            <a:extLst>
              <a:ext uri="{FF2B5EF4-FFF2-40B4-BE49-F238E27FC236}">
                <a16:creationId xmlns:a16="http://schemas.microsoft.com/office/drawing/2014/main" id="{6B4A2D1F-E22A-4F7E-8087-EE029AA4BB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9249" y="1824332"/>
            <a:ext cx="5968402" cy="4708525"/>
          </a:xfrm>
        </p:spPr>
      </p:pic>
      <p:sp>
        <p:nvSpPr>
          <p:cNvPr id="4" name="Plassholder for dato 3">
            <a:extLst>
              <a:ext uri="{FF2B5EF4-FFF2-40B4-BE49-F238E27FC236}">
                <a16:creationId xmlns:a16="http://schemas.microsoft.com/office/drawing/2014/main" id="{05AA90B3-C0A6-468D-B708-39F09E29B7C2}"/>
              </a:ext>
            </a:extLst>
          </p:cNvPr>
          <p:cNvSpPr>
            <a:spLocks noGrp="1"/>
          </p:cNvSpPr>
          <p:nvPr>
            <p:ph type="dt" sz="half" idx="2"/>
          </p:nvPr>
        </p:nvSpPr>
        <p:spPr/>
        <p:txBody>
          <a:bodyPr/>
          <a:lstStyle/>
          <a:p>
            <a:fld id="{FBB4C1D9-1FB8-45E5-82FF-C9AD6CD6534D}" type="slidenum">
              <a:rPr lang="sv-SE" smtClean="0"/>
              <a:pPr/>
              <a:t>5</a:t>
            </a:fld>
            <a:r>
              <a:rPr lang="sv-SE"/>
              <a:t>  KNOWIT 09-11-16</a:t>
            </a:r>
            <a:endParaRPr lang="sv-SE" dirty="0"/>
          </a:p>
        </p:txBody>
      </p:sp>
    </p:spTree>
    <p:extLst>
      <p:ext uri="{BB962C8B-B14F-4D97-AF65-F5344CB8AC3E}">
        <p14:creationId xmlns:p14="http://schemas.microsoft.com/office/powerpoint/2010/main" val="424793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E8ED53D-F6C5-42A0-9ECD-E0BB007F6893}"/>
              </a:ext>
            </a:extLst>
          </p:cNvPr>
          <p:cNvSpPr>
            <a:spLocks noGrp="1"/>
          </p:cNvSpPr>
          <p:nvPr>
            <p:ph type="title"/>
          </p:nvPr>
        </p:nvSpPr>
        <p:spPr/>
        <p:txBody>
          <a:bodyPr/>
          <a:lstStyle/>
          <a:p>
            <a:r>
              <a:rPr lang="en-US" dirty="0"/>
              <a:t>Serverless architecture</a:t>
            </a:r>
          </a:p>
        </p:txBody>
      </p:sp>
      <p:sp>
        <p:nvSpPr>
          <p:cNvPr id="3" name="Plassholder for innhold 2">
            <a:extLst>
              <a:ext uri="{FF2B5EF4-FFF2-40B4-BE49-F238E27FC236}">
                <a16:creationId xmlns:a16="http://schemas.microsoft.com/office/drawing/2014/main" id="{4A10E2E0-E0C5-4056-A528-3B07A6FD8936}"/>
              </a:ext>
            </a:extLst>
          </p:cNvPr>
          <p:cNvSpPr>
            <a:spLocks noGrp="1"/>
          </p:cNvSpPr>
          <p:nvPr>
            <p:ph idx="1"/>
          </p:nvPr>
        </p:nvSpPr>
        <p:spPr/>
        <p:txBody>
          <a:bodyPr/>
          <a:lstStyle/>
          <a:p>
            <a:r>
              <a:rPr lang="en-US" dirty="0"/>
              <a:t>More code, less infrastructure (really?)</a:t>
            </a:r>
          </a:p>
          <a:p>
            <a:r>
              <a:rPr lang="en-US" dirty="0"/>
              <a:t>Create separation of logical part in your solution</a:t>
            </a:r>
          </a:p>
          <a:p>
            <a:r>
              <a:rPr lang="en-US" dirty="0"/>
              <a:t>Functions as a Service (</a:t>
            </a:r>
            <a:r>
              <a:rPr lang="en-US" dirty="0" err="1"/>
              <a:t>FaaS</a:t>
            </a:r>
            <a:r>
              <a:rPr lang="en-US" dirty="0"/>
              <a:t>)</a:t>
            </a:r>
          </a:p>
          <a:p>
            <a:pPr lvl="1"/>
            <a:r>
              <a:rPr lang="en-US" dirty="0"/>
              <a:t>Develop and deploy individual functions </a:t>
            </a:r>
          </a:p>
          <a:p>
            <a:r>
              <a:rPr lang="en-US" dirty="0"/>
              <a:t>We focus on Azure functions</a:t>
            </a:r>
          </a:p>
          <a:p>
            <a:pPr lvl="1"/>
            <a:r>
              <a:rPr lang="en-US" dirty="0"/>
              <a:t>Azure Functions are based on Azure App Service.</a:t>
            </a:r>
          </a:p>
          <a:p>
            <a:pPr lvl="1"/>
            <a:r>
              <a:rPr lang="en-US" dirty="0"/>
              <a:t>Think of it as Web apps with </a:t>
            </a:r>
            <a:r>
              <a:rPr lang="en-US" dirty="0" err="1"/>
              <a:t>WebJobs</a:t>
            </a:r>
            <a:endParaRPr lang="en-US" dirty="0"/>
          </a:p>
        </p:txBody>
      </p:sp>
      <p:sp>
        <p:nvSpPr>
          <p:cNvPr id="4" name="Plassholder for dato 3">
            <a:extLst>
              <a:ext uri="{FF2B5EF4-FFF2-40B4-BE49-F238E27FC236}">
                <a16:creationId xmlns:a16="http://schemas.microsoft.com/office/drawing/2014/main" id="{0AEBC470-B1C5-4C09-88D6-CF26143A6F2F}"/>
              </a:ext>
            </a:extLst>
          </p:cNvPr>
          <p:cNvSpPr>
            <a:spLocks noGrp="1"/>
          </p:cNvSpPr>
          <p:nvPr>
            <p:ph type="dt" sz="half" idx="2"/>
          </p:nvPr>
        </p:nvSpPr>
        <p:spPr/>
        <p:txBody>
          <a:bodyPr/>
          <a:lstStyle/>
          <a:p>
            <a:fld id="{FBB4C1D9-1FB8-45E5-82FF-C9AD6CD6534D}" type="slidenum">
              <a:rPr lang="sv-SE" smtClean="0"/>
              <a:pPr/>
              <a:t>6</a:t>
            </a:fld>
            <a:r>
              <a:rPr lang="sv-SE"/>
              <a:t>  KNOWIT 09-11-16</a:t>
            </a:r>
            <a:endParaRPr lang="sv-SE" dirty="0"/>
          </a:p>
        </p:txBody>
      </p:sp>
    </p:spTree>
    <p:extLst>
      <p:ext uri="{BB962C8B-B14F-4D97-AF65-F5344CB8AC3E}">
        <p14:creationId xmlns:p14="http://schemas.microsoft.com/office/powerpoint/2010/main" val="17085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D98DFD-783B-48C1-9188-59E0BD85A7E7}"/>
              </a:ext>
            </a:extLst>
          </p:cNvPr>
          <p:cNvSpPr>
            <a:spLocks noGrp="1"/>
          </p:cNvSpPr>
          <p:nvPr>
            <p:ph type="title"/>
          </p:nvPr>
        </p:nvSpPr>
        <p:spPr/>
        <p:txBody>
          <a:bodyPr/>
          <a:lstStyle/>
          <a:p>
            <a:r>
              <a:rPr lang="en-US" dirty="0"/>
              <a:t>Serverless challenges</a:t>
            </a:r>
          </a:p>
        </p:txBody>
      </p:sp>
      <p:sp>
        <p:nvSpPr>
          <p:cNvPr id="3" name="Plassholder for innhold 2">
            <a:extLst>
              <a:ext uri="{FF2B5EF4-FFF2-40B4-BE49-F238E27FC236}">
                <a16:creationId xmlns:a16="http://schemas.microsoft.com/office/drawing/2014/main" id="{479E468C-4EBF-4398-BCAE-74F36292962A}"/>
              </a:ext>
            </a:extLst>
          </p:cNvPr>
          <p:cNvSpPr>
            <a:spLocks noGrp="1"/>
          </p:cNvSpPr>
          <p:nvPr>
            <p:ph idx="1"/>
          </p:nvPr>
        </p:nvSpPr>
        <p:spPr/>
        <p:txBody>
          <a:bodyPr/>
          <a:lstStyle/>
          <a:p>
            <a:r>
              <a:rPr lang="en-US" dirty="0"/>
              <a:t>Managing states</a:t>
            </a:r>
          </a:p>
          <a:p>
            <a:r>
              <a:rPr lang="en-US" dirty="0"/>
              <a:t>Long running processes</a:t>
            </a:r>
          </a:p>
          <a:p>
            <a:r>
              <a:rPr lang="en-US" dirty="0"/>
              <a:t>Scaling</a:t>
            </a:r>
          </a:p>
          <a:p>
            <a:r>
              <a:rPr lang="en-US" dirty="0"/>
              <a:t>Monitoring, tracing and logging</a:t>
            </a:r>
          </a:p>
          <a:p>
            <a:r>
              <a:rPr lang="en-US" dirty="0"/>
              <a:t>Manage failure and providing resiliency</a:t>
            </a:r>
          </a:p>
        </p:txBody>
      </p:sp>
      <p:sp>
        <p:nvSpPr>
          <p:cNvPr id="4" name="Plassholder for dato 3">
            <a:extLst>
              <a:ext uri="{FF2B5EF4-FFF2-40B4-BE49-F238E27FC236}">
                <a16:creationId xmlns:a16="http://schemas.microsoft.com/office/drawing/2014/main" id="{96818928-DE43-4A10-B8CB-93314AE1AB41}"/>
              </a:ext>
            </a:extLst>
          </p:cNvPr>
          <p:cNvSpPr>
            <a:spLocks noGrp="1"/>
          </p:cNvSpPr>
          <p:nvPr>
            <p:ph type="dt" sz="half" idx="2"/>
          </p:nvPr>
        </p:nvSpPr>
        <p:spPr/>
        <p:txBody>
          <a:bodyPr/>
          <a:lstStyle/>
          <a:p>
            <a:fld id="{FBB4C1D9-1FB8-45E5-82FF-C9AD6CD6534D}" type="slidenum">
              <a:rPr lang="sv-SE" smtClean="0"/>
              <a:pPr/>
              <a:t>7</a:t>
            </a:fld>
            <a:r>
              <a:rPr lang="sv-SE"/>
              <a:t>  KNOWIT 09-11-16</a:t>
            </a:r>
            <a:endParaRPr lang="sv-SE" dirty="0"/>
          </a:p>
        </p:txBody>
      </p:sp>
    </p:spTree>
    <p:extLst>
      <p:ext uri="{BB962C8B-B14F-4D97-AF65-F5344CB8AC3E}">
        <p14:creationId xmlns:p14="http://schemas.microsoft.com/office/powerpoint/2010/main" val="124780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Scheduling</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8</a:t>
            </a:fld>
            <a:r>
              <a:rPr lang="sv-SE"/>
              <a:t>  KNOWIT 09-11-16</a:t>
            </a:r>
            <a:endParaRPr lang="sv-SE" dirty="0"/>
          </a:p>
        </p:txBody>
      </p:sp>
      <p:pic>
        <p:nvPicPr>
          <p:cNvPr id="1026" name="Picture 2" descr="Serverless scheduling">
            <a:extLst>
              <a:ext uri="{FF2B5EF4-FFF2-40B4-BE49-F238E27FC236}">
                <a16:creationId xmlns:a16="http://schemas.microsoft.com/office/drawing/2014/main" id="{AD041586-A60D-4BA1-864A-C83EEDD05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34153"/>
            <a:ext cx="97536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86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28D7FBC-BF82-4E72-AC97-428B618C99E1}"/>
              </a:ext>
            </a:extLst>
          </p:cNvPr>
          <p:cNvSpPr>
            <a:spLocks noGrp="1"/>
          </p:cNvSpPr>
          <p:nvPr>
            <p:ph type="title"/>
          </p:nvPr>
        </p:nvSpPr>
        <p:spPr/>
        <p:txBody>
          <a:bodyPr/>
          <a:lstStyle/>
          <a:p>
            <a:r>
              <a:rPr lang="en-US" dirty="0"/>
              <a:t>Serverless design examples</a:t>
            </a:r>
          </a:p>
        </p:txBody>
      </p:sp>
      <p:sp>
        <p:nvSpPr>
          <p:cNvPr id="3" name="Plassholder for innhold 2">
            <a:extLst>
              <a:ext uri="{FF2B5EF4-FFF2-40B4-BE49-F238E27FC236}">
                <a16:creationId xmlns:a16="http://schemas.microsoft.com/office/drawing/2014/main" id="{EB025766-C934-4E53-8AA3-386E920CCEA9}"/>
              </a:ext>
            </a:extLst>
          </p:cNvPr>
          <p:cNvSpPr>
            <a:spLocks noGrp="1"/>
          </p:cNvSpPr>
          <p:nvPr>
            <p:ph idx="1"/>
          </p:nvPr>
        </p:nvSpPr>
        <p:spPr/>
        <p:txBody>
          <a:bodyPr/>
          <a:lstStyle/>
          <a:p>
            <a:r>
              <a:rPr lang="en-US" dirty="0"/>
              <a:t>Command and Query Responsibility Segregation (CQRS)</a:t>
            </a:r>
          </a:p>
        </p:txBody>
      </p:sp>
      <p:sp>
        <p:nvSpPr>
          <p:cNvPr id="4" name="Plassholder for dato 3">
            <a:extLst>
              <a:ext uri="{FF2B5EF4-FFF2-40B4-BE49-F238E27FC236}">
                <a16:creationId xmlns:a16="http://schemas.microsoft.com/office/drawing/2014/main" id="{F89EA83E-2B49-47CA-8E89-39184EA37BC4}"/>
              </a:ext>
            </a:extLst>
          </p:cNvPr>
          <p:cNvSpPr>
            <a:spLocks noGrp="1"/>
          </p:cNvSpPr>
          <p:nvPr>
            <p:ph type="dt" sz="half" idx="2"/>
          </p:nvPr>
        </p:nvSpPr>
        <p:spPr/>
        <p:txBody>
          <a:bodyPr/>
          <a:lstStyle/>
          <a:p>
            <a:fld id="{FBB4C1D9-1FB8-45E5-82FF-C9AD6CD6534D}" type="slidenum">
              <a:rPr lang="sv-SE" smtClean="0"/>
              <a:pPr/>
              <a:t>9</a:t>
            </a:fld>
            <a:r>
              <a:rPr lang="sv-SE"/>
              <a:t>  KNOWIT 09-11-16</a:t>
            </a:r>
            <a:endParaRPr lang="sv-SE" dirty="0"/>
          </a:p>
        </p:txBody>
      </p:sp>
      <p:pic>
        <p:nvPicPr>
          <p:cNvPr id="2050" name="Picture 2" descr="CQRS example">
            <a:extLst>
              <a:ext uri="{FF2B5EF4-FFF2-40B4-BE49-F238E27FC236}">
                <a16:creationId xmlns:a16="http://schemas.microsoft.com/office/drawing/2014/main" id="{A1326D0D-39AA-45DA-96E3-FA4F417D8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576" y="2516483"/>
            <a:ext cx="7278848" cy="297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7213"/>
      </p:ext>
    </p:extLst>
  </p:cSld>
  <p:clrMapOvr>
    <a:masterClrMapping/>
  </p:clrMapOvr>
</p:sld>
</file>

<file path=ppt/theme/theme1.xml><?xml version="1.0" encoding="utf-8"?>
<a:theme xmlns:a="http://schemas.openxmlformats.org/drawingml/2006/main" name="0. Empty Template ENG">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110DDA5B-5D36-4331-BB44-C54CA70A31F8}"/>
    </a:ext>
  </a:extLst>
</a:theme>
</file>

<file path=ppt/theme/theme2.xml><?xml version="1.0" encoding="utf-8"?>
<a:theme xmlns:a="http://schemas.openxmlformats.org/drawingml/2006/main" name="Knowit Experience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D95E15B1-F2F9-4FCF-8EDB-FE9C8E1A796B}"/>
    </a:ext>
  </a:extLst>
</a:theme>
</file>

<file path=ppt/theme/theme3.xml><?xml version="1.0" encoding="utf-8"?>
<a:theme xmlns:a="http://schemas.openxmlformats.org/drawingml/2006/main" name="Knowit Insight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498F30E1-D18B-4239-BDBB-EC926DBFBB8D}"/>
    </a:ext>
  </a:extLst>
</a:theme>
</file>

<file path=ppt/theme/theme4.xml><?xml version="1.0" encoding="utf-8"?>
<a:theme xmlns:a="http://schemas.openxmlformats.org/drawingml/2006/main" name="Knowit Solutions 2016">
  <a:themeElements>
    <a:clrScheme name="Knowit 2016">
      <a:dk1>
        <a:sysClr val="windowText" lastClr="000000"/>
      </a:dk1>
      <a:lt1>
        <a:sysClr val="window" lastClr="FFFFFF"/>
      </a:lt1>
      <a:dk2>
        <a:srgbClr val="29334A"/>
      </a:dk2>
      <a:lt2>
        <a:srgbClr val="F1F1F1"/>
      </a:lt2>
      <a:accent1>
        <a:srgbClr val="28334A"/>
      </a:accent1>
      <a:accent2>
        <a:srgbClr val="A0D1CA"/>
      </a:accent2>
      <a:accent3>
        <a:srgbClr val="8E7FAE"/>
      </a:accent3>
      <a:accent4>
        <a:srgbClr val="F9E267"/>
      </a:accent4>
      <a:accent5>
        <a:srgbClr val="C26E60"/>
      </a:accent5>
      <a:accent6>
        <a:srgbClr val="75787B"/>
      </a:accent6>
      <a:hlink>
        <a:srgbClr val="0563C1"/>
      </a:hlink>
      <a:folHlink>
        <a:srgbClr val="954F72"/>
      </a:folHlink>
    </a:clrScheme>
    <a:fontScheme name="Office - klassiskt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0. Empty Template SE" id="{AE2DBC8F-5F36-4CD6-9474-E4D287863768}" vid="{8D1E4342-F58C-4BF1-B355-B13A2700288C}"/>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TaxCatchAll xmlns="46de1eba-0a9a-4987-9c91-2eddc8c65954"/>
    <Ratings xmlns="http://schemas.microsoft.com/sharepoint/v3" xsi:nil="true"/>
    <LikedBy xmlns="http://schemas.microsoft.com/sharepoint/v3">
      <UserInfo>
        <DisplayName/>
        <AccountId xsi:nil="true"/>
        <AccountType/>
      </UserInfo>
    </LikedBy>
    <TaxKeywordTaxHTField xmlns="46de1eba-0a9a-4987-9c91-2eddc8c65954">
      <Terms xmlns="http://schemas.microsoft.com/office/infopath/2007/PartnerControls"/>
    </TaxKeywordTaxHTField>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D0C4DFC92B1048ADDB8A01044CDCAE" ma:contentTypeVersion="13" ma:contentTypeDescription="Create a new document." ma:contentTypeScope="" ma:versionID="abf6fd55f55e4ed14022319e2d84e3a3">
  <xsd:schema xmlns:xsd="http://www.w3.org/2001/XMLSchema" xmlns:xs="http://www.w3.org/2001/XMLSchema" xmlns:p="http://schemas.microsoft.com/office/2006/metadata/properties" xmlns:ns1="http://schemas.microsoft.com/sharepoint/v3" xmlns:ns2="49232072-62f9-4e26-aba4-fabd0922de1b" xmlns:ns3="46de1eba-0a9a-4987-9c91-2eddc8c65954" xmlns:ns4="641b43f8-8292-4d8c-ad39-4013c3395558" targetNamespace="http://schemas.microsoft.com/office/2006/metadata/properties" ma:root="true" ma:fieldsID="3540ffd807c01c290411b8de9dd53bc3" ns1:_="" ns2:_="" ns3:_="" ns4:_="">
    <xsd:import namespace="http://schemas.microsoft.com/sharepoint/v3"/>
    <xsd:import namespace="49232072-62f9-4e26-aba4-fabd0922de1b"/>
    <xsd:import namespace="46de1eba-0a9a-4987-9c91-2eddc8c65954"/>
    <xsd:import namespace="641b43f8-8292-4d8c-ad39-4013c3395558"/>
    <xsd:element name="properties">
      <xsd:complexType>
        <xsd:sequence>
          <xsd:element name="documentManagement">
            <xsd:complexType>
              <xsd:all>
                <xsd:element ref="ns2:SharedWithUsers" minOccurs="0"/>
                <xsd:element ref="ns2:SharedWithDetails" minOccurs="0"/>
                <xsd:element ref="ns3: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RatedBy" ma:index="1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6" nillable="true" ma:displayName="User ratings" ma:description="User ratings for the item" ma:hidden="true" ma:internalName="Ratings">
      <xsd:simpleType>
        <xsd:restriction base="dms:Note"/>
      </xsd:simpleType>
    </xsd:element>
    <xsd:element name="LikesCount" ma:index="17" nillable="true" ma:displayName="Number of Likes" ma:internalName="LikesCount">
      <xsd:simpleType>
        <xsd:restriction base="dms:Unknown"/>
      </xsd:simpleType>
    </xsd:element>
    <xsd:element name="LikedBy" ma:index="1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9232072-62f9-4e26-aba4-fabd0922de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de1eba-0a9a-4987-9c91-2eddc8c65954"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0280c393-8b35-4ae0-81a2-c1300d63310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30ea1575-4d1e-444a-a083-65f1fa629300}" ma:internalName="TaxCatchAll" ma:showField="CatchAllData" ma:web="46de1eba-0a9a-4987-9c91-2eddc8c659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41b43f8-8292-4d8c-ad39-4013c3395558"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E7D21-B60E-4E30-97E7-78014C473AB2}">
  <ds:schemaRefs>
    <ds:schemaRef ds:uri="http://schemas.microsoft.com/office/2006/metadata/properties"/>
    <ds:schemaRef ds:uri="46de1eba-0a9a-4987-9c91-2eddc8c65954"/>
    <ds:schemaRef ds:uri="http://schemas.microsoft.com/sharepoint/v3"/>
    <ds:schemaRef ds:uri="49232072-62f9-4e26-aba4-fabd0922de1b"/>
    <ds:schemaRef ds:uri="http://purl.org/dc/dcmityp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641b43f8-8292-4d8c-ad39-4013c3395558"/>
    <ds:schemaRef ds:uri="http://www.w3.org/XML/1998/namespace"/>
    <ds:schemaRef ds:uri="http://purl.org/dc/elements/1.1/"/>
  </ds:schemaRefs>
</ds:datastoreItem>
</file>

<file path=customXml/itemProps2.xml><?xml version="1.0" encoding="utf-8"?>
<ds:datastoreItem xmlns:ds="http://schemas.openxmlformats.org/officeDocument/2006/customXml" ds:itemID="{03CF65E5-5CF0-4F84-9CE3-C6763CE7E091}">
  <ds:schemaRefs>
    <ds:schemaRef ds:uri="http://schemas.microsoft.com/sharepoint/v3/contenttype/forms"/>
  </ds:schemaRefs>
</ds:datastoreItem>
</file>

<file path=customXml/itemProps3.xml><?xml version="1.0" encoding="utf-8"?>
<ds:datastoreItem xmlns:ds="http://schemas.openxmlformats.org/officeDocument/2006/customXml" ds:itemID="{CF8FAB9E-4CE1-4C94-B3DD-27D1F801E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32072-62f9-4e26-aba4-fabd0922de1b"/>
    <ds:schemaRef ds:uri="46de1eba-0a9a-4987-9c91-2eddc8c65954"/>
    <ds:schemaRef ds:uri="641b43f8-8292-4d8c-ad39-4013c33955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 Empty Template ENG.potx</Template>
  <TotalTime>14571</TotalTime>
  <Words>1748</Words>
  <Application>Microsoft Office PowerPoint</Application>
  <PresentationFormat>Widescreen</PresentationFormat>
  <Paragraphs>254</Paragraphs>
  <Slides>38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38</vt:i4>
      </vt:variant>
    </vt:vector>
  </HeadingPairs>
  <TitlesOfParts>
    <vt:vector size="47" baseType="lpstr">
      <vt:lpstr>Arial</vt:lpstr>
      <vt:lpstr>Brush up</vt:lpstr>
      <vt:lpstr>Calibri</vt:lpstr>
      <vt:lpstr>Consolas</vt:lpstr>
      <vt:lpstr>HelveticaNeueLT Com 107 XBlkCn</vt:lpstr>
      <vt:lpstr>0. Empty Template ENG</vt:lpstr>
      <vt:lpstr>Knowit Experience 2016</vt:lpstr>
      <vt:lpstr>Knowit Insight 2016</vt:lpstr>
      <vt:lpstr>Knowit Solutions 2016</vt:lpstr>
      <vt:lpstr>PowerPoint Presentation</vt:lpstr>
      <vt:lpstr>Intro</vt:lpstr>
      <vt:lpstr>PowerPoint Presentation</vt:lpstr>
      <vt:lpstr>Motivation</vt:lpstr>
      <vt:lpstr>Microsofts choice of platform</vt:lpstr>
      <vt:lpstr>Serverless architecture</vt:lpstr>
      <vt:lpstr>Serverless challenges</vt:lpstr>
      <vt:lpstr>Serverless design examples</vt:lpstr>
      <vt:lpstr>Serverless design examples</vt:lpstr>
      <vt:lpstr>Serverless design examples</vt:lpstr>
      <vt:lpstr>Serverless design examples</vt:lpstr>
      <vt:lpstr>Serverless design examples</vt:lpstr>
      <vt:lpstr>Azure Functions</vt:lpstr>
      <vt:lpstr>What?</vt:lpstr>
      <vt:lpstr>Integrations</vt:lpstr>
      <vt:lpstr>Costs</vt:lpstr>
      <vt:lpstr>Code samples</vt:lpstr>
      <vt:lpstr>Missing Dependency Injection?</vt:lpstr>
      <vt:lpstr>Missing Dependency Injection?</vt:lpstr>
      <vt:lpstr>Missing Dependency Injection?</vt:lpstr>
      <vt:lpstr>Booking app architecture</vt:lpstr>
      <vt:lpstr>Deploy and Debug (D&amp;D)</vt:lpstr>
      <vt:lpstr>Deploy through Visual Studio 2019</vt:lpstr>
      <vt:lpstr>Deploy Infrastructure and Functions through Azure DevOps</vt:lpstr>
      <vt:lpstr>What is missing?</vt:lpstr>
      <vt:lpstr>Durable Functions </vt:lpstr>
      <vt:lpstr>What?</vt:lpstr>
      <vt:lpstr>Code sample of orchestrator</vt:lpstr>
      <vt:lpstr>Code sample of orchestrator</vt:lpstr>
      <vt:lpstr>Code sample of activities</vt:lpstr>
      <vt:lpstr>Design pattern</vt:lpstr>
      <vt:lpstr>Design pattern</vt:lpstr>
      <vt:lpstr>Design pattern</vt:lpstr>
      <vt:lpstr>Design pattern</vt:lpstr>
      <vt:lpstr>Design pattern</vt:lpstr>
      <vt:lpstr>Latest news (What’s new)</vt:lpstr>
      <vt:lpstr>Kubernetes-based Event Driven Autoscaling (KEDA)</vt:lpstr>
      <vt:lpstr>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Windows User</dc:creator>
  <cp:lastModifiedBy>Khiem Ho Xuan</cp:lastModifiedBy>
  <cp:revision>334</cp:revision>
  <dcterms:created xsi:type="dcterms:W3CDTF">2016-06-02T09:02:41Z</dcterms:created>
  <dcterms:modified xsi:type="dcterms:W3CDTF">2019-11-28T16:37:57Z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0x0101006CD0C4DFC92B1048ADDB8A01044CDCAE</vt:lpwstr>
  </property>
  <property fmtid="{D5CDD505-2E9C-101B-9397-08002B2CF9AE}" pid="3" name="TaxKeyword">
    <vt:lpwstr/>
  </property>
</Properties>
</file>