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12" r:id="rId6"/>
    <p:sldMasterId id="2147483736" r:id="rId7"/>
  </p:sldMasterIdLst>
  <p:notesMasterIdLst>
    <p:notesMasterId r:id="rId50"/>
  </p:notesMasterIdLst>
  <p:sldIdLst>
    <p:sldId id="287" r:id="rId8"/>
    <p:sldId id="258" r:id="rId9"/>
    <p:sldId id="259" r:id="rId10"/>
    <p:sldId id="298" r:id="rId11"/>
    <p:sldId id="293" r:id="rId12"/>
    <p:sldId id="306" r:id="rId13"/>
    <p:sldId id="307" r:id="rId14"/>
    <p:sldId id="308" r:id="rId15"/>
    <p:sldId id="309" r:id="rId16"/>
    <p:sldId id="334" r:id="rId17"/>
    <p:sldId id="314" r:id="rId18"/>
    <p:sldId id="313" r:id="rId19"/>
    <p:sldId id="336" r:id="rId20"/>
    <p:sldId id="297" r:id="rId21"/>
    <p:sldId id="303" r:id="rId22"/>
    <p:sldId id="304" r:id="rId23"/>
    <p:sldId id="305" r:id="rId24"/>
    <p:sldId id="320" r:id="rId25"/>
    <p:sldId id="323" r:id="rId26"/>
    <p:sldId id="324" r:id="rId27"/>
    <p:sldId id="326" r:id="rId28"/>
    <p:sldId id="332" r:id="rId29"/>
    <p:sldId id="299" r:id="rId30"/>
    <p:sldId id="315" r:id="rId31"/>
    <p:sldId id="325" r:id="rId32"/>
    <p:sldId id="319" r:id="rId33"/>
    <p:sldId id="300" r:id="rId34"/>
    <p:sldId id="318" r:id="rId35"/>
    <p:sldId id="337" r:id="rId36"/>
    <p:sldId id="321" r:id="rId37"/>
    <p:sldId id="331" r:id="rId38"/>
    <p:sldId id="322" r:id="rId39"/>
    <p:sldId id="335" r:id="rId40"/>
    <p:sldId id="317" r:id="rId41"/>
    <p:sldId id="328" r:id="rId42"/>
    <p:sldId id="327" r:id="rId43"/>
    <p:sldId id="329" r:id="rId44"/>
    <p:sldId id="330" r:id="rId45"/>
    <p:sldId id="338" r:id="rId46"/>
    <p:sldId id="302" r:id="rId47"/>
    <p:sldId id="294" r:id="rId48"/>
    <p:sldId id="33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FAC941-1BB6-4C4C-9B9D-F9EB46E5FDB4}" v="91" dt="2019-11-26T08:33:49.245"/>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0952" autoAdjust="0"/>
  </p:normalViewPr>
  <p:slideViewPr>
    <p:cSldViewPr snapToGrid="0">
      <p:cViewPr varScale="1">
        <p:scale>
          <a:sx n="104" d="100"/>
          <a:sy n="104" d="100"/>
        </p:scale>
        <p:origin x="8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5FAC941-1BB6-4C4C-9B9D-F9EB46E5FDB4}"/>
    <pc:docChg chg="addSld delSld modSld">
      <pc:chgData name="" userId="" providerId="" clId="Web-{C5FAC941-1BB6-4C4C-9B9D-F9EB46E5FDB4}" dt="2019-11-26T08:33:49.245" v="83" actId="1076"/>
      <pc:docMkLst>
        <pc:docMk/>
      </pc:docMkLst>
      <pc:sldChg chg="modSp">
        <pc:chgData name="" userId="" providerId="" clId="Web-{C5FAC941-1BB6-4C4C-9B9D-F9EB46E5FDB4}" dt="2019-11-26T08:29:36.652" v="8" actId="20577"/>
        <pc:sldMkLst>
          <pc:docMk/>
          <pc:sldMk cId="3535035950" sldId="258"/>
        </pc:sldMkLst>
        <pc:spChg chg="mod">
          <ac:chgData name="" userId="" providerId="" clId="Web-{C5FAC941-1BB6-4C4C-9B9D-F9EB46E5FDB4}" dt="2019-11-26T08:29:36.652" v="8" actId="20577"/>
          <ac:spMkLst>
            <pc:docMk/>
            <pc:sldMk cId="3535035950" sldId="258"/>
            <ac:spMk id="5" creationId="{00000000-0000-0000-0000-000000000000}"/>
          </ac:spMkLst>
        </pc:spChg>
      </pc:sldChg>
      <pc:sldChg chg="modSp">
        <pc:chgData name="" userId="" providerId="" clId="Web-{C5FAC941-1BB6-4C4C-9B9D-F9EB46E5FDB4}" dt="2019-11-26T08:32:58.133" v="52" actId="20577"/>
        <pc:sldMkLst>
          <pc:docMk/>
          <pc:sldMk cId="3255019059" sldId="320"/>
        </pc:sldMkLst>
        <pc:spChg chg="mod">
          <ac:chgData name="" userId="" providerId="" clId="Web-{C5FAC941-1BB6-4C4C-9B9D-F9EB46E5FDB4}" dt="2019-11-26T08:32:58.133" v="52" actId="20577"/>
          <ac:spMkLst>
            <pc:docMk/>
            <pc:sldMk cId="3255019059" sldId="320"/>
            <ac:spMk id="5" creationId="{E426F404-E77B-4D37-9DFE-8C2C8EA53DBA}"/>
          </ac:spMkLst>
        </pc:spChg>
        <pc:spChg chg="mod">
          <ac:chgData name="" userId="" providerId="" clId="Web-{C5FAC941-1BB6-4C4C-9B9D-F9EB46E5FDB4}" dt="2019-11-26T08:32:50.696" v="48" actId="20577"/>
          <ac:spMkLst>
            <pc:docMk/>
            <pc:sldMk cId="3255019059" sldId="320"/>
            <ac:spMk id="6" creationId="{89E92D3D-6B3E-43AC-8CF3-B55E5EDDE7EA}"/>
          </ac:spMkLst>
        </pc:spChg>
      </pc:sldChg>
      <pc:sldChg chg="modSp">
        <pc:chgData name="" userId="" providerId="" clId="Web-{C5FAC941-1BB6-4C4C-9B9D-F9EB46E5FDB4}" dt="2019-11-26T08:33:13.415" v="58" actId="20577"/>
        <pc:sldMkLst>
          <pc:docMk/>
          <pc:sldMk cId="3824137742" sldId="321"/>
        </pc:sldMkLst>
        <pc:spChg chg="mod">
          <ac:chgData name="" userId="" providerId="" clId="Web-{C5FAC941-1BB6-4C4C-9B9D-F9EB46E5FDB4}" dt="2019-11-26T08:33:13.415" v="58" actId="20577"/>
          <ac:spMkLst>
            <pc:docMk/>
            <pc:sldMk cId="3824137742" sldId="321"/>
            <ac:spMk id="5" creationId="{36CEF4FA-D453-4C29-937B-E58CEA08A756}"/>
          </ac:spMkLst>
        </pc:spChg>
      </pc:sldChg>
      <pc:sldChg chg="modSp">
        <pc:chgData name="" userId="" providerId="" clId="Web-{C5FAC941-1BB6-4C4C-9B9D-F9EB46E5FDB4}" dt="2019-11-26T08:33:49.245" v="83" actId="1076"/>
        <pc:sldMkLst>
          <pc:docMk/>
          <pc:sldMk cId="2206763950" sldId="322"/>
        </pc:sldMkLst>
        <pc:spChg chg="mod">
          <ac:chgData name="" userId="" providerId="" clId="Web-{C5FAC941-1BB6-4C4C-9B9D-F9EB46E5FDB4}" dt="2019-11-26T08:33:49.245" v="83" actId="1076"/>
          <ac:spMkLst>
            <pc:docMk/>
            <pc:sldMk cId="2206763950" sldId="322"/>
            <ac:spMk id="5" creationId="{2AF45B17-7004-4A51-BC6D-E30ACD03B51E}"/>
          </ac:spMkLst>
        </pc:spChg>
      </pc:sldChg>
      <pc:sldChg chg="modSp">
        <pc:chgData name="" userId="" providerId="" clId="Web-{C5FAC941-1BB6-4C4C-9B9D-F9EB46E5FDB4}" dt="2019-11-26T08:33:22.197" v="67" actId="20577"/>
        <pc:sldMkLst>
          <pc:docMk/>
          <pc:sldMk cId="886772326" sldId="331"/>
        </pc:sldMkLst>
        <pc:spChg chg="mod">
          <ac:chgData name="" userId="" providerId="" clId="Web-{C5FAC941-1BB6-4C4C-9B9D-F9EB46E5FDB4}" dt="2019-11-26T08:33:22.197" v="67" actId="20577"/>
          <ac:spMkLst>
            <pc:docMk/>
            <pc:sldMk cId="886772326" sldId="331"/>
            <ac:spMk id="3" creationId="{0824C557-7FF8-47C4-9A7A-6626033E20D1}"/>
          </ac:spMkLst>
        </pc:spChg>
      </pc:sldChg>
      <pc:sldChg chg="modSp new">
        <pc:chgData name="" userId="" providerId="" clId="Web-{C5FAC941-1BB6-4C4C-9B9D-F9EB46E5FDB4}" dt="2019-11-26T08:31:15.140" v="38" actId="20577"/>
        <pc:sldMkLst>
          <pc:docMk/>
          <pc:sldMk cId="573620833" sldId="333"/>
        </pc:sldMkLst>
        <pc:spChg chg="mod">
          <ac:chgData name="" userId="" providerId="" clId="Web-{C5FAC941-1BB6-4C4C-9B9D-F9EB46E5FDB4}" dt="2019-11-26T08:30:47.592" v="19" actId="20577"/>
          <ac:spMkLst>
            <pc:docMk/>
            <pc:sldMk cId="573620833" sldId="333"/>
            <ac:spMk id="2" creationId="{B69BBBBF-67A8-4429-806B-5CE9D42E0683}"/>
          </ac:spMkLst>
        </pc:spChg>
        <pc:spChg chg="mod">
          <ac:chgData name="" userId="" providerId="" clId="Web-{C5FAC941-1BB6-4C4C-9B9D-F9EB46E5FDB4}" dt="2019-11-26T08:31:15.140" v="38" actId="20577"/>
          <ac:spMkLst>
            <pc:docMk/>
            <pc:sldMk cId="573620833" sldId="333"/>
            <ac:spMk id="3" creationId="{4E1F2524-5FB9-4AE4-94E4-97502929FFE2}"/>
          </ac:spMkLst>
        </pc:spChg>
      </pc:sldChg>
      <pc:sldChg chg="new del">
        <pc:chgData name="" userId="" providerId="" clId="Web-{C5FAC941-1BB6-4C4C-9B9D-F9EB46E5FDB4}" dt="2019-11-26T08:30:27.450" v="12"/>
        <pc:sldMkLst>
          <pc:docMk/>
          <pc:sldMk cId="611101045" sldId="333"/>
        </pc:sldMkLst>
      </pc:sldChg>
      <pc:sldChg chg="new del">
        <pc:chgData name="" userId="" providerId="" clId="Web-{C5FAC941-1BB6-4C4C-9B9D-F9EB46E5FDB4}" dt="2019-11-26T08:29:48.215" v="10"/>
        <pc:sldMkLst>
          <pc:docMk/>
          <pc:sldMk cId="862639178" sldId="333"/>
        </pc:sldMkLst>
      </pc:sldChg>
      <pc:sldChg chg="new del">
        <pc:chgData name="" userId="" providerId="" clId="Web-{C5FAC941-1BB6-4C4C-9B9D-F9EB46E5FDB4}" dt="2019-11-26T08:30:33.388" v="14"/>
        <pc:sldMkLst>
          <pc:docMk/>
          <pc:sldMk cId="1839259920"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672D2-E051-4519-A84D-ED5C24243C1C}" type="datetimeFigureOut">
              <a:rPr lang="sv-SE" smtClean="0"/>
              <a:t>2019-11-30</a:t>
            </a:fld>
            <a:endParaRPr lang="sv-SE"/>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sv-SE"/>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99A5A-9B26-4070-BE8A-0D2F0D6867DD}" type="slidenum">
              <a:rPr lang="sv-SE" smtClean="0"/>
              <a:t>‹#›</a:t>
            </a:fld>
            <a:endParaRPr lang="sv-SE"/>
          </a:p>
        </p:txBody>
      </p:sp>
    </p:spTree>
    <p:extLst>
      <p:ext uri="{BB962C8B-B14F-4D97-AF65-F5344CB8AC3E}">
        <p14:creationId xmlns:p14="http://schemas.microsoft.com/office/powerpoint/2010/main" val="414379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zure-functions/functions-bindings-time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and Query Responsibility Segregation (CQRS) is a pattern that provides different interfaces for reading (or querying) data and operations that modify data. It addresses several common problems. In traditional Create Read Update Delete (CRUD) based systems, conflicts can arise from high volume of both reads and writes to the same data store. Locking may frequently occur and dramatically slow down reads. Often, data is presented as a composite of several domain objects and read operations must combine data from different entities.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9</a:t>
            </a:fld>
            <a:endParaRPr lang="sv-SE"/>
          </a:p>
        </p:txBody>
      </p:sp>
    </p:spTree>
    <p:extLst>
      <p:ext uri="{BB962C8B-B14F-4D97-AF65-F5344CB8AC3E}">
        <p14:creationId xmlns:p14="http://schemas.microsoft.com/office/powerpoint/2010/main" val="184532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monitor pattern refers to a flexible, recurring process in a workflow. An example is polling until specific conditions are met. You can use a regular </a:t>
            </a:r>
            <a:r>
              <a:rPr lang="en-US" sz="1200" b="0" i="0" u="sng" kern="1200" dirty="0">
                <a:solidFill>
                  <a:schemeClr val="tx1"/>
                </a:solidFill>
                <a:effectLst/>
                <a:latin typeface="+mn-lt"/>
                <a:ea typeface="+mn-ea"/>
                <a:cs typeface="+mn-cs"/>
                <a:hlinkClick r:id="rId3"/>
              </a:rPr>
              <a:t>timer trigger</a:t>
            </a:r>
            <a:r>
              <a:rPr lang="en-US" sz="1200" b="0" i="0" kern="1200" dirty="0">
                <a:solidFill>
                  <a:schemeClr val="tx1"/>
                </a:solidFill>
                <a:effectLst/>
                <a:latin typeface="+mn-lt"/>
                <a:ea typeface="+mn-ea"/>
                <a:cs typeface="+mn-cs"/>
              </a:rPr>
              <a:t> to address a basic scenario, such as a periodic cleanup job, but its interval is static and managing instance lifetimes becomes complex. You can use Durable Functions to create flexible recurrence intervals, manage task lifetimes, and create multiple monitor processes from a single orchestration.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37</a:t>
            </a:fld>
            <a:endParaRPr lang="sv-SE"/>
          </a:p>
        </p:txBody>
      </p:sp>
    </p:spTree>
    <p:extLst>
      <p:ext uri="{BB962C8B-B14F-4D97-AF65-F5344CB8AC3E}">
        <p14:creationId xmlns:p14="http://schemas.microsoft.com/office/powerpoint/2010/main" val="418732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sixth pattern is about aggregating event data over a period of time into a single, addressable </a:t>
            </a:r>
            <a:r>
              <a:rPr lang="en-US" sz="1200" b="0" i="1" kern="1200" dirty="0">
                <a:solidFill>
                  <a:schemeClr val="tx1"/>
                </a:solidFill>
                <a:effectLst/>
                <a:latin typeface="+mn-lt"/>
                <a:ea typeface="+mn-ea"/>
                <a:cs typeface="+mn-cs"/>
              </a:rPr>
              <a:t>entity</a:t>
            </a:r>
            <a:r>
              <a:rPr lang="en-US" sz="1200" b="0" i="0" kern="1200" dirty="0">
                <a:solidFill>
                  <a:schemeClr val="tx1"/>
                </a:solidFill>
                <a:effectLst/>
                <a:latin typeface="+mn-lt"/>
                <a:ea typeface="+mn-ea"/>
                <a:cs typeface="+mn-cs"/>
              </a:rPr>
              <a:t>. In this pattern, the data being aggregated may come from multiple sources, may be delivered in batches, or may be scattered over long-periods of time. The aggregator might need to take action on event data as it arrives, and external clients may need to query the aggregated data.</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38</a:t>
            </a:fld>
            <a:endParaRPr lang="sv-SE"/>
          </a:p>
        </p:txBody>
      </p:sp>
    </p:spTree>
    <p:extLst>
      <p:ext uri="{BB962C8B-B14F-4D97-AF65-F5344CB8AC3E}">
        <p14:creationId xmlns:p14="http://schemas.microsoft.com/office/powerpoint/2010/main" val="179888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10</a:t>
            </a:fld>
            <a:endParaRPr lang="sv-SE"/>
          </a:p>
        </p:txBody>
      </p:sp>
    </p:spTree>
    <p:extLst>
      <p:ext uri="{BB962C8B-B14F-4D97-AF65-F5344CB8AC3E}">
        <p14:creationId xmlns:p14="http://schemas.microsoft.com/office/powerpoint/2010/main" val="333754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err="1"/>
              <a:t>Worflow</a:t>
            </a:r>
            <a:r>
              <a:rPr lang="en-US" dirty="0"/>
              <a:t> orchestration. Gives tools to define stateful, long running operations and reliable communications. It acts as a state </a:t>
            </a:r>
            <a:r>
              <a:rPr lang="en-US" dirty="0" err="1"/>
              <a:t>managementf</a:t>
            </a:r>
            <a:endParaRPr lang="nb-NO" dirty="0"/>
          </a:p>
        </p:txBody>
      </p:sp>
      <p:sp>
        <p:nvSpPr>
          <p:cNvPr id="4" name="Plassholder for lysbildenummer 3"/>
          <p:cNvSpPr>
            <a:spLocks noGrp="1"/>
          </p:cNvSpPr>
          <p:nvPr>
            <p:ph type="sldNum" sz="quarter" idx="5"/>
          </p:nvPr>
        </p:nvSpPr>
        <p:spPr/>
        <p:txBody>
          <a:bodyPr/>
          <a:lstStyle/>
          <a:p>
            <a:fld id="{66599A5A-9B26-4070-BE8A-0D2F0D6867DD}" type="slidenum">
              <a:rPr lang="sv-SE" smtClean="0"/>
              <a:t>27</a:t>
            </a:fld>
            <a:endParaRPr lang="sv-SE"/>
          </a:p>
        </p:txBody>
      </p:sp>
    </p:spTree>
    <p:extLst>
      <p:ext uri="{BB962C8B-B14F-4D97-AF65-F5344CB8AC3E}">
        <p14:creationId xmlns:p14="http://schemas.microsoft.com/office/powerpoint/2010/main" val="320501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Tools to define stateful, long running operations and manages reliable communications during its states that are managed behind the scenes</a:t>
            </a:r>
            <a:endParaRPr lang="nb-NO" dirty="0"/>
          </a:p>
        </p:txBody>
      </p:sp>
      <p:sp>
        <p:nvSpPr>
          <p:cNvPr id="4" name="Plassholder for lysbildenummer 3"/>
          <p:cNvSpPr>
            <a:spLocks noGrp="1"/>
          </p:cNvSpPr>
          <p:nvPr>
            <p:ph type="sldNum" sz="quarter" idx="5"/>
          </p:nvPr>
        </p:nvSpPr>
        <p:spPr/>
        <p:txBody>
          <a:bodyPr/>
          <a:lstStyle/>
          <a:p>
            <a:fld id="{66599A5A-9B26-4070-BE8A-0D2F0D6867DD}" type="slidenum">
              <a:rPr lang="sv-SE" smtClean="0"/>
              <a:t>28</a:t>
            </a:fld>
            <a:endParaRPr lang="sv-SE"/>
          </a:p>
        </p:txBody>
      </p:sp>
    </p:spTree>
    <p:extLst>
      <p:ext uri="{BB962C8B-B14F-4D97-AF65-F5344CB8AC3E}">
        <p14:creationId xmlns:p14="http://schemas.microsoft.com/office/powerpoint/2010/main" val="387306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Durability</a:t>
            </a:r>
            <a:r>
              <a:rPr lang="en-US" sz="1200" b="0" i="0" kern="1200" dirty="0">
                <a:solidFill>
                  <a:schemeClr val="tx1"/>
                </a:solidFill>
                <a:effectLst/>
                <a:latin typeface="+mn-lt"/>
                <a:ea typeface="+mn-ea"/>
                <a:cs typeface="+mn-cs"/>
              </a:rPr>
              <a:t> — if a host running an orchestration fails, the history is retained in persistent storage and is loaded by the new host where the orchestration restarts;</a:t>
            </a:r>
          </a:p>
          <a:p>
            <a:pPr fontAlgn="base"/>
            <a:r>
              <a:rPr lang="en-US" sz="1200" b="1" i="0" kern="1200" dirty="0">
                <a:solidFill>
                  <a:schemeClr val="tx1"/>
                </a:solidFill>
                <a:effectLst/>
                <a:latin typeface="+mn-lt"/>
                <a:ea typeface="+mn-ea"/>
                <a:cs typeface="+mn-cs"/>
              </a:rPr>
              <a:t>Scalability</a:t>
            </a:r>
            <a:r>
              <a:rPr lang="en-US" sz="1200" b="0" i="0" kern="1200" dirty="0">
                <a:solidFill>
                  <a:schemeClr val="tx1"/>
                </a:solidFill>
                <a:effectLst/>
                <a:latin typeface="+mn-lt"/>
                <a:ea typeface="+mn-ea"/>
                <a:cs typeface="+mn-cs"/>
              </a:rPr>
              <a:t> — append-only writes are fast and easy to spread over multiple storage servers;</a:t>
            </a:r>
          </a:p>
          <a:p>
            <a:pPr fontAlgn="base"/>
            <a:r>
              <a:rPr lang="en-US" sz="1200" b="1" i="0" kern="1200">
                <a:solidFill>
                  <a:schemeClr val="tx1"/>
                </a:solidFill>
                <a:effectLst/>
                <a:latin typeface="+mn-lt"/>
                <a:ea typeface="+mn-ea"/>
                <a:cs typeface="+mn-cs"/>
              </a:rPr>
              <a:t>Observability</a:t>
            </a:r>
            <a:r>
              <a:rPr lang="en-US" sz="1200" b="0" i="0" kern="1200">
                <a:solidFill>
                  <a:schemeClr val="tx1"/>
                </a:solidFill>
                <a:effectLst/>
                <a:latin typeface="+mn-lt"/>
                <a:ea typeface="+mn-ea"/>
                <a:cs typeface="+mn-cs"/>
              </a:rPr>
              <a:t> — no history is ever lost, so it’s straightforward to inspect and analyze even after the workflow is complete.</a:t>
            </a:r>
          </a:p>
          <a:p>
            <a:endParaRPr lang="nb-NO"/>
          </a:p>
        </p:txBody>
      </p:sp>
      <p:sp>
        <p:nvSpPr>
          <p:cNvPr id="4" name="Plassholder for lysbildenummer 3"/>
          <p:cNvSpPr>
            <a:spLocks noGrp="1"/>
          </p:cNvSpPr>
          <p:nvPr>
            <p:ph type="sldNum" sz="quarter" idx="5"/>
          </p:nvPr>
        </p:nvSpPr>
        <p:spPr/>
        <p:txBody>
          <a:bodyPr/>
          <a:lstStyle/>
          <a:p>
            <a:fld id="{66599A5A-9B26-4070-BE8A-0D2F0D6867DD}" type="slidenum">
              <a:rPr lang="sv-SE" smtClean="0"/>
              <a:t>29</a:t>
            </a:fld>
            <a:endParaRPr lang="sv-SE"/>
          </a:p>
        </p:txBody>
      </p:sp>
    </p:spTree>
    <p:extLst>
      <p:ext uri="{BB962C8B-B14F-4D97-AF65-F5344CB8AC3E}">
        <p14:creationId xmlns:p14="http://schemas.microsoft.com/office/powerpoint/2010/main" val="425758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err="1"/>
              <a:t>CallActivityAsync</a:t>
            </a:r>
            <a:r>
              <a:rPr lang="en-US" dirty="0"/>
              <a:t> invokes and a message is queued from the orchestrator to the activity function. Activity sends the result as a queue message back to the orchestrator. When orchestrator gets the message, it can then invoke the second activity. </a:t>
            </a:r>
            <a:endParaRPr lang="nb-NO" dirty="0"/>
          </a:p>
        </p:txBody>
      </p:sp>
      <p:sp>
        <p:nvSpPr>
          <p:cNvPr id="4" name="Plassholder for lysbildenummer 3"/>
          <p:cNvSpPr>
            <a:spLocks noGrp="1"/>
          </p:cNvSpPr>
          <p:nvPr>
            <p:ph type="sldNum" sz="quarter" idx="5"/>
          </p:nvPr>
        </p:nvSpPr>
        <p:spPr/>
        <p:txBody>
          <a:bodyPr/>
          <a:lstStyle/>
          <a:p>
            <a:fld id="{66599A5A-9B26-4070-BE8A-0D2F0D6867DD}" type="slidenum">
              <a:rPr lang="sv-SE" smtClean="0"/>
              <a:t>33</a:t>
            </a:fld>
            <a:endParaRPr lang="sv-SE"/>
          </a:p>
        </p:txBody>
      </p:sp>
    </p:spTree>
    <p:extLst>
      <p:ext uri="{BB962C8B-B14F-4D97-AF65-F5344CB8AC3E}">
        <p14:creationId xmlns:p14="http://schemas.microsoft.com/office/powerpoint/2010/main" val="27189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function chaining pattern, a sequence of functions executes in a specific order. In this pattern, the output of one function is applied to the input of another function.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34</a:t>
            </a:fld>
            <a:endParaRPr lang="sv-SE"/>
          </a:p>
        </p:txBody>
      </p:sp>
    </p:spTree>
    <p:extLst>
      <p:ext uri="{BB962C8B-B14F-4D97-AF65-F5344CB8AC3E}">
        <p14:creationId xmlns:p14="http://schemas.microsoft.com/office/powerpoint/2010/main" val="70934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fan out/fan in pattern, you execute multiple functions in parallel and then wait for all functions to finish. Often, some aggregation work is done on the results that are returned from the functions.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35</a:t>
            </a:fld>
            <a:endParaRPr lang="sv-SE"/>
          </a:p>
        </p:txBody>
      </p:sp>
    </p:spTree>
    <p:extLst>
      <p:ext uri="{BB962C8B-B14F-4D97-AF65-F5344CB8AC3E}">
        <p14:creationId xmlns:p14="http://schemas.microsoft.com/office/powerpoint/2010/main" val="30097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async HTTP API pattern addresses the problem of coordinating the state of long-running operations with external clients. A common way to implement this pattern is by having an HTTP endpoint trigger the long-running action. Then, redirect the client to a status endpoint that the client polls to learn when the operation is finished.</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36</a:t>
            </a:fld>
            <a:endParaRPr lang="sv-SE"/>
          </a:p>
        </p:txBody>
      </p:sp>
    </p:spTree>
    <p:extLst>
      <p:ext uri="{BB962C8B-B14F-4D97-AF65-F5344CB8AC3E}">
        <p14:creationId xmlns:p14="http://schemas.microsoft.com/office/powerpoint/2010/main" val="2644101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12.emf"/><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3.xml"/><Relationship Id="rId5" Type="http://schemas.openxmlformats.org/officeDocument/2006/relationships/image" Target="../media/image14.emf"/><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4.xml"/><Relationship Id="rId5" Type="http://schemas.openxmlformats.org/officeDocument/2006/relationships/image" Target="../media/image16.png"/><Relationship Id="rId4" Type="http://schemas.openxmlformats.org/officeDocument/2006/relationships/image" Target="../media/image7.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7" name="Bild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atin typeface="Arial"/>
                <a:cs typeface="Arial"/>
              </a:defRPr>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3"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5"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6"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Tree>
    <p:extLst>
      <p:ext uri="{BB962C8B-B14F-4D97-AF65-F5344CB8AC3E}">
        <p14:creationId xmlns:p14="http://schemas.microsoft.com/office/powerpoint/2010/main" val="49016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7" name="Bil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9"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0747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87076"/>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86330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2" name="Bild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50482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0" name="TekstSylinder 5"/>
          <p:cNvSpPr txBox="1"/>
          <p:nvPr userDrawn="1"/>
        </p:nvSpPr>
        <p:spPr>
          <a:xfrm>
            <a:off x="12522201" y="555773"/>
            <a:ext cx="3187700" cy="4231928"/>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34357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77630" cy="4412498"/>
          </a:xfrm>
        </p:spPr>
        <p:txBody>
          <a:bodyPr/>
          <a:lstStyle>
            <a:lvl1pPr>
              <a:defRPr/>
            </a:lvl1pPr>
          </a:lstStyle>
          <a:p>
            <a:r>
              <a:rPr lang="en-US" noProof="0" dirty="0"/>
              <a:t>Image</a:t>
            </a:r>
          </a:p>
        </p:txBody>
      </p:sp>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18404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4" name="TekstSylinder 3"/>
          <p:cNvSpPr txBox="1"/>
          <p:nvPr userDrawn="1"/>
        </p:nvSpPr>
        <p:spPr>
          <a:xfrm>
            <a:off x="12895847" y="5557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5" name="Bild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2052806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385774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308102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06646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28441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15" name="Bil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8"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9"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0"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tekst 5"/>
          <p:cNvSpPr>
            <a:spLocks noGrp="1"/>
          </p:cNvSpPr>
          <p:nvPr>
            <p:ph type="body" sz="quarter" idx="18" hasCustomPrompt="1"/>
          </p:nvPr>
        </p:nvSpPr>
        <p:spPr>
          <a:xfrm>
            <a:off x="3306169" y="2238271"/>
            <a:ext cx="3200400" cy="1024128"/>
          </a:xfrm>
        </p:spPr>
        <p:txBody>
          <a:bodyPr/>
          <a:lstStyle>
            <a:lvl1pPr marL="0" indent="0">
              <a:buNone/>
              <a:defRPr>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2"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3" name="Plassholder for tekst 5"/>
          <p:cNvSpPr>
            <a:spLocks noGrp="1"/>
          </p:cNvSpPr>
          <p:nvPr>
            <p:ph type="body" sz="quarter" idx="20" hasCustomPrompt="1"/>
          </p:nvPr>
        </p:nvSpPr>
        <p:spPr>
          <a:xfrm>
            <a:off x="2415831" y="5200599"/>
            <a:ext cx="3200400" cy="1024128"/>
          </a:xfrm>
        </p:spPr>
        <p:txBody>
          <a:bodyPr/>
          <a:lstStyle>
            <a:lvl1pPr marL="0" indent="0">
              <a:buNone/>
              <a:defRPr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19005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01839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7" name="Bil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3045070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7"/>
            <a:ext cx="2947969" cy="668786"/>
          </a:xfrm>
          <a:prstGeom prst="rect">
            <a:avLst/>
          </a:prstGeom>
        </p:spPr>
      </p:pic>
    </p:spTree>
    <p:extLst>
      <p:ext uri="{BB962C8B-B14F-4D97-AF65-F5344CB8AC3E}">
        <p14:creationId xmlns:p14="http://schemas.microsoft.com/office/powerpoint/2010/main" val="63910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8"/>
            <a:ext cx="2947969" cy="668784"/>
          </a:xfrm>
          <a:prstGeom prst="rect">
            <a:avLst/>
          </a:prstGeom>
        </p:spPr>
      </p:pic>
    </p:spTree>
    <p:extLst>
      <p:ext uri="{BB962C8B-B14F-4D97-AF65-F5344CB8AC3E}">
        <p14:creationId xmlns:p14="http://schemas.microsoft.com/office/powerpoint/2010/main" val="3519698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9"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7"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8"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16"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379582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2"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5"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6"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7"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8" name="Plassholder for tekst 5"/>
          <p:cNvSpPr>
            <a:spLocks noGrp="1"/>
          </p:cNvSpPr>
          <p:nvPr>
            <p:ph type="body" sz="quarter" idx="19" hasCustomPrompt="1"/>
          </p:nvPr>
        </p:nvSpPr>
        <p:spPr>
          <a:xfrm>
            <a:off x="7275367" y="49608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9"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2294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900214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2544086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596272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00859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3736754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1956656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43073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5"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4071303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0777178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66687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9" name="Plassholder for dato 3"/>
          <p:cNvSpPr>
            <a:spLocks noGrp="1"/>
          </p:cNvSpPr>
          <p:nvPr>
            <p:ph type="dt" sz="half" idx="2"/>
          </p:nvPr>
        </p:nvSpPr>
        <p:spPr>
          <a:xfrm>
            <a:off x="620110" y="6366592"/>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08551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553328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39083"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218274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8545609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9009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41504390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97583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3915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15074489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336463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1007186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4" y="3157784"/>
            <a:ext cx="6392952" cy="542432"/>
          </a:xfrm>
          <a:prstGeom prst="rect">
            <a:avLst/>
          </a:prstGeom>
        </p:spPr>
      </p:pic>
    </p:spTree>
    <p:extLst>
      <p:ext uri="{BB962C8B-B14F-4D97-AF65-F5344CB8AC3E}">
        <p14:creationId xmlns:p14="http://schemas.microsoft.com/office/powerpoint/2010/main" val="26936249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6" y="3157784"/>
            <a:ext cx="6392948" cy="542432"/>
          </a:xfrm>
          <a:prstGeom prst="rect">
            <a:avLst/>
          </a:prstGeom>
        </p:spPr>
      </p:pic>
    </p:spTree>
    <p:extLst>
      <p:ext uri="{BB962C8B-B14F-4D97-AF65-F5344CB8AC3E}">
        <p14:creationId xmlns:p14="http://schemas.microsoft.com/office/powerpoint/2010/main" val="4100745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662455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9195484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06250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5614161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3073754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lnSpc>
                <a:spcPct val="90000"/>
              </a:lnSpc>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8018316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1702927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800509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004795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1628337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7626066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8031725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0817081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7037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17381174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18599"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8538908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9846620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3467840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5146014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405093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957105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6068629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414697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0" y="3163824"/>
            <a:ext cx="5317121" cy="530352"/>
          </a:xfrm>
          <a:prstGeom prst="rect">
            <a:avLst/>
          </a:prstGeom>
        </p:spPr>
      </p:pic>
    </p:spTree>
    <p:extLst>
      <p:ext uri="{BB962C8B-B14F-4D97-AF65-F5344CB8AC3E}">
        <p14:creationId xmlns:p14="http://schemas.microsoft.com/office/powerpoint/2010/main" val="6094819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1" y="3163824"/>
            <a:ext cx="5317118" cy="530352"/>
          </a:xfrm>
          <a:prstGeom prst="rect">
            <a:avLst/>
          </a:prstGeom>
        </p:spPr>
      </p:pic>
    </p:spTree>
    <p:extLst>
      <p:ext uri="{BB962C8B-B14F-4D97-AF65-F5344CB8AC3E}">
        <p14:creationId xmlns:p14="http://schemas.microsoft.com/office/powerpoint/2010/main" val="350763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2"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536519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1" name="Bildobjekt 10"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49812"/>
            <a:ext cx="2268000" cy="181152"/>
          </a:xfrm>
          <a:prstGeom prst="rect">
            <a:avLst/>
          </a:prstGeom>
        </p:spPr>
      </p:pic>
    </p:spTree>
    <p:extLst>
      <p:ext uri="{BB962C8B-B14F-4D97-AF65-F5344CB8AC3E}">
        <p14:creationId xmlns:p14="http://schemas.microsoft.com/office/powerpoint/2010/main" val="26057442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60831"/>
            <a:ext cx="3200400" cy="1024128"/>
          </a:xfrm>
        </p:spPr>
        <p:txBody>
          <a:bodyPr/>
          <a:lstStyle>
            <a:lvl1pPr marL="0" inden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3" name="Bildobjekt 12"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1574173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33051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7908373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5914862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atin typeface="Arial"/>
                <a:cs typeface="Arial"/>
              </a:defRPr>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0041559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9292919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4"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1769499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7209734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596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3"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chemeClr val="bg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8566787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00868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2" name="Bildobjekt 11" descr="1_Solutions_Black.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5968026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pic>
        <p:nvPicPr>
          <p:cNvPr id="10" name="Bildobjekt 9"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8350116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05935" cy="4412498"/>
          </a:xfrm>
        </p:spPr>
        <p:txBody>
          <a:bodyPr/>
          <a:lstStyle>
            <a:lvl1pPr>
              <a:defRPr/>
            </a:lvl1pPr>
          </a:lstStyle>
          <a:p>
            <a:r>
              <a:rPr lang="en-US" noProof="0" dirty="0"/>
              <a:t>Image</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9" name="Bildobjekt 8"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1932506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12700"/>
            <a:ext cx="12188952" cy="1188662"/>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7" name="Bildobjekt 6"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2172374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8672328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9501611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5015478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39096746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pic>
        <p:nvPicPr>
          <p:cNvPr id="5" name="Bildobjekt 4"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77050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pic>
        <p:nvPicPr>
          <p:cNvPr id="6" name="Bil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8"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0246162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723167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objekt 2"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650" y="3164412"/>
            <a:ext cx="5940000" cy="474446"/>
          </a:xfrm>
          <a:prstGeom prst="rect">
            <a:avLst/>
          </a:prstGeom>
        </p:spPr>
      </p:pic>
    </p:spTree>
    <p:extLst>
      <p:ext uri="{BB962C8B-B14F-4D97-AF65-F5344CB8AC3E}">
        <p14:creationId xmlns:p14="http://schemas.microsoft.com/office/powerpoint/2010/main" val="1824718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3" name="Bildobjekt 2"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5950" y="3165475"/>
            <a:ext cx="5940000" cy="474440"/>
          </a:xfrm>
          <a:prstGeom prst="rect">
            <a:avLst/>
          </a:prstGeom>
        </p:spPr>
      </p:pic>
    </p:spTree>
    <p:extLst>
      <p:ext uri="{BB962C8B-B14F-4D97-AF65-F5344CB8AC3E}">
        <p14:creationId xmlns:p14="http://schemas.microsoft.com/office/powerpoint/2010/main" val="7792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sv-SE" noProof="0"/>
              <a:t>Klicka här för att ändra format</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lassholder for dato 3"/>
          <p:cNvSpPr>
            <a:spLocks noGrp="1"/>
          </p:cNvSpPr>
          <p:nvPr>
            <p:ph type="dt" sz="half" idx="2"/>
          </p:nvPr>
        </p:nvSpPr>
        <p:spPr>
          <a:xfrm>
            <a:off x="838199" y="6356350"/>
            <a:ext cx="10530587"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92503450"/>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3" r:id="rId3"/>
    <p:sldLayoutId id="2147483661" r:id="rId4"/>
    <p:sldLayoutId id="2147483660" r:id="rId5"/>
    <p:sldLayoutId id="2147483686" r:id="rId6"/>
    <p:sldLayoutId id="2147483662" r:id="rId7"/>
    <p:sldLayoutId id="2147483664" r:id="rId8"/>
    <p:sldLayoutId id="2147483665" r:id="rId9"/>
    <p:sldLayoutId id="2147483684" r:id="rId10"/>
    <p:sldLayoutId id="2147483650" r:id="rId11"/>
    <p:sldLayoutId id="2147483667" r:id="rId12"/>
    <p:sldLayoutId id="2147483668" r:id="rId13"/>
    <p:sldLayoutId id="214748367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29614" y="6356350"/>
            <a:ext cx="10539173"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9405182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28931"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2756529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18689"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54324462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www.nuget.org/packages/Microsoft.NET.Sdk.Functions/" TargetMode="External"/><Relationship Id="rId2" Type="http://schemas.openxmlformats.org/officeDocument/2006/relationships/hyperlink" Target="https://www.nuget.org/packages/Microsoft.Azure.Functions.Extensions/"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kedacore/keda" TargetMode="Externa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kkho/serverless-architecture-poc" TargetMode="External"/><Relationship Id="rId2" Type="http://schemas.openxmlformats.org/officeDocument/2006/relationships/hyperlink" Target="mailto:khiem.ho@knowit.no" TargetMode="Externa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p:cNvSpPr>
            <a:spLocks noGrp="1"/>
          </p:cNvSpPr>
          <p:nvPr>
            <p:ph type="body" sz="quarter" idx="10"/>
          </p:nvPr>
        </p:nvSpPr>
        <p:spPr/>
        <p:txBody>
          <a:bodyPr/>
          <a:lstStyle/>
          <a:p>
            <a:r>
              <a:rPr lang="en-US" dirty="0"/>
              <a:t>Serverless Architecture using Azure Functions</a:t>
            </a:r>
          </a:p>
        </p:txBody>
      </p:sp>
    </p:spTree>
    <p:extLst>
      <p:ext uri="{BB962C8B-B14F-4D97-AF65-F5344CB8AC3E}">
        <p14:creationId xmlns:p14="http://schemas.microsoft.com/office/powerpoint/2010/main" val="162969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a:t>E</a:t>
            </a:r>
            <a:r>
              <a:rPr lang="en-US" dirty="0"/>
              <a:t>vent processing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10</a:t>
            </a:fld>
            <a:r>
              <a:rPr lang="sv-SE"/>
              <a:t>  KNOWIT 09-11-16</a:t>
            </a:r>
            <a:endParaRPr lang="sv-SE" dirty="0"/>
          </a:p>
        </p:txBody>
      </p:sp>
      <p:pic>
        <p:nvPicPr>
          <p:cNvPr id="8" name="Picture 7" descr="A close up of a map&#10;&#10;Description automatically generated">
            <a:extLst>
              <a:ext uri="{FF2B5EF4-FFF2-40B4-BE49-F238E27FC236}">
                <a16:creationId xmlns:a16="http://schemas.microsoft.com/office/drawing/2014/main" id="{118AEF80-A170-40BA-A41B-CAE64A82F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6" y="2373496"/>
            <a:ext cx="7677150" cy="3819525"/>
          </a:xfrm>
          <a:prstGeom prst="rect">
            <a:avLst/>
          </a:prstGeom>
        </p:spPr>
      </p:pic>
    </p:spTree>
    <p:extLst>
      <p:ext uri="{BB962C8B-B14F-4D97-AF65-F5344CB8AC3E}">
        <p14:creationId xmlns:p14="http://schemas.microsoft.com/office/powerpoint/2010/main" val="375303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Data streaming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11</a:t>
            </a:fld>
            <a:r>
              <a:rPr lang="sv-SE"/>
              <a:t>  KNOWIT 09-11-16</a:t>
            </a:r>
            <a:endParaRPr lang="sv-SE" dirty="0"/>
          </a:p>
        </p:txBody>
      </p:sp>
      <p:pic>
        <p:nvPicPr>
          <p:cNvPr id="4098" name="Picture 2" descr="Serverless stream processing">
            <a:extLst>
              <a:ext uri="{FF2B5EF4-FFF2-40B4-BE49-F238E27FC236}">
                <a16:creationId xmlns:a16="http://schemas.microsoft.com/office/drawing/2014/main" id="{86DFD28C-DEC6-4C34-BDFA-B0A529F8B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60466"/>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9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API Gateway</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12</a:t>
            </a:fld>
            <a:r>
              <a:rPr lang="sv-SE"/>
              <a:t>  KNOWIT 09-11-16</a:t>
            </a:r>
            <a:endParaRPr lang="sv-SE" dirty="0"/>
          </a:p>
        </p:txBody>
      </p:sp>
      <p:pic>
        <p:nvPicPr>
          <p:cNvPr id="5122" name="Picture 2" descr="Serverless API gateway">
            <a:extLst>
              <a:ext uri="{FF2B5EF4-FFF2-40B4-BE49-F238E27FC236}">
                <a16:creationId xmlns:a16="http://schemas.microsoft.com/office/drawing/2014/main" id="{46016680-41E0-4CFE-82FF-12BCB44EE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708" y="2320658"/>
            <a:ext cx="6870583" cy="358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9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A25A45-501C-4512-AE36-04D5FDAAD0D9}"/>
              </a:ext>
            </a:extLst>
          </p:cNvPr>
          <p:cNvSpPr>
            <a:spLocks noGrp="1"/>
          </p:cNvSpPr>
          <p:nvPr>
            <p:ph type="title"/>
          </p:nvPr>
        </p:nvSpPr>
        <p:spPr/>
        <p:txBody>
          <a:bodyPr/>
          <a:lstStyle/>
          <a:p>
            <a:r>
              <a:rPr lang="en-US" dirty="0"/>
              <a:t>Full use case study</a:t>
            </a:r>
            <a:endParaRPr lang="nb-NO" dirty="0"/>
          </a:p>
        </p:txBody>
      </p:sp>
      <p:sp>
        <p:nvSpPr>
          <p:cNvPr id="4" name="Plassholder for dato 3">
            <a:extLst>
              <a:ext uri="{FF2B5EF4-FFF2-40B4-BE49-F238E27FC236}">
                <a16:creationId xmlns:a16="http://schemas.microsoft.com/office/drawing/2014/main" id="{64A8D914-7956-4392-8085-5A8708999F43}"/>
              </a:ext>
            </a:extLst>
          </p:cNvPr>
          <p:cNvSpPr>
            <a:spLocks noGrp="1"/>
          </p:cNvSpPr>
          <p:nvPr>
            <p:ph type="dt" sz="half" idx="2"/>
          </p:nvPr>
        </p:nvSpPr>
        <p:spPr/>
        <p:txBody>
          <a:bodyPr/>
          <a:lstStyle/>
          <a:p>
            <a:fld id="{FBB4C1D9-1FB8-45E5-82FF-C9AD6CD6534D}" type="slidenum">
              <a:rPr lang="sv-SE" smtClean="0"/>
              <a:pPr/>
              <a:t>13</a:t>
            </a:fld>
            <a:r>
              <a:rPr lang="sv-SE"/>
              <a:t>  KNOWIT 09-11-16</a:t>
            </a:r>
            <a:endParaRPr lang="sv-SE" dirty="0"/>
          </a:p>
        </p:txBody>
      </p:sp>
      <p:pic>
        <p:nvPicPr>
          <p:cNvPr id="1026" name="Picture 2" descr="No alt text provided for this image">
            <a:extLst>
              <a:ext uri="{FF2B5EF4-FFF2-40B4-BE49-F238E27FC236}">
                <a16:creationId xmlns:a16="http://schemas.microsoft.com/office/drawing/2014/main" id="{6096DDA7-BE69-4731-B6CE-B48BC9E68EF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95442" y="1998663"/>
            <a:ext cx="7801116"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8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dirty="0"/>
              <a:t>Azure Functions</a:t>
            </a:r>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221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2B790E18-9156-4D7F-BCFF-B19662FA884E}"/>
              </a:ext>
            </a:extLst>
          </p:cNvPr>
          <p:cNvSpPr>
            <a:spLocks noGrp="1"/>
          </p:cNvSpPr>
          <p:nvPr>
            <p:ph idx="1"/>
          </p:nvPr>
        </p:nvSpPr>
        <p:spPr/>
        <p:txBody>
          <a:bodyPr/>
          <a:lstStyle/>
          <a:p>
            <a:r>
              <a:rPr lang="en-US" dirty="0" err="1"/>
              <a:t>Microsofts</a:t>
            </a:r>
            <a:r>
              <a:rPr lang="en-US" dirty="0"/>
              <a:t> answer to serverless compute service that are event driven</a:t>
            </a:r>
          </a:p>
          <a:p>
            <a:r>
              <a:rPr lang="en-US" dirty="0"/>
              <a:t>Develop small piece of codes in the cloud</a:t>
            </a:r>
          </a:p>
          <a:p>
            <a:r>
              <a:rPr lang="en-US" dirty="0"/>
              <a:t>Good for processing, integrating systems and simple APIs</a:t>
            </a:r>
          </a:p>
          <a:p>
            <a:r>
              <a:rPr lang="en-US" dirty="0"/>
              <a:t>Offerings</a:t>
            </a:r>
          </a:p>
          <a:p>
            <a:pPr lvl="1"/>
            <a:r>
              <a:rPr lang="en-US" dirty="0" err="1"/>
              <a:t>HttpTrigger</a:t>
            </a:r>
            <a:endParaRPr lang="en-US" dirty="0"/>
          </a:p>
          <a:p>
            <a:pPr lvl="1"/>
            <a:r>
              <a:rPr lang="en-US" dirty="0" err="1"/>
              <a:t>TimerTrigger</a:t>
            </a:r>
            <a:endParaRPr lang="en-US" dirty="0"/>
          </a:p>
          <a:p>
            <a:pPr lvl="1"/>
            <a:r>
              <a:rPr lang="en-US" dirty="0" err="1"/>
              <a:t>ServicebusTopicTrigger</a:t>
            </a:r>
            <a:endParaRPr lang="en-US" dirty="0"/>
          </a:p>
          <a:p>
            <a:pPr lvl="1"/>
            <a:r>
              <a:rPr lang="en-US" dirty="0" err="1"/>
              <a:t>BlobTrigger</a:t>
            </a:r>
            <a:endParaRPr lang="en-US" dirty="0"/>
          </a:p>
          <a:p>
            <a:pPr lvl="1"/>
            <a:r>
              <a:rPr lang="en-US" dirty="0" err="1"/>
              <a:t>CosmosDbTrigger</a:t>
            </a:r>
            <a:endParaRPr lang="en-US" dirty="0"/>
          </a:p>
          <a:p>
            <a:pPr lvl="1"/>
            <a:r>
              <a:rPr lang="en-US" dirty="0"/>
              <a:t>Etc.</a:t>
            </a:r>
          </a:p>
        </p:txBody>
      </p:sp>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15</a:t>
            </a:fld>
            <a:r>
              <a:rPr lang="sv-SE" dirty="0"/>
              <a:t>  KNOWIT 09-11-16</a:t>
            </a:r>
          </a:p>
        </p:txBody>
      </p:sp>
    </p:spTree>
    <p:extLst>
      <p:ext uri="{BB962C8B-B14F-4D97-AF65-F5344CB8AC3E}">
        <p14:creationId xmlns:p14="http://schemas.microsoft.com/office/powerpoint/2010/main" val="18016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05C0A9-CA2B-4B99-B70F-10AB1042DF54}"/>
              </a:ext>
            </a:extLst>
          </p:cNvPr>
          <p:cNvSpPr>
            <a:spLocks noGrp="1"/>
          </p:cNvSpPr>
          <p:nvPr>
            <p:ph type="title"/>
          </p:nvPr>
        </p:nvSpPr>
        <p:spPr/>
        <p:txBody>
          <a:bodyPr/>
          <a:lstStyle/>
          <a:p>
            <a:r>
              <a:rPr lang="en-US" dirty="0"/>
              <a:t>Integrations</a:t>
            </a:r>
          </a:p>
        </p:txBody>
      </p:sp>
      <p:sp>
        <p:nvSpPr>
          <p:cNvPr id="3" name="Plassholder for innhold 2">
            <a:extLst>
              <a:ext uri="{FF2B5EF4-FFF2-40B4-BE49-F238E27FC236}">
                <a16:creationId xmlns:a16="http://schemas.microsoft.com/office/drawing/2014/main" id="{6C50D020-63EF-4E82-93D2-DC69277042CE}"/>
              </a:ext>
            </a:extLst>
          </p:cNvPr>
          <p:cNvSpPr>
            <a:spLocks noGrp="1"/>
          </p:cNvSpPr>
          <p:nvPr>
            <p:ph idx="1"/>
          </p:nvPr>
        </p:nvSpPr>
        <p:spPr/>
        <p:txBody>
          <a:bodyPr/>
          <a:lstStyle/>
          <a:p>
            <a:r>
              <a:rPr lang="en-US" dirty="0"/>
              <a:t>Azure Cosmos DB</a:t>
            </a:r>
          </a:p>
          <a:p>
            <a:r>
              <a:rPr lang="en-US" dirty="0"/>
              <a:t>Azure Event Hubs</a:t>
            </a:r>
          </a:p>
          <a:p>
            <a:r>
              <a:rPr lang="en-US" dirty="0"/>
              <a:t>Azure Event Grid</a:t>
            </a:r>
          </a:p>
          <a:p>
            <a:r>
              <a:rPr lang="en-US" dirty="0"/>
              <a:t>Azure Notification Hubs</a:t>
            </a:r>
          </a:p>
          <a:p>
            <a:r>
              <a:rPr lang="en-US" dirty="0"/>
              <a:t>Azure Service Bus (queues and topics)</a:t>
            </a:r>
          </a:p>
          <a:p>
            <a:r>
              <a:rPr lang="en-US" dirty="0"/>
              <a:t>Azure Storage (blob, queues, and tables)</a:t>
            </a:r>
          </a:p>
          <a:p>
            <a:r>
              <a:rPr lang="en-US" dirty="0"/>
              <a:t>On-premises (using Service Bus)</a:t>
            </a:r>
          </a:p>
          <a:p>
            <a:r>
              <a:rPr lang="en-US" dirty="0"/>
              <a:t>Twilio (SMS messages)</a:t>
            </a:r>
          </a:p>
          <a:p>
            <a:endParaRPr lang="en-US" dirty="0"/>
          </a:p>
        </p:txBody>
      </p:sp>
      <p:sp>
        <p:nvSpPr>
          <p:cNvPr id="4" name="Plassholder for dato 3">
            <a:extLst>
              <a:ext uri="{FF2B5EF4-FFF2-40B4-BE49-F238E27FC236}">
                <a16:creationId xmlns:a16="http://schemas.microsoft.com/office/drawing/2014/main" id="{4C17272E-9C1D-4FCA-8D97-ADC89115FFA4}"/>
              </a:ext>
            </a:extLst>
          </p:cNvPr>
          <p:cNvSpPr>
            <a:spLocks noGrp="1"/>
          </p:cNvSpPr>
          <p:nvPr>
            <p:ph type="dt" sz="half" idx="2"/>
          </p:nvPr>
        </p:nvSpPr>
        <p:spPr/>
        <p:txBody>
          <a:bodyPr/>
          <a:lstStyle/>
          <a:p>
            <a:fld id="{FBB4C1D9-1FB8-45E5-82FF-C9AD6CD6534D}" type="slidenum">
              <a:rPr lang="sv-SE" smtClean="0"/>
              <a:pPr/>
              <a:t>16</a:t>
            </a:fld>
            <a:r>
              <a:rPr lang="sv-SE"/>
              <a:t>  KNOWIT 09-11-16</a:t>
            </a:r>
            <a:endParaRPr lang="sv-SE" dirty="0"/>
          </a:p>
        </p:txBody>
      </p:sp>
    </p:spTree>
    <p:extLst>
      <p:ext uri="{BB962C8B-B14F-4D97-AF65-F5344CB8AC3E}">
        <p14:creationId xmlns:p14="http://schemas.microsoft.com/office/powerpoint/2010/main" val="320358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7D4F7F-3CA9-4EB4-957E-48CB90E6F4D1}"/>
              </a:ext>
            </a:extLst>
          </p:cNvPr>
          <p:cNvSpPr>
            <a:spLocks noGrp="1"/>
          </p:cNvSpPr>
          <p:nvPr>
            <p:ph type="title"/>
          </p:nvPr>
        </p:nvSpPr>
        <p:spPr/>
        <p:txBody>
          <a:bodyPr/>
          <a:lstStyle/>
          <a:p>
            <a:r>
              <a:rPr lang="en-US" dirty="0"/>
              <a:t>Costs</a:t>
            </a:r>
          </a:p>
        </p:txBody>
      </p:sp>
      <p:sp>
        <p:nvSpPr>
          <p:cNvPr id="3" name="Plassholder for innhold 2">
            <a:extLst>
              <a:ext uri="{FF2B5EF4-FFF2-40B4-BE49-F238E27FC236}">
                <a16:creationId xmlns:a16="http://schemas.microsoft.com/office/drawing/2014/main" id="{6CA5A505-41B6-418F-BD67-3EEAC4877010}"/>
              </a:ext>
            </a:extLst>
          </p:cNvPr>
          <p:cNvSpPr>
            <a:spLocks noGrp="1"/>
          </p:cNvSpPr>
          <p:nvPr>
            <p:ph idx="1"/>
          </p:nvPr>
        </p:nvSpPr>
        <p:spPr/>
        <p:txBody>
          <a:bodyPr/>
          <a:lstStyle/>
          <a:p>
            <a:r>
              <a:rPr lang="en-US" dirty="0"/>
              <a:t>Consumption plan: Azure provides the necessary computational resources. Pay for the time your code runs</a:t>
            </a:r>
          </a:p>
          <a:p>
            <a:pPr lvl="1"/>
            <a:r>
              <a:rPr lang="en-US" dirty="0"/>
              <a:t>Allocates compute resource power when your code is running.</a:t>
            </a:r>
          </a:p>
          <a:p>
            <a:pPr lvl="1"/>
            <a:r>
              <a:rPr lang="en-US" dirty="0"/>
              <a:t>Billing based on number of executions, execution times</a:t>
            </a:r>
          </a:p>
          <a:p>
            <a:r>
              <a:rPr lang="en-US" dirty="0"/>
              <a:t>App Service plan: Run functions like your web apps.</a:t>
            </a:r>
          </a:p>
          <a:p>
            <a:pPr lvl="1"/>
            <a:r>
              <a:rPr lang="en-US" dirty="0"/>
              <a:t>Dedicated VMs on a service plan</a:t>
            </a:r>
          </a:p>
          <a:p>
            <a:pPr lvl="1"/>
            <a:r>
              <a:rPr lang="en-US" dirty="0"/>
              <a:t>Best choice if you need more CPU or memory options and scalability</a:t>
            </a:r>
          </a:p>
          <a:p>
            <a:pPr lvl="1"/>
            <a:r>
              <a:rPr lang="en-US" dirty="0"/>
              <a:t>Can scale with Always on options</a:t>
            </a:r>
          </a:p>
        </p:txBody>
      </p:sp>
      <p:sp>
        <p:nvSpPr>
          <p:cNvPr id="4" name="Plassholder for dato 3">
            <a:extLst>
              <a:ext uri="{FF2B5EF4-FFF2-40B4-BE49-F238E27FC236}">
                <a16:creationId xmlns:a16="http://schemas.microsoft.com/office/drawing/2014/main" id="{A7699CA3-0DEB-4AAD-9C87-4DB3E2B830A0}"/>
              </a:ext>
            </a:extLst>
          </p:cNvPr>
          <p:cNvSpPr>
            <a:spLocks noGrp="1"/>
          </p:cNvSpPr>
          <p:nvPr>
            <p:ph type="dt" sz="half" idx="2"/>
          </p:nvPr>
        </p:nvSpPr>
        <p:spPr/>
        <p:txBody>
          <a:bodyPr/>
          <a:lstStyle/>
          <a:p>
            <a:fld id="{FBB4C1D9-1FB8-45E5-82FF-C9AD6CD6534D}" type="slidenum">
              <a:rPr lang="sv-SE" smtClean="0"/>
              <a:pPr/>
              <a:t>17</a:t>
            </a:fld>
            <a:r>
              <a:rPr lang="sv-SE"/>
              <a:t>  KNOWIT 09-11-16</a:t>
            </a:r>
            <a:endParaRPr lang="sv-SE" dirty="0"/>
          </a:p>
        </p:txBody>
      </p:sp>
    </p:spTree>
    <p:extLst>
      <p:ext uri="{BB962C8B-B14F-4D97-AF65-F5344CB8AC3E}">
        <p14:creationId xmlns:p14="http://schemas.microsoft.com/office/powerpoint/2010/main" val="230523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5A9ACA3-B12F-4791-A4EC-6C7A42D1CC3A}"/>
              </a:ext>
            </a:extLst>
          </p:cNvPr>
          <p:cNvSpPr>
            <a:spLocks noGrp="1"/>
          </p:cNvSpPr>
          <p:nvPr>
            <p:ph type="title"/>
          </p:nvPr>
        </p:nvSpPr>
        <p:spPr/>
        <p:txBody>
          <a:bodyPr/>
          <a:lstStyle/>
          <a:p>
            <a:r>
              <a:rPr lang="en-US" dirty="0"/>
              <a:t>Code samples</a:t>
            </a:r>
          </a:p>
        </p:txBody>
      </p:sp>
      <p:sp>
        <p:nvSpPr>
          <p:cNvPr id="4" name="Plassholder for dato 3">
            <a:extLst>
              <a:ext uri="{FF2B5EF4-FFF2-40B4-BE49-F238E27FC236}">
                <a16:creationId xmlns:a16="http://schemas.microsoft.com/office/drawing/2014/main" id="{3CC39ECA-6142-477F-A51A-E973934A540F}"/>
              </a:ext>
            </a:extLst>
          </p:cNvPr>
          <p:cNvSpPr>
            <a:spLocks noGrp="1"/>
          </p:cNvSpPr>
          <p:nvPr>
            <p:ph type="dt" sz="half" idx="2"/>
          </p:nvPr>
        </p:nvSpPr>
        <p:spPr/>
        <p:txBody>
          <a:bodyPr/>
          <a:lstStyle/>
          <a:p>
            <a:fld id="{FBB4C1D9-1FB8-45E5-82FF-C9AD6CD6534D}" type="slidenum">
              <a:rPr lang="sv-SE" smtClean="0"/>
              <a:pPr/>
              <a:t>18</a:t>
            </a:fld>
            <a:r>
              <a:rPr lang="sv-SE"/>
              <a:t>  KNOWIT 09-11-16</a:t>
            </a:r>
            <a:endParaRPr lang="sv-SE" dirty="0"/>
          </a:p>
        </p:txBody>
      </p:sp>
      <p:sp>
        <p:nvSpPr>
          <p:cNvPr id="5" name="Rectangle 4">
            <a:extLst>
              <a:ext uri="{FF2B5EF4-FFF2-40B4-BE49-F238E27FC236}">
                <a16:creationId xmlns:a16="http://schemas.microsoft.com/office/drawing/2014/main" id="{E426F404-E77B-4D37-9DFE-8C2C8EA53DBA}"/>
              </a:ext>
            </a:extLst>
          </p:cNvPr>
          <p:cNvSpPr/>
          <p:nvPr/>
        </p:nvSpPr>
        <p:spPr>
          <a:xfrm>
            <a:off x="594137" y="1985464"/>
            <a:ext cx="11419186" cy="1384995"/>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BookingFlight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Run([</a:t>
            </a:r>
            <a:r>
              <a:rPr lang="en-US" sz="1400" dirty="0" err="1">
                <a:solidFill>
                  <a:srgbClr val="000000"/>
                </a:solidFill>
                <a:latin typeface="Consolas" panose="020B0609020204030204" pitchFamily="49" charset="0"/>
              </a:rPr>
              <a:t>ServiceBusTrigger</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"booking"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"booking-flight"</a:t>
            </a:r>
            <a:r>
              <a:rPr lang="en-US" sz="1400" dirty="0">
                <a:solidFill>
                  <a:srgbClr val="000000"/>
                </a:solidFill>
                <a:latin typeface="Consolas" panose="020B0609020204030204" pitchFamily="49" charset="0"/>
              </a:rPr>
              <a:t>, Connection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ServicebusConnectionString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a:t>
            </a:r>
            <a:r>
              <a:rPr lang="en-US" sz="1400" dirty="0" err="1">
                <a:solidFill>
                  <a:srgbClr val="A31515"/>
                </a:solidFill>
                <a:latin typeface="Consolas" panose="020B0609020204030204" pitchFamily="49" charset="0"/>
              </a:rPr>
              <a:t>ServiceBus</a:t>
            </a:r>
            <a:r>
              <a:rPr lang="en-US" sz="1400" dirty="0">
                <a:solidFill>
                  <a:srgbClr val="A31515"/>
                </a:solidFill>
                <a:latin typeface="Consolas" panose="020B0609020204030204" pitchFamily="49" charset="0"/>
              </a:rPr>
              <a:t> topic trigger function processed message: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
        <p:nvSpPr>
          <p:cNvPr id="6" name="Rectangle 5">
            <a:extLst>
              <a:ext uri="{FF2B5EF4-FFF2-40B4-BE49-F238E27FC236}">
                <a16:creationId xmlns:a16="http://schemas.microsoft.com/office/drawing/2014/main" id="{89E92D3D-6B3E-43AC-8CF3-B55E5EDDE7EA}"/>
              </a:ext>
            </a:extLst>
          </p:cNvPr>
          <p:cNvSpPr/>
          <p:nvPr/>
        </p:nvSpPr>
        <p:spPr>
          <a:xfrm>
            <a:off x="594137" y="3740020"/>
            <a:ext cx="11650413" cy="2246769"/>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GetPosts</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async</a:t>
            </a:r>
            <a:r>
              <a:rPr lang="en-US" sz="1400" dirty="0">
                <a:solidFill>
                  <a:srgbClr val="000000"/>
                </a:solidFill>
                <a:latin typeface="Consolas"/>
              </a:rPr>
              <a:t> Task&lt;</a:t>
            </a:r>
            <a:r>
              <a:rPr lang="en-US" sz="1400" err="1">
                <a:solidFill>
                  <a:srgbClr val="000000"/>
                </a:solidFill>
                <a:latin typeface="Consolas"/>
              </a:rPr>
              <a:t>IActionResult</a:t>
            </a:r>
            <a:r>
              <a:rPr lang="en-US" sz="1400" dirty="0">
                <a:solidFill>
                  <a:srgbClr val="000000"/>
                </a:solidFill>
                <a:latin typeface="Consolas"/>
              </a:rPr>
              <a:t>&gt; Get(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HttpTrigger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AuthorizationLevel.Function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"get"</a:t>
            </a:r>
            <a:r>
              <a:rPr lang="en-US" sz="1400" dirty="0">
                <a:solidFill>
                  <a:srgbClr val="000000"/>
                </a:solidFill>
                <a:latin typeface="Consolas" panose="020B0609020204030204" pitchFamily="49" charset="0"/>
              </a:rPr>
              <a:t>, Route = </a:t>
            </a:r>
            <a:r>
              <a:rPr lang="en-US" sz="1400" dirty="0">
                <a:solidFill>
                  <a:srgbClr val="A31515"/>
                </a:solidFill>
                <a:latin typeface="Consolas" panose="020B0609020204030204" pitchFamily="49" charset="0"/>
              </a:rPr>
              <a:t>"posts"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HttpRequest</a:t>
            </a:r>
            <a:r>
              <a:rPr lang="en-US" sz="1400" dirty="0">
                <a:solidFill>
                  <a:srgbClr val="000000"/>
                </a:solidFill>
                <a:latin typeface="Consolas" panose="020B0609020204030204" pitchFamily="49" charset="0"/>
              </a:rPr>
              <a:t> req,</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HTTP trigger function processed a request."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_</a:t>
            </a:r>
            <a:r>
              <a:rPr lang="en-US" sz="1400" dirty="0" err="1">
                <a:solidFill>
                  <a:srgbClr val="000000"/>
                </a:solidFill>
                <a:latin typeface="Consolas" panose="020B0609020204030204" pitchFamily="49" charset="0"/>
              </a:rPr>
              <a:t>client.GetAsync</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"https://test.com"</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OkResult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255019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3" name="Plassholder for innhold 2">
            <a:extLst>
              <a:ext uri="{FF2B5EF4-FFF2-40B4-BE49-F238E27FC236}">
                <a16:creationId xmlns:a16="http://schemas.microsoft.com/office/drawing/2014/main" id="{89C75C52-612D-4587-89A4-85E1B70E7213}"/>
              </a:ext>
            </a:extLst>
          </p:cNvPr>
          <p:cNvSpPr>
            <a:spLocks noGrp="1"/>
          </p:cNvSpPr>
          <p:nvPr>
            <p:ph idx="1"/>
          </p:nvPr>
        </p:nvSpPr>
        <p:spPr>
          <a:xfrm>
            <a:off x="593558" y="1998830"/>
            <a:ext cx="11004884" cy="786760"/>
          </a:xfrm>
        </p:spPr>
        <p:txBody>
          <a:bodyPr/>
          <a:lstStyle/>
          <a:p>
            <a:r>
              <a:rPr lang="en-US" u="sng" dirty="0" err="1">
                <a:hlinkClick r:id="rId2"/>
              </a:rPr>
              <a:t>Microsoft.Azure.Functions.Extensions</a:t>
            </a:r>
            <a:endParaRPr lang="en-US" dirty="0"/>
          </a:p>
          <a:p>
            <a:r>
              <a:rPr lang="en-US" u="sng" dirty="0" err="1">
                <a:hlinkClick r:id="rId3"/>
              </a:rPr>
              <a:t>Microsoft.NET.Sdk.Functions</a:t>
            </a:r>
            <a:r>
              <a:rPr lang="en-US" u="sng" dirty="0">
                <a:hlinkClick r:id="rId3"/>
              </a:rPr>
              <a:t> package</a:t>
            </a:r>
            <a:r>
              <a:rPr lang="en-US" dirty="0"/>
              <a:t> version 1.0.28 or later</a:t>
            </a:r>
          </a:p>
          <a:p>
            <a:r>
              <a:rPr lang="en-US" dirty="0"/>
              <a:t>Create a </a:t>
            </a:r>
            <a:r>
              <a:rPr lang="en-US" dirty="0" err="1"/>
              <a:t>Startup.cs</a:t>
            </a:r>
            <a:r>
              <a:rPr lang="en-US" dirty="0"/>
              <a:t> file</a:t>
            </a:r>
          </a:p>
          <a:p>
            <a:r>
              <a:rPr lang="en-US" dirty="0" err="1"/>
              <a:t>Keyvault</a:t>
            </a:r>
            <a:r>
              <a:rPr lang="en-US" dirty="0"/>
              <a:t> integration?</a:t>
            </a:r>
          </a:p>
          <a:p>
            <a:pPr lvl="1"/>
            <a:r>
              <a:rPr lang="en-US" dirty="0"/>
              <a:t>Add system assigned to Azure function and policy to access the </a:t>
            </a:r>
            <a:r>
              <a:rPr lang="en-US" dirty="0" err="1"/>
              <a:t>keyvault</a:t>
            </a:r>
            <a:endParaRPr lang="en-US" dirty="0"/>
          </a:p>
          <a:p>
            <a:pPr lvl="1"/>
            <a:r>
              <a:rPr lang="en-US" dirty="0"/>
              <a:t>Add reference in </a:t>
            </a:r>
            <a:r>
              <a:rPr lang="en-US" dirty="0" err="1"/>
              <a:t>appsettings</a:t>
            </a:r>
            <a:r>
              <a:rPr lang="en-US" dirty="0"/>
              <a:t> in Azure portal </a:t>
            </a:r>
          </a:p>
          <a:p>
            <a:pPr lvl="2"/>
            <a:r>
              <a:rPr lang="en-US" dirty="0"/>
              <a:t>Name: &lt;Name of config&gt;</a:t>
            </a:r>
          </a:p>
          <a:p>
            <a:pPr lvl="2"/>
            <a:r>
              <a:rPr lang="en-US" dirty="0"/>
              <a:t>Value: </a:t>
            </a:r>
            <a:r>
              <a:rPr lang="fr-FR" dirty="0"/>
              <a:t>@</a:t>
            </a:r>
            <a:r>
              <a:rPr lang="fr-FR" dirty="0" err="1"/>
              <a:t>Microsoft.KeyVault</a:t>
            </a:r>
            <a:r>
              <a:rPr lang="fr-FR" dirty="0"/>
              <a:t>(</a:t>
            </a:r>
            <a:r>
              <a:rPr lang="fr-FR" dirty="0" err="1"/>
              <a:t>SecretUri</a:t>
            </a:r>
            <a:r>
              <a:rPr lang="fr-FR" dirty="0"/>
              <a:t>=&lt;Secret Identifier&gt;)</a:t>
            </a:r>
            <a:endParaRPr lang="en-US" dirty="0"/>
          </a:p>
          <a:p>
            <a:pPr marL="0" indent="0">
              <a:buNone/>
            </a:pPr>
            <a:endParaRPr lang="en-US" dirty="0"/>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19</a:t>
            </a:fld>
            <a:r>
              <a:rPr lang="sv-SE"/>
              <a:t>  KNOWIT 09-11-16</a:t>
            </a:r>
            <a:endParaRPr lang="sv-SE" dirty="0"/>
          </a:p>
        </p:txBody>
      </p:sp>
    </p:spTree>
    <p:extLst>
      <p:ext uri="{BB962C8B-B14F-4D97-AF65-F5344CB8AC3E}">
        <p14:creationId xmlns:p14="http://schemas.microsoft.com/office/powerpoint/2010/main" val="162707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a:t>Intro</a:t>
            </a:r>
          </a:p>
        </p:txBody>
      </p:sp>
      <p:sp>
        <p:nvSpPr>
          <p:cNvPr id="5" name="Underrubrik 4"/>
          <p:cNvSpPr>
            <a:spLocks noGrp="1"/>
          </p:cNvSpPr>
          <p:nvPr>
            <p:ph type="subTitle" idx="1"/>
          </p:nvPr>
        </p:nvSpPr>
        <p:spPr/>
        <p:txBody>
          <a:bodyPr vert="horz" lIns="91440" tIns="45720" rIns="91440" bIns="45720" rtlCol="0" anchor="t">
            <a:noAutofit/>
          </a:bodyPr>
          <a:lstStyle/>
          <a:p>
            <a:r>
              <a:rPr lang="sv-SE" dirty="0"/>
              <a:t>Khiem-Kim Ho Xuan</a:t>
            </a:r>
          </a:p>
          <a:p>
            <a:r>
              <a:rPr lang="sv-SE" dirty="0"/>
              <a:t>Fullstack .NET </a:t>
            </a:r>
            <a:r>
              <a:rPr lang="sv-SE" dirty="0" err="1"/>
              <a:t>Developer</a:t>
            </a:r>
          </a:p>
          <a:p>
            <a:endParaRPr lang="sv-SE" dirty="0"/>
          </a:p>
        </p:txBody>
      </p:sp>
      <p:pic>
        <p:nvPicPr>
          <p:cNvPr id="3" name="Picture 2" descr="A person drinking from a cup&#10;&#10;Description automatically generated">
            <a:extLst>
              <a:ext uri="{FF2B5EF4-FFF2-40B4-BE49-F238E27FC236}">
                <a16:creationId xmlns:a16="http://schemas.microsoft.com/office/drawing/2014/main" id="{D8C29C76-6C39-4C1B-9E75-34C919792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876" y="1081205"/>
            <a:ext cx="3355688" cy="3418294"/>
          </a:xfrm>
          <a:prstGeom prst="rect">
            <a:avLst/>
          </a:prstGeom>
        </p:spPr>
      </p:pic>
    </p:spTree>
    <p:extLst>
      <p:ext uri="{BB962C8B-B14F-4D97-AF65-F5344CB8AC3E}">
        <p14:creationId xmlns:p14="http://schemas.microsoft.com/office/powerpoint/2010/main" val="353503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20</a:t>
            </a:fld>
            <a:r>
              <a:rPr lang="sv-SE" dirty="0"/>
              <a:t>  KNOWIT 09-11-16</a:t>
            </a:r>
          </a:p>
        </p:txBody>
      </p:sp>
      <p:sp>
        <p:nvSpPr>
          <p:cNvPr id="8" name="Rectangle 7">
            <a:extLst>
              <a:ext uri="{FF2B5EF4-FFF2-40B4-BE49-F238E27FC236}">
                <a16:creationId xmlns:a16="http://schemas.microsoft.com/office/drawing/2014/main" id="{4D93F616-FD21-46BB-9609-0CDEE6737B76}"/>
              </a:ext>
            </a:extLst>
          </p:cNvPr>
          <p:cNvSpPr/>
          <p:nvPr/>
        </p:nvSpPr>
        <p:spPr>
          <a:xfrm>
            <a:off x="499240" y="1824332"/>
            <a:ext cx="11445767" cy="4893647"/>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System.Collections.Generic</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System.Text</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Microsoft.Azure.Functions.Extensions.DependencyInjection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Microsoft.Extensions.Configuration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Microsoft.Extensions.DependencyInjection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assembly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FunctionsStartup</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typeof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BookingFlights.Functions.Startup</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BookingFlights.Functions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Startup</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FunctionsStartup</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Configure(</a:t>
            </a:r>
            <a:r>
              <a:rPr lang="en-US" sz="1200" dirty="0" err="1">
                <a:solidFill>
                  <a:srgbClr val="000000"/>
                </a:solidFill>
                <a:latin typeface="Consolas" panose="020B0609020204030204" pitchFamily="49" charset="0"/>
              </a:rPr>
              <a:t>IFunctionsHostBuilder</a:t>
            </a:r>
            <a:r>
              <a:rPr lang="en-US" sz="1200" dirty="0">
                <a:solidFill>
                  <a:srgbClr val="000000"/>
                </a:solidFill>
                <a:latin typeface="Consolas" panose="020B0609020204030204" pitchFamily="49" charset="0"/>
              </a:rPr>
              <a:t> builder)</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config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ConfigurationBuilder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AddJsonFile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local.settings.json</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optional: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reloadOnChange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AddEnvironmentVariables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.Build();</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builder.Services.AddSingleton</a:t>
            </a:r>
            <a:r>
              <a:rPr lang="en-US" sz="1200" dirty="0">
                <a:solidFill>
                  <a:srgbClr val="000000"/>
                </a:solidFill>
                <a:latin typeface="Consolas" panose="020B0609020204030204" pitchFamily="49" charset="0"/>
              </a:rPr>
              <a:t>(config);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builder.Services.AddHttpClient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11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D53F-E77F-4FED-9172-BD7E74CEAA78}"/>
              </a:ext>
            </a:extLst>
          </p:cNvPr>
          <p:cNvSpPr>
            <a:spLocks noGrp="1"/>
          </p:cNvSpPr>
          <p:nvPr>
            <p:ph type="title"/>
          </p:nvPr>
        </p:nvSpPr>
        <p:spPr/>
        <p:txBody>
          <a:bodyPr/>
          <a:lstStyle/>
          <a:p>
            <a:r>
              <a:rPr lang="en-US" dirty="0"/>
              <a:t>Missing Dependency Injection?</a:t>
            </a:r>
          </a:p>
        </p:txBody>
      </p:sp>
      <p:sp>
        <p:nvSpPr>
          <p:cNvPr id="4" name="Date Placeholder 3">
            <a:extLst>
              <a:ext uri="{FF2B5EF4-FFF2-40B4-BE49-F238E27FC236}">
                <a16:creationId xmlns:a16="http://schemas.microsoft.com/office/drawing/2014/main" id="{B44ED126-5094-4895-8165-A8EBE1FD031F}"/>
              </a:ext>
            </a:extLst>
          </p:cNvPr>
          <p:cNvSpPr>
            <a:spLocks noGrp="1"/>
          </p:cNvSpPr>
          <p:nvPr>
            <p:ph type="dt" sz="half" idx="2"/>
          </p:nvPr>
        </p:nvSpPr>
        <p:spPr/>
        <p:txBody>
          <a:bodyPr/>
          <a:lstStyle/>
          <a:p>
            <a:fld id="{FBB4C1D9-1FB8-45E5-82FF-C9AD6CD6534D}" type="slidenum">
              <a:rPr lang="sv-SE" smtClean="0"/>
              <a:pPr/>
              <a:t>21</a:t>
            </a:fld>
            <a:r>
              <a:rPr lang="sv-SE"/>
              <a:t>  KNOWIT 09-11-16</a:t>
            </a:r>
            <a:endParaRPr lang="sv-SE" dirty="0"/>
          </a:p>
        </p:txBody>
      </p:sp>
      <p:sp>
        <p:nvSpPr>
          <p:cNvPr id="5" name="Rectangle 4">
            <a:extLst>
              <a:ext uri="{FF2B5EF4-FFF2-40B4-BE49-F238E27FC236}">
                <a16:creationId xmlns:a16="http://schemas.microsoft.com/office/drawing/2014/main" id="{AEC11F32-FC36-4E1F-B2C2-63B2B237CDE4}"/>
              </a:ext>
            </a:extLst>
          </p:cNvPr>
          <p:cNvSpPr/>
          <p:nvPr/>
        </p:nvSpPr>
        <p:spPr>
          <a:xfrm>
            <a:off x="593558" y="1881878"/>
            <a:ext cx="11293642" cy="4339650"/>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a:t>
            </a:r>
            <a:r>
              <a:rPr lang="en-US" sz="1200" dirty="0">
                <a:solidFill>
                  <a:srgbClr val="000000"/>
                </a:solidFill>
                <a:latin typeface="Consolas" panose="020B0609020204030204" pitchFamily="49" charset="0"/>
              </a:rPr>
              <a:t> _client;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_configuration;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configuration)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_client = </a:t>
            </a:r>
            <a:r>
              <a:rPr lang="en-US" sz="1200" dirty="0" err="1">
                <a:solidFill>
                  <a:srgbClr val="000000"/>
                </a:solidFill>
                <a:latin typeface="Consolas" panose="020B0609020204030204" pitchFamily="49" charset="0"/>
              </a:rPr>
              <a:t>httpClientFactory.CreateClient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_configuration = 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FunctionName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GetPosts</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Task&lt;</a:t>
            </a:r>
            <a:r>
              <a:rPr lang="en-US" sz="1200" dirty="0" err="1">
                <a:solidFill>
                  <a:srgbClr val="000000"/>
                </a:solidFill>
                <a:latin typeface="Consolas" panose="020B0609020204030204" pitchFamily="49" charset="0"/>
              </a:rPr>
              <a:t>IActionResult</a:t>
            </a:r>
            <a:r>
              <a:rPr lang="en-US" sz="1200" dirty="0">
                <a:solidFill>
                  <a:srgbClr val="000000"/>
                </a:solidFill>
                <a:latin typeface="Consolas" panose="020B0609020204030204" pitchFamily="49" charset="0"/>
              </a:rPr>
              <a:t>&gt; Get(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HttpTrigger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AuthorizationLevel.Function</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"get"</a:t>
            </a:r>
            <a:r>
              <a:rPr lang="en-US" sz="1200" dirty="0">
                <a:solidFill>
                  <a:srgbClr val="000000"/>
                </a:solidFill>
                <a:latin typeface="Consolas" panose="020B0609020204030204" pitchFamily="49" charset="0"/>
              </a:rPr>
              <a:t>, Route = </a:t>
            </a:r>
            <a:r>
              <a:rPr lang="en-US" sz="1200" dirty="0">
                <a:solidFill>
                  <a:srgbClr val="A31515"/>
                </a:solidFill>
                <a:latin typeface="Consolas" panose="020B0609020204030204" pitchFamily="49" charset="0"/>
              </a:rPr>
              <a:t>"posts"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HttpRequest</a:t>
            </a:r>
            <a:r>
              <a:rPr lang="en-US" sz="1200" dirty="0">
                <a:solidFill>
                  <a:srgbClr val="000000"/>
                </a:solidFill>
                <a:latin typeface="Consolas" panose="020B0609020204030204" pitchFamily="49" charset="0"/>
              </a:rPr>
              <a:t> req,</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ILogger</a:t>
            </a:r>
            <a:r>
              <a:rPr lang="en-US" sz="1200" dirty="0">
                <a:solidFill>
                  <a:srgbClr val="000000"/>
                </a:solidFill>
                <a:latin typeface="Consolas" panose="020B0609020204030204" pitchFamily="49" charset="0"/>
              </a:rPr>
              <a:t> log)</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log.LogInformation</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"C# HTTP trigger function processed a request."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res =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client.GetAsync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"https://microsoft.com"</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OkResult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endParaRPr lang="en-US" sz="1200" dirty="0"/>
          </a:p>
        </p:txBody>
      </p:sp>
    </p:spTree>
    <p:extLst>
      <p:ext uri="{BB962C8B-B14F-4D97-AF65-F5344CB8AC3E}">
        <p14:creationId xmlns:p14="http://schemas.microsoft.com/office/powerpoint/2010/main" val="347736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6748-36F4-449E-90A1-C87F3B41B11F}"/>
              </a:ext>
            </a:extLst>
          </p:cNvPr>
          <p:cNvSpPr>
            <a:spLocks noGrp="1"/>
          </p:cNvSpPr>
          <p:nvPr>
            <p:ph type="title"/>
          </p:nvPr>
        </p:nvSpPr>
        <p:spPr/>
        <p:txBody>
          <a:bodyPr/>
          <a:lstStyle/>
          <a:p>
            <a:r>
              <a:rPr lang="nb-NO" dirty="0"/>
              <a:t>Booking app </a:t>
            </a:r>
            <a:r>
              <a:rPr lang="nb-NO" dirty="0" err="1"/>
              <a:t>architecture</a:t>
            </a:r>
            <a:endParaRPr lang="en-US" dirty="0"/>
          </a:p>
        </p:txBody>
      </p:sp>
      <p:sp>
        <p:nvSpPr>
          <p:cNvPr id="4" name="Date Placeholder 3">
            <a:extLst>
              <a:ext uri="{FF2B5EF4-FFF2-40B4-BE49-F238E27FC236}">
                <a16:creationId xmlns:a16="http://schemas.microsoft.com/office/drawing/2014/main" id="{F2B2F1BA-DE5E-4C1E-A663-1F2DA95D452A}"/>
              </a:ext>
            </a:extLst>
          </p:cNvPr>
          <p:cNvSpPr>
            <a:spLocks noGrp="1"/>
          </p:cNvSpPr>
          <p:nvPr>
            <p:ph type="dt" sz="half" idx="2"/>
          </p:nvPr>
        </p:nvSpPr>
        <p:spPr/>
        <p:txBody>
          <a:bodyPr/>
          <a:lstStyle/>
          <a:p>
            <a:fld id="{FBB4C1D9-1FB8-45E5-82FF-C9AD6CD6534D}" type="slidenum">
              <a:rPr lang="sv-SE" smtClean="0"/>
              <a:pPr/>
              <a:t>22</a:t>
            </a:fld>
            <a:r>
              <a:rPr lang="sv-SE"/>
              <a:t>  KNOWIT 09-11-16</a:t>
            </a:r>
            <a:endParaRPr lang="sv-SE" dirty="0"/>
          </a:p>
        </p:txBody>
      </p:sp>
      <p:pic>
        <p:nvPicPr>
          <p:cNvPr id="6" name="Picture 5" descr="A close up of a map&#10;&#10;Description automatically generated">
            <a:extLst>
              <a:ext uri="{FF2B5EF4-FFF2-40B4-BE49-F238E27FC236}">
                <a16:creationId xmlns:a16="http://schemas.microsoft.com/office/drawing/2014/main" id="{F1EBED49-3E9B-48AD-85A7-487EA4F1F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260" y="2180578"/>
            <a:ext cx="7677150" cy="3819525"/>
          </a:xfrm>
          <a:prstGeom prst="rect">
            <a:avLst/>
          </a:prstGeom>
        </p:spPr>
      </p:pic>
    </p:spTree>
    <p:extLst>
      <p:ext uri="{BB962C8B-B14F-4D97-AF65-F5344CB8AC3E}">
        <p14:creationId xmlns:p14="http://schemas.microsoft.com/office/powerpoint/2010/main" val="375003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3262826-0FC8-4B9A-95CF-E4AD4E008241}"/>
              </a:ext>
            </a:extLst>
          </p:cNvPr>
          <p:cNvSpPr>
            <a:spLocks noGrp="1"/>
          </p:cNvSpPr>
          <p:nvPr>
            <p:ph type="ctrTitle"/>
          </p:nvPr>
        </p:nvSpPr>
        <p:spPr/>
        <p:txBody>
          <a:bodyPr/>
          <a:lstStyle/>
          <a:p>
            <a:r>
              <a:rPr lang="en-US" sz="3600" dirty="0"/>
              <a:t>Deploy and Debug (D&amp;D)</a:t>
            </a:r>
            <a:endParaRPr lang="en-US" dirty="0"/>
          </a:p>
        </p:txBody>
      </p:sp>
      <p:sp>
        <p:nvSpPr>
          <p:cNvPr id="3" name="Undertittel 2">
            <a:extLst>
              <a:ext uri="{FF2B5EF4-FFF2-40B4-BE49-F238E27FC236}">
                <a16:creationId xmlns:a16="http://schemas.microsoft.com/office/drawing/2014/main" id="{4491B8CD-5307-419B-8288-2154576F4F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846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through Visual Studio 2019</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Deploy locally for now</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24</a:t>
            </a:fld>
            <a:r>
              <a:rPr lang="sv-SE"/>
              <a:t>  KNOWIT 09-11-16</a:t>
            </a:r>
            <a:endParaRPr lang="sv-SE" dirty="0"/>
          </a:p>
        </p:txBody>
      </p:sp>
    </p:spTree>
    <p:extLst>
      <p:ext uri="{BB962C8B-B14F-4D97-AF65-F5344CB8AC3E}">
        <p14:creationId xmlns:p14="http://schemas.microsoft.com/office/powerpoint/2010/main" val="65293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Infrastructure and Functions through Azure DevOps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err="1"/>
              <a:t>What</a:t>
            </a:r>
            <a:r>
              <a:rPr lang="nb-NO" dirty="0"/>
              <a:t> is </a:t>
            </a:r>
            <a:r>
              <a:rPr lang="nb-NO" dirty="0" err="1"/>
              <a:t>needed</a:t>
            </a:r>
            <a:r>
              <a:rPr lang="nb-NO" dirty="0"/>
              <a:t> and </a:t>
            </a:r>
            <a:r>
              <a:rPr lang="nb-NO" dirty="0" err="1"/>
              <a:t>how</a:t>
            </a:r>
            <a:r>
              <a:rPr lang="nb-NO" dirty="0"/>
              <a:t> do </a:t>
            </a:r>
            <a:r>
              <a:rPr lang="nb-NO" dirty="0" err="1"/>
              <a:t>you</a:t>
            </a:r>
            <a:r>
              <a:rPr lang="nb-NO" dirty="0"/>
              <a:t> </a:t>
            </a:r>
            <a:r>
              <a:rPr lang="nb-NO" dirty="0" err="1"/>
              <a:t>deploy</a:t>
            </a:r>
            <a:r>
              <a:rPr lang="nb-NO" dirty="0"/>
              <a:t>?</a:t>
            </a: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25</a:t>
            </a:fld>
            <a:r>
              <a:rPr lang="sv-SE"/>
              <a:t>  KNOWIT 09-11-16</a:t>
            </a:r>
            <a:endParaRPr lang="sv-SE" dirty="0"/>
          </a:p>
        </p:txBody>
      </p:sp>
    </p:spTree>
    <p:extLst>
      <p:ext uri="{BB962C8B-B14F-4D97-AF65-F5344CB8AC3E}">
        <p14:creationId xmlns:p14="http://schemas.microsoft.com/office/powerpoint/2010/main" val="109093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6AE5C62-AD4B-4F07-AF40-8AD9A4660DD8}"/>
              </a:ext>
            </a:extLst>
          </p:cNvPr>
          <p:cNvSpPr>
            <a:spLocks noGrp="1"/>
          </p:cNvSpPr>
          <p:nvPr>
            <p:ph type="title"/>
          </p:nvPr>
        </p:nvSpPr>
        <p:spPr/>
        <p:txBody>
          <a:bodyPr/>
          <a:lstStyle/>
          <a:p>
            <a:r>
              <a:rPr lang="en-US" dirty="0"/>
              <a:t>What is missing?</a:t>
            </a:r>
          </a:p>
        </p:txBody>
      </p:sp>
      <p:sp>
        <p:nvSpPr>
          <p:cNvPr id="3" name="Plassholder for innhold 2">
            <a:extLst>
              <a:ext uri="{FF2B5EF4-FFF2-40B4-BE49-F238E27FC236}">
                <a16:creationId xmlns:a16="http://schemas.microsoft.com/office/drawing/2014/main" id="{BBA73875-C739-42E8-B16F-760F60D51BE8}"/>
              </a:ext>
            </a:extLst>
          </p:cNvPr>
          <p:cNvSpPr>
            <a:spLocks noGrp="1"/>
          </p:cNvSpPr>
          <p:nvPr>
            <p:ph idx="1"/>
          </p:nvPr>
        </p:nvSpPr>
        <p:spPr/>
        <p:txBody>
          <a:bodyPr/>
          <a:lstStyle/>
          <a:p>
            <a:r>
              <a:rPr lang="en-US" dirty="0"/>
              <a:t>Good to have stateless</a:t>
            </a:r>
          </a:p>
          <a:p>
            <a:r>
              <a:rPr lang="en-US" dirty="0"/>
              <a:t>But access states and shared resources?</a:t>
            </a:r>
          </a:p>
          <a:p>
            <a:r>
              <a:rPr lang="en-US" dirty="0"/>
              <a:t>Headache and missing control of functions involved</a:t>
            </a:r>
          </a:p>
          <a:p>
            <a:r>
              <a:rPr lang="en-US" dirty="0"/>
              <a:t>We need an orchestrator/workflow</a:t>
            </a:r>
          </a:p>
        </p:txBody>
      </p:sp>
      <p:sp>
        <p:nvSpPr>
          <p:cNvPr id="4" name="Plassholder for dato 3">
            <a:extLst>
              <a:ext uri="{FF2B5EF4-FFF2-40B4-BE49-F238E27FC236}">
                <a16:creationId xmlns:a16="http://schemas.microsoft.com/office/drawing/2014/main" id="{0BD44210-000C-4B04-BB93-EF94759912D4}"/>
              </a:ext>
            </a:extLst>
          </p:cNvPr>
          <p:cNvSpPr>
            <a:spLocks noGrp="1"/>
          </p:cNvSpPr>
          <p:nvPr>
            <p:ph type="dt" sz="half" idx="2"/>
          </p:nvPr>
        </p:nvSpPr>
        <p:spPr/>
        <p:txBody>
          <a:bodyPr/>
          <a:lstStyle/>
          <a:p>
            <a:fld id="{FBB4C1D9-1FB8-45E5-82FF-C9AD6CD6534D}" type="slidenum">
              <a:rPr lang="sv-SE" smtClean="0"/>
              <a:pPr/>
              <a:t>26</a:t>
            </a:fld>
            <a:r>
              <a:rPr lang="sv-SE"/>
              <a:t>  KNOWIT 09-11-16</a:t>
            </a:r>
            <a:endParaRPr lang="sv-SE" dirty="0"/>
          </a:p>
        </p:txBody>
      </p:sp>
    </p:spTree>
    <p:extLst>
      <p:ext uri="{BB962C8B-B14F-4D97-AF65-F5344CB8AC3E}">
        <p14:creationId xmlns:p14="http://schemas.microsoft.com/office/powerpoint/2010/main" val="1532009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CD8D73-5E3E-4015-8D35-74AFC316C54D}"/>
              </a:ext>
            </a:extLst>
          </p:cNvPr>
          <p:cNvSpPr>
            <a:spLocks noGrp="1"/>
          </p:cNvSpPr>
          <p:nvPr>
            <p:ph type="ctrTitle"/>
          </p:nvPr>
        </p:nvSpPr>
        <p:spPr/>
        <p:txBody>
          <a:bodyPr/>
          <a:lstStyle/>
          <a:p>
            <a:r>
              <a:rPr lang="en-US" sz="3600"/>
              <a:t>Durable Functions</a:t>
            </a:r>
            <a:br>
              <a:rPr lang="en-US" sz="3600" dirty="0"/>
            </a:br>
            <a:endParaRPr lang="en-US" dirty="0"/>
          </a:p>
        </p:txBody>
      </p:sp>
      <p:sp>
        <p:nvSpPr>
          <p:cNvPr id="3" name="Undertittel 2">
            <a:extLst>
              <a:ext uri="{FF2B5EF4-FFF2-40B4-BE49-F238E27FC236}">
                <a16:creationId xmlns:a16="http://schemas.microsoft.com/office/drawing/2014/main" id="{8F2B2C5B-C044-425A-9136-086D766C40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1913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Library for workflow orchestration to Azure Functions</a:t>
            </a:r>
          </a:p>
          <a:p>
            <a:r>
              <a:rPr lang="en-US" dirty="0"/>
              <a:t>Consist of</a:t>
            </a:r>
          </a:p>
          <a:p>
            <a:pPr lvl="1"/>
            <a:r>
              <a:rPr lang="en-US" dirty="0"/>
              <a:t>Orchestrator</a:t>
            </a:r>
          </a:p>
          <a:p>
            <a:pPr lvl="2"/>
            <a:r>
              <a:rPr lang="en-US" dirty="0"/>
              <a:t>Controls flow of several activities</a:t>
            </a:r>
          </a:p>
          <a:p>
            <a:pPr lvl="1"/>
            <a:r>
              <a:rPr lang="en-US" dirty="0"/>
              <a:t>Activities</a:t>
            </a:r>
          </a:p>
          <a:p>
            <a:pPr lvl="2"/>
            <a:r>
              <a:rPr lang="en-US" dirty="0"/>
              <a:t>Logic of applications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28</a:t>
            </a:fld>
            <a:r>
              <a:rPr lang="sv-SE"/>
              <a:t>  KNOWIT 09-11-16</a:t>
            </a:r>
            <a:endParaRPr lang="sv-SE" dirty="0"/>
          </a:p>
        </p:txBody>
      </p:sp>
    </p:spTree>
    <p:extLst>
      <p:ext uri="{BB962C8B-B14F-4D97-AF65-F5344CB8AC3E}">
        <p14:creationId xmlns:p14="http://schemas.microsoft.com/office/powerpoint/2010/main" val="1803022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8CA3DB6-BF0D-463D-8FFB-A161B72B8246}"/>
              </a:ext>
            </a:extLst>
          </p:cNvPr>
          <p:cNvSpPr>
            <a:spLocks noGrp="1"/>
          </p:cNvSpPr>
          <p:nvPr>
            <p:ph type="title"/>
          </p:nvPr>
        </p:nvSpPr>
        <p:spPr/>
        <p:txBody>
          <a:bodyPr/>
          <a:lstStyle/>
          <a:p>
            <a:r>
              <a:rPr lang="en-US" dirty="0"/>
              <a:t>Event Sourcing</a:t>
            </a:r>
            <a:endParaRPr lang="nb-NO" dirty="0"/>
          </a:p>
        </p:txBody>
      </p:sp>
      <p:sp>
        <p:nvSpPr>
          <p:cNvPr id="3" name="Plassholder for innhold 2">
            <a:extLst>
              <a:ext uri="{FF2B5EF4-FFF2-40B4-BE49-F238E27FC236}">
                <a16:creationId xmlns:a16="http://schemas.microsoft.com/office/drawing/2014/main" id="{6B4ED5D0-A2F4-4BE3-B98C-DB4A5EDD89E5}"/>
              </a:ext>
            </a:extLst>
          </p:cNvPr>
          <p:cNvSpPr>
            <a:spLocks noGrp="1"/>
          </p:cNvSpPr>
          <p:nvPr>
            <p:ph idx="1"/>
          </p:nvPr>
        </p:nvSpPr>
        <p:spPr/>
        <p:txBody>
          <a:bodyPr/>
          <a:lstStyle/>
          <a:p>
            <a:r>
              <a:rPr lang="en-US" dirty="0"/>
              <a:t>Workflow needs to keep track of its progress</a:t>
            </a:r>
          </a:p>
          <a:p>
            <a:r>
              <a:rPr lang="en-US" dirty="0"/>
              <a:t>Stores progress during a workflow in a table storage.</a:t>
            </a:r>
          </a:p>
          <a:p>
            <a:r>
              <a:rPr lang="en-US" dirty="0"/>
              <a:t>Orchestrator loads history of execution progress from storage</a:t>
            </a:r>
          </a:p>
          <a:p>
            <a:r>
              <a:rPr lang="en-US" dirty="0"/>
              <a:t>Durable context uses this concept to continue or restart to previously stored result</a:t>
            </a:r>
          </a:p>
          <a:p>
            <a:r>
              <a:rPr lang="en-US" dirty="0"/>
              <a:t>Benefits:</a:t>
            </a:r>
          </a:p>
          <a:p>
            <a:pPr lvl="1"/>
            <a:r>
              <a:rPr lang="en-US" dirty="0"/>
              <a:t>Durability</a:t>
            </a:r>
          </a:p>
          <a:p>
            <a:pPr lvl="1"/>
            <a:r>
              <a:rPr lang="en-US" dirty="0"/>
              <a:t>Scalability</a:t>
            </a:r>
          </a:p>
          <a:p>
            <a:pPr lvl="1"/>
            <a:r>
              <a:rPr lang="en-US" dirty="0"/>
              <a:t>Observability</a:t>
            </a:r>
          </a:p>
          <a:p>
            <a:endParaRPr lang="nb-NO" dirty="0"/>
          </a:p>
        </p:txBody>
      </p:sp>
      <p:sp>
        <p:nvSpPr>
          <p:cNvPr id="4" name="Plassholder for dato 3">
            <a:extLst>
              <a:ext uri="{FF2B5EF4-FFF2-40B4-BE49-F238E27FC236}">
                <a16:creationId xmlns:a16="http://schemas.microsoft.com/office/drawing/2014/main" id="{CC12C96A-A6E8-44F4-ADFF-3DDDB45611C7}"/>
              </a:ext>
            </a:extLst>
          </p:cNvPr>
          <p:cNvSpPr>
            <a:spLocks noGrp="1"/>
          </p:cNvSpPr>
          <p:nvPr>
            <p:ph type="dt" sz="half" idx="2"/>
          </p:nvPr>
        </p:nvSpPr>
        <p:spPr/>
        <p:txBody>
          <a:bodyPr/>
          <a:lstStyle/>
          <a:p>
            <a:fld id="{FBB4C1D9-1FB8-45E5-82FF-C9AD6CD6534D}" type="slidenum">
              <a:rPr lang="sv-SE" smtClean="0"/>
              <a:pPr/>
              <a:t>29</a:t>
            </a:fld>
            <a:r>
              <a:rPr lang="sv-SE"/>
              <a:t>  KNOWIT 09-11-16</a:t>
            </a:r>
            <a:endParaRPr lang="sv-SE" dirty="0"/>
          </a:p>
        </p:txBody>
      </p:sp>
    </p:spTree>
    <p:extLst>
      <p:ext uri="{BB962C8B-B14F-4D97-AF65-F5344CB8AC3E}">
        <p14:creationId xmlns:p14="http://schemas.microsoft.com/office/powerpoint/2010/main" val="55252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a:xfrm>
            <a:off x="432844" y="826773"/>
            <a:ext cx="7286802" cy="2506724"/>
          </a:xfrm>
        </p:spPr>
        <p:txBody>
          <a:bodyPr/>
          <a:lstStyle/>
          <a:p>
            <a:r>
              <a:rPr lang="en-US" sz="2000" dirty="0"/>
              <a:t>Motivation</a:t>
            </a:r>
          </a:p>
          <a:p>
            <a:r>
              <a:rPr lang="en-US" sz="2000" dirty="0"/>
              <a:t>Azure Functions</a:t>
            </a:r>
          </a:p>
          <a:p>
            <a:r>
              <a:rPr lang="en-US" sz="2000" dirty="0"/>
              <a:t>Deploy and Debug (D&amp;D)</a:t>
            </a:r>
          </a:p>
          <a:p>
            <a:r>
              <a:rPr lang="en-US" sz="2000" dirty="0"/>
              <a:t>Durable Functions</a:t>
            </a:r>
          </a:p>
          <a:p>
            <a:r>
              <a:rPr lang="en-US" sz="2000" dirty="0"/>
              <a:t>Latest news (What’s new)</a:t>
            </a:r>
          </a:p>
          <a:p>
            <a:endParaRPr lang="sv-SE" sz="2000" dirty="0">
              <a:latin typeface="HelveticaNeueLT Com 107 XBlkCn" panose="020B0806040502050204" pitchFamily="34" charset="0"/>
            </a:endParaRPr>
          </a:p>
        </p:txBody>
      </p:sp>
    </p:spTree>
    <p:extLst>
      <p:ext uri="{BB962C8B-B14F-4D97-AF65-F5344CB8AC3E}">
        <p14:creationId xmlns:p14="http://schemas.microsoft.com/office/powerpoint/2010/main" val="1885422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30</a:t>
            </a:fld>
            <a:r>
              <a:rPr lang="sv-SE"/>
              <a:t>  KNOWIT 09-11-16</a:t>
            </a:r>
            <a:endParaRPr lang="sv-SE" dirty="0"/>
          </a:p>
        </p:txBody>
      </p:sp>
      <p:sp>
        <p:nvSpPr>
          <p:cNvPr id="5" name="Rectangle 4">
            <a:extLst>
              <a:ext uri="{FF2B5EF4-FFF2-40B4-BE49-F238E27FC236}">
                <a16:creationId xmlns:a16="http://schemas.microsoft.com/office/drawing/2014/main" id="{36CEF4FA-D453-4C29-937B-E58CEA08A756}"/>
              </a:ext>
            </a:extLst>
          </p:cNvPr>
          <p:cNvSpPr/>
          <p:nvPr/>
        </p:nvSpPr>
        <p:spPr>
          <a:xfrm>
            <a:off x="662151" y="1945843"/>
            <a:ext cx="11282855" cy="3693319"/>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BookingOrchestrationClient_BookingCombinationStart</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BookingCombinationStart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ServiceBusTrigger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"booking"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"booking-combination"</a:t>
            </a:r>
            <a:r>
              <a:rPr lang="en-US" dirty="0">
                <a:solidFill>
                  <a:srgbClr val="000000"/>
                </a:solidFill>
                <a:latin typeface="Consolas" panose="020B0609020204030204" pitchFamily="49" charset="0"/>
              </a:rPr>
              <a:t>, Connection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ServicebusConnectionString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mySbMsg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OrchestrationClient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DurableOrchestrationClient</a:t>
            </a:r>
            <a:r>
              <a:rPr lang="en-US" dirty="0">
                <a:solidFill>
                  <a:srgbClr val="000000"/>
                </a:solidFill>
                <a:latin typeface="Consolas" panose="020B0609020204030204" pitchFamily="49" charset="0"/>
              </a:rPr>
              <a:t> starter,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Function input comes from the request content.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starter.StartNewAsync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BookingOrchestrationClient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$"Started orchestration with ID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82413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31</a:t>
            </a:fld>
            <a:r>
              <a:rPr lang="sv-SE"/>
              <a:t>  KNOWIT 09-11-16</a:t>
            </a:r>
            <a:endParaRPr lang="sv-SE" dirty="0"/>
          </a:p>
        </p:txBody>
      </p:sp>
      <p:sp>
        <p:nvSpPr>
          <p:cNvPr id="3" name="Rectangle 2">
            <a:extLst>
              <a:ext uri="{FF2B5EF4-FFF2-40B4-BE49-F238E27FC236}">
                <a16:creationId xmlns:a16="http://schemas.microsoft.com/office/drawing/2014/main" id="{0824C557-7FF8-47C4-9A7A-6626033E20D1}"/>
              </a:ext>
            </a:extLst>
          </p:cNvPr>
          <p:cNvSpPr/>
          <p:nvPr/>
        </p:nvSpPr>
        <p:spPr>
          <a:xfrm>
            <a:off x="157654" y="2276529"/>
            <a:ext cx="11950263" cy="3108543"/>
          </a:xfrm>
          <a:prstGeom prst="rect">
            <a:avLst/>
          </a:prstGeom>
        </p:spPr>
        <p:txBody>
          <a:bodyPr wrap="square" anchor="t">
            <a:spAutoFit/>
          </a:bodyPr>
          <a:lstStyle/>
          <a:p>
            <a:r>
              <a:rPr lang="en-US" sz="1400">
                <a:solidFill>
                  <a:srgbClr val="000000"/>
                </a:solidFill>
                <a:latin typeface="Consolas"/>
              </a:rPr>
              <a:t>        [</a:t>
            </a:r>
            <a:r>
              <a:rPr lang="en-US" sz="1400" dirty="0">
                <a:solidFill>
                  <a:srgbClr val="000000"/>
                </a:solidFill>
                <a:latin typeface="Consolas"/>
              </a:rPr>
              <a:t>FunctionName(</a:t>
            </a:r>
            <a:r>
              <a:rPr lang="en-US" sz="1400" dirty="0">
                <a:solidFill>
                  <a:srgbClr val="A31515"/>
                </a:solidFill>
                <a:latin typeface="Consolas"/>
              </a:rPr>
              <a:t>"</a:t>
            </a:r>
            <a:r>
              <a:rPr lang="en-US" sz="1400" err="1">
                <a:solidFill>
                  <a:srgbClr val="A31515"/>
                </a:solidFill>
                <a:latin typeface="Consolas"/>
              </a:rPr>
              <a:t>BookingOrchestrationClient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Task&lt;List&lt;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&gt;&gt; </a:t>
            </a:r>
            <a:r>
              <a:rPr lang="en-US" sz="1400" dirty="0" err="1">
                <a:solidFill>
                  <a:srgbClr val="000000"/>
                </a:solidFill>
                <a:latin typeface="Consolas" panose="020B0609020204030204" pitchFamily="49" charset="0"/>
              </a:rPr>
              <a:t>RunOrchestrator</a:t>
            </a:r>
            <a:r>
              <a:rPr lang="en-US" sz="1400" dirty="0">
                <a:solidFill>
                  <a:srgbClr val="000000"/>
                </a:solidFill>
                <a:latin typeface="Consolas" panose="020B0609020204030204" pitchFamily="49" charset="0"/>
              </a:rPr>
              <a:t>(</a:t>
            </a:r>
          </a:p>
          <a:p>
            <a:r>
              <a:rPr lang="en-US" sz="1400" dirty="0">
                <a:solidFill>
                  <a:srgbClr val="000000"/>
                </a:solidFill>
                <a:latin typeface="Consolas"/>
              </a:rPr>
              <a:t>            [</a:t>
            </a:r>
            <a:r>
              <a:rPr lang="en-US" sz="1400" dirty="0" err="1">
                <a:solidFill>
                  <a:srgbClr val="000000"/>
                </a:solidFill>
                <a:latin typeface="Consolas"/>
              </a:rPr>
              <a:t>OrchestrationTrigger</a:t>
            </a:r>
            <a:r>
              <a:rPr lang="en-US" sz="1400" dirty="0">
                <a:solidFill>
                  <a:srgbClr val="000000"/>
                </a:solidFill>
                <a:latin typeface="Consolas"/>
              </a:rPr>
              <a:t>] </a:t>
            </a:r>
            <a:r>
              <a:rPr lang="en-US" sz="1400" dirty="0" err="1">
                <a:solidFill>
                  <a:srgbClr val="000000"/>
                </a:solidFill>
                <a:latin typeface="Consolas"/>
              </a:rPr>
              <a:t>DurableOrchestrationContext</a:t>
            </a:r>
            <a:r>
              <a:rPr lang="en-US" sz="1400" dirty="0">
                <a:solidFill>
                  <a:srgbClr val="000000"/>
                </a:solidFill>
                <a:latin typeface="Consolas"/>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outputs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Replace "hello" with the name of your Durable Activity Function.</a:t>
            </a:r>
            <a:endParaRPr lang="en-US" sz="1400" dirty="0">
              <a:solidFill>
                <a:srgbClr val="000000"/>
              </a:solidFill>
              <a:latin typeface="Consolas" panose="020B0609020204030204" pitchFamily="49" charset="0"/>
            </a:endParaRPr>
          </a:p>
          <a:p>
            <a:r>
              <a:rPr lang="en-US" sz="1400" dirty="0">
                <a:solidFill>
                  <a:srgbClr val="000000"/>
                </a:solidFill>
                <a:latin typeface="Consolas"/>
              </a:rPr>
              <a:t>            </a:t>
            </a:r>
            <a:r>
              <a:rPr lang="en-US" sz="1400" dirty="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dirty="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dirty="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"Tokyo"</a:t>
            </a:r>
            <a:r>
              <a:rPr lang="en-US" sz="1400" dirty="0">
                <a:solidFill>
                  <a:srgbClr val="000000"/>
                </a:solidFill>
                <a:latin typeface="Consolas"/>
              </a:rPr>
              <a:t>));</a:t>
            </a:r>
          </a:p>
          <a:p>
            <a:r>
              <a:rPr lang="en-US" sz="1400" dirty="0">
                <a:solidFill>
                  <a:srgbClr val="000000"/>
                </a:solidFill>
                <a:latin typeface="Consolas"/>
              </a:rPr>
              <a:t>            </a:t>
            </a:r>
            <a:r>
              <a:rPr lang="en-US" sz="140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"Seattle"</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outputs.Add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context.CallActivityAsync</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BookingOrchestrationClient_Hello</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"London"</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returns ["Hello Tokyo!", "Hello Seattle!", "Hello London!"]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outputs;</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886772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8D2FBDE-0D6C-463A-9C2C-7D018291C9CF}"/>
              </a:ext>
            </a:extLst>
          </p:cNvPr>
          <p:cNvSpPr>
            <a:spLocks noGrp="1"/>
          </p:cNvSpPr>
          <p:nvPr>
            <p:ph type="title"/>
          </p:nvPr>
        </p:nvSpPr>
        <p:spPr/>
        <p:txBody>
          <a:bodyPr/>
          <a:lstStyle/>
          <a:p>
            <a:r>
              <a:rPr lang="en-US" dirty="0"/>
              <a:t>Code sample of activities</a:t>
            </a:r>
          </a:p>
        </p:txBody>
      </p:sp>
      <p:sp>
        <p:nvSpPr>
          <p:cNvPr id="4" name="Plassholder for dato 3">
            <a:extLst>
              <a:ext uri="{FF2B5EF4-FFF2-40B4-BE49-F238E27FC236}">
                <a16:creationId xmlns:a16="http://schemas.microsoft.com/office/drawing/2014/main" id="{7C3B09B6-0759-4B1B-B444-3890C0498856}"/>
              </a:ext>
            </a:extLst>
          </p:cNvPr>
          <p:cNvSpPr>
            <a:spLocks noGrp="1"/>
          </p:cNvSpPr>
          <p:nvPr>
            <p:ph type="dt" sz="half" idx="2"/>
          </p:nvPr>
        </p:nvSpPr>
        <p:spPr/>
        <p:txBody>
          <a:bodyPr/>
          <a:lstStyle/>
          <a:p>
            <a:fld id="{FBB4C1D9-1FB8-45E5-82FF-C9AD6CD6534D}" type="slidenum">
              <a:rPr lang="sv-SE" smtClean="0"/>
              <a:pPr/>
              <a:t>32</a:t>
            </a:fld>
            <a:r>
              <a:rPr lang="sv-SE"/>
              <a:t>  KNOWIT 09-11-16</a:t>
            </a:r>
            <a:endParaRPr lang="sv-SE" dirty="0"/>
          </a:p>
        </p:txBody>
      </p:sp>
      <p:sp>
        <p:nvSpPr>
          <p:cNvPr id="5" name="Rectangle 4">
            <a:extLst>
              <a:ext uri="{FF2B5EF4-FFF2-40B4-BE49-F238E27FC236}">
                <a16:creationId xmlns:a16="http://schemas.microsoft.com/office/drawing/2014/main" id="{2AF45B17-7004-4A51-BC6D-E30ACD03B51E}"/>
              </a:ext>
            </a:extLst>
          </p:cNvPr>
          <p:cNvSpPr/>
          <p:nvPr/>
        </p:nvSpPr>
        <p:spPr>
          <a:xfrm>
            <a:off x="505393" y="2542165"/>
            <a:ext cx="10377244" cy="1754326"/>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BookingOrchestrationClient_Hello</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ActivityTrigger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$"Saying hello to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20676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D1C2312-88D4-4C6C-84A3-282506FD6DD3}"/>
              </a:ext>
            </a:extLst>
          </p:cNvPr>
          <p:cNvSpPr>
            <a:spLocks noGrp="1"/>
          </p:cNvSpPr>
          <p:nvPr>
            <p:ph type="title"/>
          </p:nvPr>
        </p:nvSpPr>
        <p:spPr/>
        <p:txBody>
          <a:bodyPr/>
          <a:lstStyle/>
          <a:p>
            <a:r>
              <a:rPr lang="en-US" dirty="0"/>
              <a:t>Behind the scenes</a:t>
            </a:r>
            <a:endParaRPr lang="nb-NO" dirty="0"/>
          </a:p>
        </p:txBody>
      </p:sp>
      <p:pic>
        <p:nvPicPr>
          <p:cNvPr id="7" name="Plassholder for innhold 6">
            <a:extLst>
              <a:ext uri="{FF2B5EF4-FFF2-40B4-BE49-F238E27FC236}">
                <a16:creationId xmlns:a16="http://schemas.microsoft.com/office/drawing/2014/main" id="{D73F857F-D43F-4CF2-A867-4E4E5D1C42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6539" y="1998663"/>
            <a:ext cx="6938922" cy="4229100"/>
          </a:xfrm>
        </p:spPr>
      </p:pic>
      <p:sp>
        <p:nvSpPr>
          <p:cNvPr id="4" name="Plassholder for dato 3">
            <a:extLst>
              <a:ext uri="{FF2B5EF4-FFF2-40B4-BE49-F238E27FC236}">
                <a16:creationId xmlns:a16="http://schemas.microsoft.com/office/drawing/2014/main" id="{949819BC-E1AE-4DB2-A61B-CAD6D1499EEA}"/>
              </a:ext>
            </a:extLst>
          </p:cNvPr>
          <p:cNvSpPr>
            <a:spLocks noGrp="1"/>
          </p:cNvSpPr>
          <p:nvPr>
            <p:ph type="dt" sz="half" idx="2"/>
          </p:nvPr>
        </p:nvSpPr>
        <p:spPr/>
        <p:txBody>
          <a:bodyPr/>
          <a:lstStyle/>
          <a:p>
            <a:fld id="{FBB4C1D9-1FB8-45E5-82FF-C9AD6CD6534D}" type="slidenum">
              <a:rPr lang="sv-SE" smtClean="0"/>
              <a:pPr/>
              <a:t>33</a:t>
            </a:fld>
            <a:r>
              <a:rPr lang="sv-SE"/>
              <a:t>  KNOWIT 09-11-16</a:t>
            </a:r>
            <a:endParaRPr lang="sv-SE" dirty="0"/>
          </a:p>
        </p:txBody>
      </p:sp>
    </p:spTree>
    <p:extLst>
      <p:ext uri="{BB962C8B-B14F-4D97-AF65-F5344CB8AC3E}">
        <p14:creationId xmlns:p14="http://schemas.microsoft.com/office/powerpoint/2010/main" val="24464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Functional Chaining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34</a:t>
            </a:fld>
            <a:r>
              <a:rPr lang="sv-SE"/>
              <a:t>  KNOWIT 09-11-16</a:t>
            </a:r>
            <a:endParaRPr lang="sv-SE" dirty="0"/>
          </a:p>
        </p:txBody>
      </p:sp>
      <p:pic>
        <p:nvPicPr>
          <p:cNvPr id="1028" name="Picture 4" descr="A diagram of the function chaining pattern">
            <a:extLst>
              <a:ext uri="{FF2B5EF4-FFF2-40B4-BE49-F238E27FC236}">
                <a16:creationId xmlns:a16="http://schemas.microsoft.com/office/drawing/2014/main" id="{22B25CD5-F745-41AA-BE68-321D6914E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2728913"/>
            <a:ext cx="78581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38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Fan in Fan out</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35</a:t>
            </a:fld>
            <a:r>
              <a:rPr lang="sv-SE"/>
              <a:t>  KNOWIT 09-11-16</a:t>
            </a:r>
            <a:endParaRPr lang="sv-SE" dirty="0"/>
          </a:p>
        </p:txBody>
      </p:sp>
      <p:pic>
        <p:nvPicPr>
          <p:cNvPr id="2050" name="Picture 2" descr="A diagram of the fan out/fan pattern">
            <a:extLst>
              <a:ext uri="{FF2B5EF4-FFF2-40B4-BE49-F238E27FC236}">
                <a16:creationId xmlns:a16="http://schemas.microsoft.com/office/drawing/2014/main" id="{2FCEFE83-6188-4BFF-97EB-285019427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7" y="2655504"/>
            <a:ext cx="54959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39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Async HTTP API</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36</a:t>
            </a:fld>
            <a:r>
              <a:rPr lang="sv-SE"/>
              <a:t>  KNOWIT 09-11-16</a:t>
            </a:r>
            <a:endParaRPr lang="sv-SE" dirty="0"/>
          </a:p>
        </p:txBody>
      </p:sp>
      <p:pic>
        <p:nvPicPr>
          <p:cNvPr id="2052" name="Picture 4">
            <a:extLst>
              <a:ext uri="{FF2B5EF4-FFF2-40B4-BE49-F238E27FC236}">
                <a16:creationId xmlns:a16="http://schemas.microsoft.com/office/drawing/2014/main" id="{67E59CE9-852A-4E79-A17F-F8603EAE4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662" y="2655679"/>
            <a:ext cx="38766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36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Monitoring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37</a:t>
            </a:fld>
            <a:r>
              <a:rPr lang="sv-SE"/>
              <a:t>  KNOWIT 09-11-16</a:t>
            </a:r>
            <a:endParaRPr lang="sv-SE" dirty="0"/>
          </a:p>
        </p:txBody>
      </p:sp>
      <p:pic>
        <p:nvPicPr>
          <p:cNvPr id="4100" name="Picture 4" descr="A diagram of the monitor pattern">
            <a:extLst>
              <a:ext uri="{FF2B5EF4-FFF2-40B4-BE49-F238E27FC236}">
                <a16:creationId xmlns:a16="http://schemas.microsoft.com/office/drawing/2014/main" id="{916C7E41-166F-4FBF-8FA6-343BCE98D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089" y="2505732"/>
            <a:ext cx="42862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b="1" dirty="0"/>
              <a:t>Aggregator</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38</a:t>
            </a:fld>
            <a:r>
              <a:rPr lang="sv-SE"/>
              <a:t>  KNOWIT 09-11-16</a:t>
            </a:r>
            <a:endParaRPr lang="sv-SE" dirty="0"/>
          </a:p>
        </p:txBody>
      </p:sp>
      <p:pic>
        <p:nvPicPr>
          <p:cNvPr id="5122" name="Picture 2" descr="Aggregator diagram">
            <a:extLst>
              <a:ext uri="{FF2B5EF4-FFF2-40B4-BE49-F238E27FC236}">
                <a16:creationId xmlns:a16="http://schemas.microsoft.com/office/drawing/2014/main" id="{D1976E85-611E-4174-A8AE-694B69EDA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21" y="2381250"/>
            <a:ext cx="46577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16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DAF416-494C-4399-A041-AFED837B6A53}"/>
              </a:ext>
            </a:extLst>
          </p:cNvPr>
          <p:cNvSpPr>
            <a:spLocks noGrp="1"/>
          </p:cNvSpPr>
          <p:nvPr>
            <p:ph type="ctrTitle"/>
          </p:nvPr>
        </p:nvSpPr>
        <p:spPr>
          <a:xfrm>
            <a:off x="620109" y="1358853"/>
            <a:ext cx="5863817" cy="2387600"/>
          </a:xfrm>
        </p:spPr>
        <p:txBody>
          <a:bodyPr/>
          <a:lstStyle/>
          <a:p>
            <a:r>
              <a:rPr lang="en-US" sz="3600" dirty="0"/>
              <a:t>Durable functions in practice</a:t>
            </a:r>
          </a:p>
        </p:txBody>
      </p:sp>
      <p:sp>
        <p:nvSpPr>
          <p:cNvPr id="3" name="Undertittel 2">
            <a:extLst>
              <a:ext uri="{FF2B5EF4-FFF2-40B4-BE49-F238E27FC236}">
                <a16:creationId xmlns:a16="http://schemas.microsoft.com/office/drawing/2014/main" id="{2D154FC2-62CA-41FA-8329-8F941C6EE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307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sz="3600" dirty="0"/>
              <a:t>Motivation</a:t>
            </a:r>
            <a:endParaRPr lang="en-US" dirty="0"/>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2536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DAF416-494C-4399-A041-AFED837B6A53}"/>
              </a:ext>
            </a:extLst>
          </p:cNvPr>
          <p:cNvSpPr>
            <a:spLocks noGrp="1"/>
          </p:cNvSpPr>
          <p:nvPr>
            <p:ph type="ctrTitle"/>
          </p:nvPr>
        </p:nvSpPr>
        <p:spPr>
          <a:xfrm>
            <a:off x="620109" y="1358853"/>
            <a:ext cx="5863817" cy="2387600"/>
          </a:xfrm>
        </p:spPr>
        <p:txBody>
          <a:bodyPr/>
          <a:lstStyle/>
          <a:p>
            <a:r>
              <a:rPr lang="en-US" sz="3600" dirty="0"/>
              <a:t>Latest news (What’s new)</a:t>
            </a:r>
          </a:p>
        </p:txBody>
      </p:sp>
      <p:sp>
        <p:nvSpPr>
          <p:cNvPr id="3" name="Undertittel 2">
            <a:extLst>
              <a:ext uri="{FF2B5EF4-FFF2-40B4-BE49-F238E27FC236}">
                <a16:creationId xmlns:a16="http://schemas.microsoft.com/office/drawing/2014/main" id="{2D154FC2-62CA-41FA-8329-8F941C6EE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32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37E003-5C0D-49F4-A4FC-A6DC02D2C1AD}"/>
              </a:ext>
            </a:extLst>
          </p:cNvPr>
          <p:cNvSpPr>
            <a:spLocks noGrp="1"/>
          </p:cNvSpPr>
          <p:nvPr>
            <p:ph type="title"/>
          </p:nvPr>
        </p:nvSpPr>
        <p:spPr/>
        <p:txBody>
          <a:bodyPr/>
          <a:lstStyle/>
          <a:p>
            <a:r>
              <a:rPr lang="en-US" dirty="0"/>
              <a:t>Kubernetes-based Event Driven Autoscaling (KEDA)</a:t>
            </a:r>
          </a:p>
        </p:txBody>
      </p:sp>
      <p:sp>
        <p:nvSpPr>
          <p:cNvPr id="3" name="Plassholder for innhold 2">
            <a:extLst>
              <a:ext uri="{FF2B5EF4-FFF2-40B4-BE49-F238E27FC236}">
                <a16:creationId xmlns:a16="http://schemas.microsoft.com/office/drawing/2014/main" id="{09E6EEEE-FB7E-4A1A-8F7E-CAF56C43C3F9}"/>
              </a:ext>
            </a:extLst>
          </p:cNvPr>
          <p:cNvSpPr>
            <a:spLocks noGrp="1"/>
          </p:cNvSpPr>
          <p:nvPr>
            <p:ph idx="1"/>
          </p:nvPr>
        </p:nvSpPr>
        <p:spPr/>
        <p:txBody>
          <a:bodyPr/>
          <a:lstStyle/>
          <a:p>
            <a:r>
              <a:rPr lang="en-US" dirty="0"/>
              <a:t>Tool to create or run event driven K8S workloads such as Azure Functions in K8S.</a:t>
            </a:r>
          </a:p>
          <a:p>
            <a:r>
              <a:rPr lang="en-US" dirty="0"/>
              <a:t>Still experimental</a:t>
            </a:r>
          </a:p>
          <a:p>
            <a:r>
              <a:rPr lang="en-US" dirty="0">
                <a:hlinkClick r:id="rId2"/>
              </a:rPr>
              <a:t>https://github.com/kedacore/keda</a:t>
            </a:r>
            <a:endParaRPr lang="en-US" dirty="0"/>
          </a:p>
        </p:txBody>
      </p:sp>
      <p:sp>
        <p:nvSpPr>
          <p:cNvPr id="4" name="Plassholder for dato 3">
            <a:extLst>
              <a:ext uri="{FF2B5EF4-FFF2-40B4-BE49-F238E27FC236}">
                <a16:creationId xmlns:a16="http://schemas.microsoft.com/office/drawing/2014/main" id="{052DC185-7552-47FE-A38C-649BBF00DA24}"/>
              </a:ext>
            </a:extLst>
          </p:cNvPr>
          <p:cNvSpPr>
            <a:spLocks noGrp="1"/>
          </p:cNvSpPr>
          <p:nvPr>
            <p:ph type="dt" sz="half" idx="2"/>
          </p:nvPr>
        </p:nvSpPr>
        <p:spPr/>
        <p:txBody>
          <a:bodyPr/>
          <a:lstStyle/>
          <a:p>
            <a:fld id="{FBB4C1D9-1FB8-45E5-82FF-C9AD6CD6534D}" type="slidenum">
              <a:rPr lang="sv-SE" smtClean="0"/>
              <a:pPr/>
              <a:t>41</a:t>
            </a:fld>
            <a:r>
              <a:rPr lang="sv-SE"/>
              <a:t>  KNOWIT 09-11-16</a:t>
            </a:r>
            <a:endParaRPr lang="sv-SE" dirty="0"/>
          </a:p>
        </p:txBody>
      </p:sp>
    </p:spTree>
    <p:extLst>
      <p:ext uri="{BB962C8B-B14F-4D97-AF65-F5344CB8AC3E}">
        <p14:creationId xmlns:p14="http://schemas.microsoft.com/office/powerpoint/2010/main" val="3891428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BBBF-67A8-4429-806B-5CE9D42E0683}"/>
              </a:ext>
            </a:extLst>
          </p:cNvPr>
          <p:cNvSpPr>
            <a:spLocks noGrp="1"/>
          </p:cNvSpPr>
          <p:nvPr>
            <p:ph type="ctrTitle"/>
          </p:nvPr>
        </p:nvSpPr>
        <p:spPr/>
        <p:txBody>
          <a:bodyPr/>
          <a:lstStyle/>
          <a:p>
            <a:r>
              <a:rPr lang="en-US" dirty="0"/>
              <a:t>Keep in touch</a:t>
            </a:r>
          </a:p>
        </p:txBody>
      </p:sp>
      <p:sp>
        <p:nvSpPr>
          <p:cNvPr id="3" name="Text Placeholder 2">
            <a:extLst>
              <a:ext uri="{FF2B5EF4-FFF2-40B4-BE49-F238E27FC236}">
                <a16:creationId xmlns:a16="http://schemas.microsoft.com/office/drawing/2014/main" id="{4E1F2524-5FB9-4AE4-94E4-97502929FFE2}"/>
              </a:ext>
            </a:extLst>
          </p:cNvPr>
          <p:cNvSpPr>
            <a:spLocks noGrp="1"/>
          </p:cNvSpPr>
          <p:nvPr>
            <p:ph type="body" sz="quarter" idx="10"/>
          </p:nvPr>
        </p:nvSpPr>
        <p:spPr>
          <a:xfrm>
            <a:off x="620108" y="4449525"/>
            <a:ext cx="9310276" cy="1378068"/>
          </a:xfrm>
        </p:spPr>
        <p:txBody>
          <a:bodyPr vert="horz" lIns="91440" tIns="45720" rIns="91440" bIns="45720" rtlCol="0" anchor="t">
            <a:noAutofit/>
          </a:bodyPr>
          <a:lstStyle/>
          <a:p>
            <a:r>
              <a:rPr lang="en-US" dirty="0"/>
              <a:t>Email: </a:t>
            </a:r>
            <a:r>
              <a:rPr lang="en-US" dirty="0">
                <a:hlinkClick r:id="rId2"/>
              </a:rPr>
              <a:t>khiem.ho@knowit.no</a:t>
            </a:r>
            <a:endParaRPr lang="en-US" dirty="0"/>
          </a:p>
          <a:p>
            <a:r>
              <a:rPr lang="en-US" dirty="0" err="1"/>
              <a:t>Github</a:t>
            </a:r>
            <a:r>
              <a:rPr lang="en-US" dirty="0"/>
              <a:t>: </a:t>
            </a:r>
            <a:r>
              <a:rPr lang="en-US" dirty="0" err="1"/>
              <a:t>kkho</a:t>
            </a:r>
            <a:endParaRPr lang="en-US" dirty="0"/>
          </a:p>
          <a:p>
            <a:r>
              <a:rPr lang="en-US" dirty="0"/>
              <a:t>Source code: </a:t>
            </a:r>
            <a:r>
              <a:rPr lang="en-US" dirty="0">
                <a:hlinkClick r:id="rId3"/>
              </a:rPr>
              <a:t>https://github.com/kkho/serverless-architecture-poc</a:t>
            </a:r>
            <a:endParaRPr lang="en-US" dirty="0"/>
          </a:p>
          <a:p>
            <a:endParaRPr lang="en-US" dirty="0"/>
          </a:p>
        </p:txBody>
      </p:sp>
    </p:spTree>
    <p:extLst>
      <p:ext uri="{BB962C8B-B14F-4D97-AF65-F5344CB8AC3E}">
        <p14:creationId xmlns:p14="http://schemas.microsoft.com/office/powerpoint/2010/main" val="57362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err="1"/>
              <a:t>Microsofts</a:t>
            </a:r>
            <a:r>
              <a:rPr lang="en-US" dirty="0"/>
              <a:t> choice of platform</a:t>
            </a:r>
          </a:p>
        </p:txBody>
      </p:sp>
      <p:pic>
        <p:nvPicPr>
          <p:cNvPr id="6" name="Plassholder for innhold 5">
            <a:extLst>
              <a:ext uri="{FF2B5EF4-FFF2-40B4-BE49-F238E27FC236}">
                <a16:creationId xmlns:a16="http://schemas.microsoft.com/office/drawing/2014/main" id="{6B4A2D1F-E22A-4F7E-8087-EE029AA4BB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9249" y="1824332"/>
            <a:ext cx="5968402" cy="4708525"/>
          </a:xfrm>
        </p:spPr>
      </p:pic>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5</a:t>
            </a:fld>
            <a:r>
              <a:rPr lang="sv-SE"/>
              <a:t>  KNOWIT 09-11-16</a:t>
            </a:r>
            <a:endParaRPr lang="sv-SE" dirty="0"/>
          </a:p>
        </p:txBody>
      </p:sp>
    </p:spTree>
    <p:extLst>
      <p:ext uri="{BB962C8B-B14F-4D97-AF65-F5344CB8AC3E}">
        <p14:creationId xmlns:p14="http://schemas.microsoft.com/office/powerpoint/2010/main" val="424793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8ED53D-F6C5-42A0-9ECD-E0BB007F6893}"/>
              </a:ext>
            </a:extLst>
          </p:cNvPr>
          <p:cNvSpPr>
            <a:spLocks noGrp="1"/>
          </p:cNvSpPr>
          <p:nvPr>
            <p:ph type="title"/>
          </p:nvPr>
        </p:nvSpPr>
        <p:spPr/>
        <p:txBody>
          <a:bodyPr/>
          <a:lstStyle/>
          <a:p>
            <a:r>
              <a:rPr lang="en-US" dirty="0"/>
              <a:t>Serverless architecture</a:t>
            </a:r>
          </a:p>
        </p:txBody>
      </p:sp>
      <p:sp>
        <p:nvSpPr>
          <p:cNvPr id="3" name="Plassholder for innhold 2">
            <a:extLst>
              <a:ext uri="{FF2B5EF4-FFF2-40B4-BE49-F238E27FC236}">
                <a16:creationId xmlns:a16="http://schemas.microsoft.com/office/drawing/2014/main" id="{4A10E2E0-E0C5-4056-A528-3B07A6FD8936}"/>
              </a:ext>
            </a:extLst>
          </p:cNvPr>
          <p:cNvSpPr>
            <a:spLocks noGrp="1"/>
          </p:cNvSpPr>
          <p:nvPr>
            <p:ph idx="1"/>
          </p:nvPr>
        </p:nvSpPr>
        <p:spPr/>
        <p:txBody>
          <a:bodyPr/>
          <a:lstStyle/>
          <a:p>
            <a:r>
              <a:rPr lang="en-US" dirty="0"/>
              <a:t>More code, less infrastructure (really?)</a:t>
            </a:r>
          </a:p>
          <a:p>
            <a:r>
              <a:rPr lang="en-US" dirty="0"/>
              <a:t>Create separation of logical part in your solution</a:t>
            </a:r>
          </a:p>
          <a:p>
            <a:r>
              <a:rPr lang="en-US" dirty="0"/>
              <a:t>Functions as a Service (</a:t>
            </a:r>
            <a:r>
              <a:rPr lang="en-US" dirty="0" err="1"/>
              <a:t>FaaS</a:t>
            </a:r>
            <a:r>
              <a:rPr lang="en-US" dirty="0"/>
              <a:t>)</a:t>
            </a:r>
          </a:p>
          <a:p>
            <a:pPr lvl="1"/>
            <a:r>
              <a:rPr lang="en-US" dirty="0"/>
              <a:t>Develop and deploy individual functions </a:t>
            </a:r>
          </a:p>
          <a:p>
            <a:r>
              <a:rPr lang="en-US" dirty="0"/>
              <a:t>We focus on Azure functions</a:t>
            </a:r>
          </a:p>
          <a:p>
            <a:pPr lvl="1"/>
            <a:r>
              <a:rPr lang="en-US" dirty="0"/>
              <a:t>Azure Functions are based on Azure App Service.</a:t>
            </a:r>
          </a:p>
          <a:p>
            <a:pPr lvl="1"/>
            <a:r>
              <a:rPr lang="en-US" dirty="0"/>
              <a:t>Think of it as Web apps with </a:t>
            </a:r>
            <a:r>
              <a:rPr lang="en-US" dirty="0" err="1"/>
              <a:t>WebJobs</a:t>
            </a:r>
            <a:endParaRPr lang="en-US" dirty="0"/>
          </a:p>
        </p:txBody>
      </p:sp>
      <p:sp>
        <p:nvSpPr>
          <p:cNvPr id="4" name="Plassholder for dato 3">
            <a:extLst>
              <a:ext uri="{FF2B5EF4-FFF2-40B4-BE49-F238E27FC236}">
                <a16:creationId xmlns:a16="http://schemas.microsoft.com/office/drawing/2014/main" id="{0AEBC470-B1C5-4C09-88D6-CF26143A6F2F}"/>
              </a:ext>
            </a:extLst>
          </p:cNvPr>
          <p:cNvSpPr>
            <a:spLocks noGrp="1"/>
          </p:cNvSpPr>
          <p:nvPr>
            <p:ph type="dt" sz="half" idx="2"/>
          </p:nvPr>
        </p:nvSpPr>
        <p:spPr/>
        <p:txBody>
          <a:bodyPr/>
          <a:lstStyle/>
          <a:p>
            <a:fld id="{FBB4C1D9-1FB8-45E5-82FF-C9AD6CD6534D}" type="slidenum">
              <a:rPr lang="sv-SE" smtClean="0"/>
              <a:pPr/>
              <a:t>6</a:t>
            </a:fld>
            <a:r>
              <a:rPr lang="sv-SE"/>
              <a:t>  KNOWIT 09-11-16</a:t>
            </a:r>
            <a:endParaRPr lang="sv-SE" dirty="0"/>
          </a:p>
        </p:txBody>
      </p:sp>
    </p:spTree>
    <p:extLst>
      <p:ext uri="{BB962C8B-B14F-4D97-AF65-F5344CB8AC3E}">
        <p14:creationId xmlns:p14="http://schemas.microsoft.com/office/powerpoint/2010/main" val="17085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D98DFD-783B-48C1-9188-59E0BD85A7E7}"/>
              </a:ext>
            </a:extLst>
          </p:cNvPr>
          <p:cNvSpPr>
            <a:spLocks noGrp="1"/>
          </p:cNvSpPr>
          <p:nvPr>
            <p:ph type="title"/>
          </p:nvPr>
        </p:nvSpPr>
        <p:spPr/>
        <p:txBody>
          <a:bodyPr/>
          <a:lstStyle/>
          <a:p>
            <a:r>
              <a:rPr lang="en-US" dirty="0"/>
              <a:t>Serverless challenges</a:t>
            </a:r>
          </a:p>
        </p:txBody>
      </p:sp>
      <p:sp>
        <p:nvSpPr>
          <p:cNvPr id="3" name="Plassholder for innhold 2">
            <a:extLst>
              <a:ext uri="{FF2B5EF4-FFF2-40B4-BE49-F238E27FC236}">
                <a16:creationId xmlns:a16="http://schemas.microsoft.com/office/drawing/2014/main" id="{479E468C-4EBF-4398-BCAE-74F36292962A}"/>
              </a:ext>
            </a:extLst>
          </p:cNvPr>
          <p:cNvSpPr>
            <a:spLocks noGrp="1"/>
          </p:cNvSpPr>
          <p:nvPr>
            <p:ph idx="1"/>
          </p:nvPr>
        </p:nvSpPr>
        <p:spPr/>
        <p:txBody>
          <a:bodyPr/>
          <a:lstStyle/>
          <a:p>
            <a:r>
              <a:rPr lang="en-US" dirty="0"/>
              <a:t>Managing states</a:t>
            </a:r>
          </a:p>
          <a:p>
            <a:r>
              <a:rPr lang="en-US" dirty="0"/>
              <a:t>Long running processes</a:t>
            </a:r>
          </a:p>
          <a:p>
            <a:r>
              <a:rPr lang="en-US" dirty="0"/>
              <a:t>Scaling</a:t>
            </a:r>
          </a:p>
          <a:p>
            <a:r>
              <a:rPr lang="en-US" dirty="0"/>
              <a:t>Monitoring, tracing and logging</a:t>
            </a:r>
          </a:p>
          <a:p>
            <a:r>
              <a:rPr lang="en-US" dirty="0"/>
              <a:t>Manage failure and providing resiliency</a:t>
            </a:r>
          </a:p>
        </p:txBody>
      </p:sp>
      <p:sp>
        <p:nvSpPr>
          <p:cNvPr id="4" name="Plassholder for dato 3">
            <a:extLst>
              <a:ext uri="{FF2B5EF4-FFF2-40B4-BE49-F238E27FC236}">
                <a16:creationId xmlns:a16="http://schemas.microsoft.com/office/drawing/2014/main" id="{96818928-DE43-4A10-B8CB-93314AE1AB41}"/>
              </a:ext>
            </a:extLst>
          </p:cNvPr>
          <p:cNvSpPr>
            <a:spLocks noGrp="1"/>
          </p:cNvSpPr>
          <p:nvPr>
            <p:ph type="dt" sz="half" idx="2"/>
          </p:nvPr>
        </p:nvSpPr>
        <p:spPr/>
        <p:txBody>
          <a:bodyPr/>
          <a:lstStyle/>
          <a:p>
            <a:fld id="{FBB4C1D9-1FB8-45E5-82FF-C9AD6CD6534D}" type="slidenum">
              <a:rPr lang="sv-SE" smtClean="0"/>
              <a:pPr/>
              <a:t>7</a:t>
            </a:fld>
            <a:r>
              <a:rPr lang="sv-SE"/>
              <a:t>  KNOWIT 09-11-16</a:t>
            </a:r>
            <a:endParaRPr lang="sv-SE" dirty="0"/>
          </a:p>
        </p:txBody>
      </p:sp>
    </p:spTree>
    <p:extLst>
      <p:ext uri="{BB962C8B-B14F-4D97-AF65-F5344CB8AC3E}">
        <p14:creationId xmlns:p14="http://schemas.microsoft.com/office/powerpoint/2010/main" val="124780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Scheduling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8</a:t>
            </a:fld>
            <a:r>
              <a:rPr lang="sv-SE"/>
              <a:t>  KNOWIT 09-11-16</a:t>
            </a:r>
            <a:endParaRPr lang="sv-SE" dirty="0"/>
          </a:p>
        </p:txBody>
      </p:sp>
      <p:pic>
        <p:nvPicPr>
          <p:cNvPr id="1026" name="Picture 2" descr="Serverless scheduling">
            <a:extLst>
              <a:ext uri="{FF2B5EF4-FFF2-40B4-BE49-F238E27FC236}">
                <a16:creationId xmlns:a16="http://schemas.microsoft.com/office/drawing/2014/main" id="{AD041586-A60D-4BA1-864A-C83EEDD05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34153"/>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6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Command and Query Responsibility Segregation (CQRS)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9</a:t>
            </a:fld>
            <a:r>
              <a:rPr lang="sv-SE"/>
              <a:t>  KNOWIT 09-11-16</a:t>
            </a:r>
            <a:endParaRPr lang="sv-SE" dirty="0"/>
          </a:p>
        </p:txBody>
      </p:sp>
      <p:pic>
        <p:nvPicPr>
          <p:cNvPr id="2050" name="Picture 2" descr="CQRS example">
            <a:extLst>
              <a:ext uri="{FF2B5EF4-FFF2-40B4-BE49-F238E27FC236}">
                <a16:creationId xmlns:a16="http://schemas.microsoft.com/office/drawing/2014/main" id="{A1326D0D-39AA-45DA-96E3-FA4F417D8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576" y="2516483"/>
            <a:ext cx="7278848" cy="297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7213"/>
      </p:ext>
    </p:extLst>
  </p:cSld>
  <p:clrMapOvr>
    <a:masterClrMapping/>
  </p:clrMapOvr>
</p:sld>
</file>

<file path=ppt/theme/theme1.xml><?xml version="1.0" encoding="utf-8"?>
<a:theme xmlns:a="http://schemas.openxmlformats.org/drawingml/2006/main" name="0. Empty Template ENG">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110DDA5B-5D36-4331-BB44-C54CA70A31F8}"/>
    </a:ext>
  </a:extLst>
</a:theme>
</file>

<file path=ppt/theme/theme2.xml><?xml version="1.0" encoding="utf-8"?>
<a:theme xmlns:a="http://schemas.openxmlformats.org/drawingml/2006/main" name="Knowit Experience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D95E15B1-F2F9-4FCF-8EDB-FE9C8E1A796B}"/>
    </a:ext>
  </a:extLst>
</a:theme>
</file>

<file path=ppt/theme/theme3.xml><?xml version="1.0" encoding="utf-8"?>
<a:theme xmlns:a="http://schemas.openxmlformats.org/drawingml/2006/main" name="Knowit Insight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498F30E1-D18B-4239-BDBB-EC926DBFBB8D}"/>
    </a:ext>
  </a:extLst>
</a:theme>
</file>

<file path=ppt/theme/theme4.xml><?xml version="1.0" encoding="utf-8"?>
<a:theme xmlns:a="http://schemas.openxmlformats.org/drawingml/2006/main" name="Knowit Solutions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8D1E4342-F58C-4BF1-B355-B13A2700288C}"/>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D0C4DFC92B1048ADDB8A01044CDCAE" ma:contentTypeVersion="13" ma:contentTypeDescription="Create a new document." ma:contentTypeScope="" ma:versionID="abf6fd55f55e4ed14022319e2d84e3a3">
  <xsd:schema xmlns:xsd="http://www.w3.org/2001/XMLSchema" xmlns:xs="http://www.w3.org/2001/XMLSchema" xmlns:p="http://schemas.microsoft.com/office/2006/metadata/properties" xmlns:ns1="http://schemas.microsoft.com/sharepoint/v3" xmlns:ns2="49232072-62f9-4e26-aba4-fabd0922de1b" xmlns:ns3="46de1eba-0a9a-4987-9c91-2eddc8c65954" xmlns:ns4="641b43f8-8292-4d8c-ad39-4013c3395558" targetNamespace="http://schemas.microsoft.com/office/2006/metadata/properties" ma:root="true" ma:fieldsID="3540ffd807c01c290411b8de9dd53bc3" ns1:_="" ns2:_="" ns3:_="" ns4:_="">
    <xsd:import namespace="http://schemas.microsoft.com/sharepoint/v3"/>
    <xsd:import namespace="49232072-62f9-4e26-aba4-fabd0922de1b"/>
    <xsd:import namespace="46de1eba-0a9a-4987-9c91-2eddc8c65954"/>
    <xsd:import namespace="641b43f8-8292-4d8c-ad39-4013c3395558"/>
    <xsd:element name="properties">
      <xsd:complexType>
        <xsd:sequence>
          <xsd:element name="documentManagement">
            <xsd:complexType>
              <xsd:all>
                <xsd:element ref="ns2:SharedWithUsers" minOccurs="0"/>
                <xsd:element ref="ns2:SharedWithDetails" minOccurs="0"/>
                <xsd:element ref="ns3: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RatedBy" ma:index="1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6" nillable="true" ma:displayName="User ratings" ma:description="User ratings for the item" ma:hidden="true" ma:internalName="Ratings">
      <xsd:simpleType>
        <xsd:restriction base="dms:Note"/>
      </xsd:simpleType>
    </xsd:element>
    <xsd:element name="LikesCount" ma:index="17" nillable="true" ma:displayName="Number of Likes" ma:internalName="LikesCount">
      <xsd:simpleType>
        <xsd:restriction base="dms:Unknown"/>
      </xsd:simpleType>
    </xsd:element>
    <xsd:element name="LikedBy" ma:index="1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232072-62f9-4e26-aba4-fabd0922de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de1eba-0a9a-4987-9c91-2eddc8c65954"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0280c393-8b35-4ae0-81a2-c1300d63310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30ea1575-4d1e-444a-a083-65f1fa629300}" ma:internalName="TaxCatchAll" ma:showField="CatchAllData" ma:web="46de1eba-0a9a-4987-9c91-2eddc8c659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41b43f8-8292-4d8c-ad39-4013c3395558"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TaxCatchAll xmlns="46de1eba-0a9a-4987-9c91-2eddc8c65954"/>
    <Ratings xmlns="http://schemas.microsoft.com/sharepoint/v3" xsi:nil="true"/>
    <LikedBy xmlns="http://schemas.microsoft.com/sharepoint/v3">
      <UserInfo>
        <DisplayName/>
        <AccountId xsi:nil="true"/>
        <AccountType/>
      </UserInfo>
    </LikedBy>
    <TaxKeywordTaxHTField xmlns="46de1eba-0a9a-4987-9c91-2eddc8c65954">
      <Terms xmlns="http://schemas.microsoft.com/office/infopath/2007/PartnerControl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CF8FAB9E-4CE1-4C94-B3DD-27D1F801E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32072-62f9-4e26-aba4-fabd0922de1b"/>
    <ds:schemaRef ds:uri="46de1eba-0a9a-4987-9c91-2eddc8c65954"/>
    <ds:schemaRef ds:uri="641b43f8-8292-4d8c-ad39-4013c33955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F65E5-5CF0-4F84-9CE3-C6763CE7E091}">
  <ds:schemaRefs>
    <ds:schemaRef ds:uri="http://schemas.microsoft.com/sharepoint/v3/contenttype/forms"/>
  </ds:schemaRefs>
</ds:datastoreItem>
</file>

<file path=customXml/itemProps3.xml><?xml version="1.0" encoding="utf-8"?>
<ds:datastoreItem xmlns:ds="http://schemas.openxmlformats.org/officeDocument/2006/customXml" ds:itemID="{919E7D21-B60E-4E30-97E7-78014C473AB2}">
  <ds:schemaRefs>
    <ds:schemaRef ds:uri="http://schemas.microsoft.com/office/2006/metadata/properties"/>
    <ds:schemaRef ds:uri="46de1eba-0a9a-4987-9c91-2eddc8c65954"/>
    <ds:schemaRef ds:uri="http://schemas.microsoft.com/sharepoint/v3"/>
    <ds:schemaRef ds:uri="49232072-62f9-4e26-aba4-fabd0922de1b"/>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641b43f8-8292-4d8c-ad39-4013c339555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 Empty Template ENG.potx</Template>
  <TotalTime>14673</TotalTime>
  <Words>1974</Words>
  <Application>Microsoft Office PowerPoint</Application>
  <PresentationFormat>Widescreen</PresentationFormat>
  <Paragraphs>279</Paragraphs>
  <Slides>42</Slides>
  <Notes>11</Notes>
  <HiddenSlides>0</HiddenSlides>
  <MMClips>0</MMClips>
  <ScaleCrop>false</ScaleCrop>
  <HeadingPairs>
    <vt:vector size="6" baseType="variant">
      <vt:variant>
        <vt:lpstr>Brukte skrifter</vt:lpstr>
      </vt:variant>
      <vt:variant>
        <vt:i4>5</vt:i4>
      </vt:variant>
      <vt:variant>
        <vt:lpstr>Tema</vt:lpstr>
      </vt:variant>
      <vt:variant>
        <vt:i4>4</vt:i4>
      </vt:variant>
      <vt:variant>
        <vt:lpstr>Lysbildetitler</vt:lpstr>
      </vt:variant>
      <vt:variant>
        <vt:i4>42</vt:i4>
      </vt:variant>
    </vt:vector>
  </HeadingPairs>
  <TitlesOfParts>
    <vt:vector size="51" baseType="lpstr">
      <vt:lpstr>Arial</vt:lpstr>
      <vt:lpstr>Brush up</vt:lpstr>
      <vt:lpstr>Calibri</vt:lpstr>
      <vt:lpstr>Consolas</vt:lpstr>
      <vt:lpstr>HelveticaNeueLT Com 107 XBlkCn</vt:lpstr>
      <vt:lpstr>0. Empty Template ENG</vt:lpstr>
      <vt:lpstr>Knowit Experience 2016</vt:lpstr>
      <vt:lpstr>Knowit Insight 2016</vt:lpstr>
      <vt:lpstr>Knowit Solutions 2016</vt:lpstr>
      <vt:lpstr>PowerPoint-presentasjon</vt:lpstr>
      <vt:lpstr>Intro</vt:lpstr>
      <vt:lpstr>PowerPoint-presentasjon</vt:lpstr>
      <vt:lpstr>Motivation</vt:lpstr>
      <vt:lpstr>Microsofts choice of platform</vt:lpstr>
      <vt:lpstr>Serverless architecture</vt:lpstr>
      <vt:lpstr>Serverless challenges</vt:lpstr>
      <vt:lpstr>Serverless design examples</vt:lpstr>
      <vt:lpstr>Serverless design examples</vt:lpstr>
      <vt:lpstr>Serverless design examples</vt:lpstr>
      <vt:lpstr>Serverless design examples</vt:lpstr>
      <vt:lpstr>Serverless design examples</vt:lpstr>
      <vt:lpstr>Full use case study</vt:lpstr>
      <vt:lpstr>Azure Functions</vt:lpstr>
      <vt:lpstr>What?</vt:lpstr>
      <vt:lpstr>Integrations</vt:lpstr>
      <vt:lpstr>Costs</vt:lpstr>
      <vt:lpstr>Code samples</vt:lpstr>
      <vt:lpstr>Missing Dependency Injection?</vt:lpstr>
      <vt:lpstr>Missing Dependency Injection?</vt:lpstr>
      <vt:lpstr>Missing Dependency Injection?</vt:lpstr>
      <vt:lpstr>Booking app architecture</vt:lpstr>
      <vt:lpstr>Deploy and Debug (D&amp;D)</vt:lpstr>
      <vt:lpstr>Deploy through Visual Studio 2019</vt:lpstr>
      <vt:lpstr>Deploy Infrastructure and Functions through Azure DevOps</vt:lpstr>
      <vt:lpstr>What is missing?</vt:lpstr>
      <vt:lpstr>Durable Functions </vt:lpstr>
      <vt:lpstr>What?</vt:lpstr>
      <vt:lpstr>Event Sourcing</vt:lpstr>
      <vt:lpstr>Code sample of orchestrator</vt:lpstr>
      <vt:lpstr>Code sample of orchestrator</vt:lpstr>
      <vt:lpstr>Code sample of activities</vt:lpstr>
      <vt:lpstr>Behind the scenes</vt:lpstr>
      <vt:lpstr>Design pattern</vt:lpstr>
      <vt:lpstr>Design pattern</vt:lpstr>
      <vt:lpstr>Design pattern</vt:lpstr>
      <vt:lpstr>Design pattern</vt:lpstr>
      <vt:lpstr>Design pattern</vt:lpstr>
      <vt:lpstr>Durable functions in practice</vt:lpstr>
      <vt:lpstr>Latest news (What’s new)</vt:lpstr>
      <vt:lpstr>Kubernetes-based Event Driven Autoscaling (KEDA)</vt:lpstr>
      <vt:lpstr>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Windows User</dc:creator>
  <cp:lastModifiedBy>Khiem Ho Xuan</cp:lastModifiedBy>
  <cp:revision>348</cp:revision>
  <dcterms:created xsi:type="dcterms:W3CDTF">2016-06-02T09:02:41Z</dcterms:created>
  <dcterms:modified xsi:type="dcterms:W3CDTF">2019-11-30T14:57:35Z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0x0101006CD0C4DFC92B1048ADDB8A01044CDCAE</vt:lpwstr>
  </property>
  <property fmtid="{D5CDD505-2E9C-101B-9397-08002B2CF9AE}" pid="3" name="TaxKeyword">
    <vt:lpwstr/>
  </property>
</Properties>
</file>