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3" orient="horz" pos="3203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AA4D9"/>
    <a:srgbClr val="2867A0"/>
    <a:srgbClr val="6E9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Objects="1" showGuides="1">
      <p:cViewPr>
        <p:scale>
          <a:sx n="150" d="100"/>
          <a:sy n="150" d="100"/>
        </p:scale>
        <p:origin x="-5280" y="-1758"/>
      </p:cViewPr>
      <p:guideLst>
        <p:guide orient="horz" pos="3793"/>
        <p:guide orient="horz" pos="3203"/>
        <p:guide pos="70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B51E9-6349-43E9-B783-92668040775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7C611-A8C6-4908-A3F1-61CDEE9902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5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24744"/>
            <a:ext cx="10515600" cy="5052219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31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9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8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6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9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3E1B-500F-4993-A47B-39174EEFC7B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5517-CEDD-4AF6-B021-766BA7356F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0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nnx/working-groups/tree/main/safety-related-profile" TargetMode="External"/><Relationship Id="rId3" Type="http://schemas.openxmlformats.org/officeDocument/2006/relationships/image" Target="../media/image20.png"/><Relationship Id="rId7" Type="http://schemas.openxmlformats.org/officeDocument/2006/relationships/hyperlink" Target="mailto:jean.souyris@airbus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c.jenn@irt-saintexupery.com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ZoneTexte 145"/>
          <p:cNvSpPr txBox="1"/>
          <p:nvPr/>
        </p:nvSpPr>
        <p:spPr>
          <a:xfrm>
            <a:off x="6801902" y="4026804"/>
            <a:ext cx="568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3200" dirty="0" smtClean="0">
                <a:solidFill>
                  <a:srgbClr val="2867A0"/>
                </a:solidFill>
              </a:rPr>
              <a:t>semantics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clear enough?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3046586" y="5474414"/>
            <a:ext cx="129614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0" b="1" dirty="0" smtClean="0">
                <a:solidFill>
                  <a:srgbClr val="5B9BD5"/>
                </a:solidFill>
                <a:latin typeface="+mj-lt"/>
              </a:rPr>
              <a:t>Safe</a:t>
            </a:r>
            <a:endParaRPr lang="en-US" sz="4900" b="1" dirty="0">
              <a:solidFill>
                <a:srgbClr val="5B9BD5"/>
              </a:solidFill>
              <a:latin typeface="+mj-lt"/>
            </a:endParaRPr>
          </a:p>
        </p:txBody>
      </p:sp>
      <p:grpSp>
        <p:nvGrpSpPr>
          <p:cNvPr id="1035" name="Groupe 1034"/>
          <p:cNvGrpSpPr/>
          <p:nvPr/>
        </p:nvGrpSpPr>
        <p:grpSpPr>
          <a:xfrm>
            <a:off x="4943872" y="4441533"/>
            <a:ext cx="1776649" cy="2373695"/>
            <a:chOff x="4943872" y="4441533"/>
            <a:chExt cx="1776649" cy="2373695"/>
          </a:xfrm>
        </p:grpSpPr>
        <p:sp>
          <p:nvSpPr>
            <p:cNvPr id="87" name="Rectangle 86"/>
            <p:cNvSpPr/>
            <p:nvPr/>
          </p:nvSpPr>
          <p:spPr>
            <a:xfrm>
              <a:off x="4943872" y="5376405"/>
              <a:ext cx="115056" cy="140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594533" y="4441533"/>
              <a:ext cx="57868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smtClean="0"/>
                <a:t>Operators</a:t>
              </a:r>
            </a:p>
          </p:txBody>
        </p:sp>
        <p:grpSp>
          <p:nvGrpSpPr>
            <p:cNvPr id="82" name="Groupe 81"/>
            <p:cNvGrpSpPr/>
            <p:nvPr/>
          </p:nvGrpSpPr>
          <p:grpSpPr>
            <a:xfrm>
              <a:off x="6250721" y="4489647"/>
              <a:ext cx="468230" cy="241561"/>
              <a:chOff x="5598419" y="4269029"/>
              <a:chExt cx="468230" cy="241561"/>
            </a:xfrm>
          </p:grpSpPr>
          <p:pic>
            <p:nvPicPr>
              <p:cNvPr id="59" name="Picture 6" descr="MNIST CNN Core ML Training. Did you know you can fully train a… | by Jacopo  Mangiavacchi | Mediu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12" t="11864" r="21611" b="80157"/>
              <a:stretch/>
            </p:blipFill>
            <p:spPr bwMode="auto">
              <a:xfrm>
                <a:off x="5598419" y="4269029"/>
                <a:ext cx="421481" cy="211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6" descr="MNIST CNN Core ML Training. Did you know you can fully train a… | by Jacopo  Mangiavacchi | Medium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08" t="22618" r="34826" b="74433"/>
              <a:stretch/>
            </p:blipFill>
            <p:spPr bwMode="auto">
              <a:xfrm>
                <a:off x="5854717" y="4441533"/>
                <a:ext cx="211932" cy="69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95919" y="5174944"/>
              <a:ext cx="559375" cy="699742"/>
            </a:xfrm>
            <a:prstGeom prst="rect">
              <a:avLst/>
            </a:prstGeom>
          </p:spPr>
        </p:pic>
        <p:sp>
          <p:nvSpPr>
            <p:cNvPr id="90" name="ZoneTexte 89"/>
            <p:cNvSpPr txBox="1"/>
            <p:nvPr/>
          </p:nvSpPr>
          <p:spPr>
            <a:xfrm>
              <a:off x="5605506" y="5306777"/>
              <a:ext cx="426967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dirty="0"/>
                <a:t>Graph</a:t>
              </a: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6019900" y="6114607"/>
              <a:ext cx="700621" cy="700621"/>
              <a:chOff x="155575" y="-1028700"/>
              <a:chExt cx="2143125" cy="2143125"/>
            </a:xfrm>
          </p:grpSpPr>
          <p:pic>
            <p:nvPicPr>
              <p:cNvPr id="1042" name="Picture 18" descr="File Format Vector Design Images, Log File Format Icon Design, File Icons, Format  Icons, Log File Format Icon PNG Image For Free Downloa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75" y="-1028700"/>
                <a:ext cx="2143125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8" descr="LF AI &amp; Data Foundation Logos and Artwork - ONNX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721"/>
              <a:stretch/>
            </p:blipFill>
            <p:spPr bwMode="auto">
              <a:xfrm>
                <a:off x="1055440" y="162437"/>
                <a:ext cx="826112" cy="29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5" name="ZoneTexte 94"/>
            <p:cNvSpPr txBox="1"/>
            <p:nvPr/>
          </p:nvSpPr>
          <p:spPr>
            <a:xfrm>
              <a:off x="5594533" y="6339048"/>
              <a:ext cx="9896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dirty="0"/>
                <a:t>File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format</a:t>
              </a:r>
              <a:endParaRPr lang="en-US" dirty="0"/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5058928" y="5427767"/>
              <a:ext cx="533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>
              <a:off x="5303912" y="4509120"/>
              <a:ext cx="0" cy="1994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5303912" y="4509120"/>
              <a:ext cx="2327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5303912" y="6504008"/>
              <a:ext cx="2327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1" name="Groupe 1040"/>
          <p:cNvGrpSpPr/>
          <p:nvPr/>
        </p:nvGrpSpPr>
        <p:grpSpPr>
          <a:xfrm>
            <a:off x="4237241" y="4320370"/>
            <a:ext cx="2483280" cy="2494858"/>
            <a:chOff x="4237241" y="4320370"/>
            <a:chExt cx="2483280" cy="2494858"/>
          </a:xfrm>
        </p:grpSpPr>
        <p:pic>
          <p:nvPicPr>
            <p:cNvPr id="149" name="Picture 8" descr="LF AI &amp; Data Foundation Logos and Artwork - ONNX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241" y="5080259"/>
              <a:ext cx="1015759" cy="102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9" name="ZoneTexte 1038"/>
            <p:cNvSpPr txBox="1"/>
            <p:nvPr/>
          </p:nvSpPr>
          <p:spPr>
            <a:xfrm>
              <a:off x="5594533" y="4320370"/>
              <a:ext cx="39594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dirty="0">
                  <a:solidFill>
                    <a:srgbClr val="5B9BD5"/>
                  </a:solidFill>
                </a:rPr>
                <a:t>Clarify </a:t>
              </a:r>
            </a:p>
          </p:txBody>
        </p:sp>
        <p:sp>
          <p:nvSpPr>
            <p:cNvPr id="171" name="ZoneTexte 170"/>
            <p:cNvSpPr txBox="1"/>
            <p:nvPr/>
          </p:nvSpPr>
          <p:spPr>
            <a:xfrm>
              <a:off x="5594533" y="4577512"/>
              <a:ext cx="570669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dirty="0" smtClean="0">
                  <a:solidFill>
                    <a:srgbClr val="5B9BD5"/>
                  </a:solidFill>
                </a:rPr>
                <a:t>semantics</a:t>
              </a:r>
              <a:endParaRPr lang="en-US" dirty="0">
                <a:solidFill>
                  <a:srgbClr val="5B9BD5"/>
                </a:solidFill>
              </a:endParaRPr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5633322" y="5204074"/>
              <a:ext cx="39594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dirty="0">
                  <a:solidFill>
                    <a:srgbClr val="5B9BD5"/>
                  </a:solidFill>
                </a:rPr>
                <a:t>Clarify </a:t>
              </a:r>
            </a:p>
          </p:txBody>
        </p:sp>
        <p:sp>
          <p:nvSpPr>
            <p:cNvPr id="174" name="ZoneTexte 173"/>
            <p:cNvSpPr txBox="1"/>
            <p:nvPr/>
          </p:nvSpPr>
          <p:spPr>
            <a:xfrm>
              <a:off x="5594533" y="6169771"/>
              <a:ext cx="453650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dirty="0" smtClean="0">
                  <a:solidFill>
                    <a:srgbClr val="5B9BD5"/>
                  </a:solidFill>
                </a:rPr>
                <a:t>Update </a:t>
              </a:r>
              <a:endParaRPr lang="en-US" dirty="0">
                <a:solidFill>
                  <a:srgbClr val="5B9BD5"/>
                </a:solidFill>
              </a:endParaRPr>
            </a:p>
          </p:txBody>
        </p:sp>
        <p:grpSp>
          <p:nvGrpSpPr>
            <p:cNvPr id="175" name="Groupe 174"/>
            <p:cNvGrpSpPr/>
            <p:nvPr/>
          </p:nvGrpSpPr>
          <p:grpSpPr>
            <a:xfrm>
              <a:off x="4943872" y="4441533"/>
              <a:ext cx="1776649" cy="2373695"/>
              <a:chOff x="4943872" y="4441533"/>
              <a:chExt cx="1776649" cy="2373695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943872" y="5376405"/>
                <a:ext cx="115056" cy="140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ZoneTexte 176"/>
              <p:cNvSpPr txBox="1"/>
              <p:nvPr/>
            </p:nvSpPr>
            <p:spPr>
              <a:xfrm>
                <a:off x="5594533" y="4441533"/>
                <a:ext cx="57868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5B9BD5"/>
                    </a:solidFill>
                  </a:rPr>
                  <a:t>Operators</a:t>
                </a:r>
              </a:p>
            </p:txBody>
          </p:sp>
          <p:grpSp>
            <p:nvGrpSpPr>
              <p:cNvPr id="178" name="Groupe 177"/>
              <p:cNvGrpSpPr/>
              <p:nvPr/>
            </p:nvGrpSpPr>
            <p:grpSpPr>
              <a:xfrm>
                <a:off x="6250721" y="4489647"/>
                <a:ext cx="468230" cy="241561"/>
                <a:chOff x="5598419" y="4269029"/>
                <a:chExt cx="468230" cy="241561"/>
              </a:xfrm>
            </p:grpSpPr>
            <p:pic>
              <p:nvPicPr>
                <p:cNvPr id="189" name="Picture 6" descr="MNIST CNN Core ML Training. Did you know you can fully train a… | by Jacopo  Mangiavacchi | Medium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712" t="11864" r="21611" b="80157"/>
                <a:stretch/>
              </p:blipFill>
              <p:spPr bwMode="auto">
                <a:xfrm>
                  <a:off x="5598419" y="4269029"/>
                  <a:ext cx="421481" cy="2119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6" descr="MNIST CNN Core ML Training. Did you know you can fully train a… | by Jacopo  Mangiavacchi | Medium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708" t="22618" r="34826" b="74433"/>
                <a:stretch/>
              </p:blipFill>
              <p:spPr bwMode="auto">
                <a:xfrm>
                  <a:off x="5854717" y="4441533"/>
                  <a:ext cx="211932" cy="69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79" name="Image 178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095919" y="5174944"/>
                <a:ext cx="559375" cy="699742"/>
              </a:xfrm>
              <a:prstGeom prst="rect">
                <a:avLst/>
              </a:prstGeom>
            </p:spPr>
          </p:pic>
          <p:sp>
            <p:nvSpPr>
              <p:cNvPr id="180" name="ZoneTexte 179"/>
              <p:cNvSpPr txBox="1"/>
              <p:nvPr/>
            </p:nvSpPr>
            <p:spPr>
              <a:xfrm>
                <a:off x="5605506" y="5306777"/>
                <a:ext cx="426967" cy="24198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US" dirty="0">
                    <a:solidFill>
                      <a:srgbClr val="5B9BD5"/>
                    </a:solidFill>
                  </a:rPr>
                  <a:t>Graph</a:t>
                </a:r>
              </a:p>
            </p:txBody>
          </p:sp>
          <p:grpSp>
            <p:nvGrpSpPr>
              <p:cNvPr id="181" name="Groupe 180"/>
              <p:cNvGrpSpPr/>
              <p:nvPr/>
            </p:nvGrpSpPr>
            <p:grpSpPr>
              <a:xfrm>
                <a:off x="6019900" y="6114607"/>
                <a:ext cx="700621" cy="700621"/>
                <a:chOff x="155575" y="-1028700"/>
                <a:chExt cx="2143125" cy="2143125"/>
              </a:xfrm>
            </p:grpSpPr>
            <p:pic>
              <p:nvPicPr>
                <p:cNvPr id="187" name="Picture 18" descr="File Format Vector Design Images, Log File Format Icon Design, File Icons, Format  Icons, Log File Format Icon PNG Image For Free Download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575" y="-1028700"/>
                  <a:ext cx="2143125" cy="2143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8" name="Picture 8" descr="LF AI &amp; Data Foundation Logos and Artwork - ONNX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4721"/>
                <a:stretch/>
              </p:blipFill>
              <p:spPr bwMode="auto">
                <a:xfrm>
                  <a:off x="1055440" y="162437"/>
                  <a:ext cx="826112" cy="2953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2" name="ZoneTexte 181"/>
              <p:cNvSpPr txBox="1"/>
              <p:nvPr/>
            </p:nvSpPr>
            <p:spPr>
              <a:xfrm>
                <a:off x="5594533" y="6339048"/>
                <a:ext cx="98961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US" dirty="0">
                    <a:solidFill>
                      <a:srgbClr val="5B9BD5"/>
                    </a:solidFill>
                  </a:rPr>
                  <a:t>File </a:t>
                </a:r>
                <a:r>
                  <a:rPr lang="en-US" dirty="0" smtClean="0">
                    <a:solidFill>
                      <a:srgbClr val="5B9BD5"/>
                    </a:solidFill>
                  </a:rPr>
                  <a:t/>
                </a:r>
                <a:br>
                  <a:rPr lang="en-US" dirty="0" smtClean="0">
                    <a:solidFill>
                      <a:srgbClr val="5B9BD5"/>
                    </a:solidFill>
                  </a:rPr>
                </a:br>
                <a:r>
                  <a:rPr lang="en-US" dirty="0" smtClean="0">
                    <a:solidFill>
                      <a:srgbClr val="5B9BD5"/>
                    </a:solidFill>
                  </a:rPr>
                  <a:t>format</a:t>
                </a:r>
                <a:endParaRPr lang="en-US" dirty="0">
                  <a:solidFill>
                    <a:srgbClr val="5B9BD5"/>
                  </a:solidFill>
                </a:endParaRPr>
              </a:p>
            </p:txBody>
          </p:sp>
          <p:cxnSp>
            <p:nvCxnSpPr>
              <p:cNvPr id="183" name="Connecteur droit 182"/>
              <p:cNvCxnSpPr/>
              <p:nvPr/>
            </p:nvCxnSpPr>
            <p:spPr>
              <a:xfrm>
                <a:off x="5058928" y="5427767"/>
                <a:ext cx="533016" cy="0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>
                <a:off x="5303912" y="4509120"/>
                <a:ext cx="0" cy="199488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/>
              <p:cNvCxnSpPr/>
              <p:nvPr/>
            </p:nvCxnSpPr>
            <p:spPr>
              <a:xfrm>
                <a:off x="5303912" y="4509120"/>
                <a:ext cx="2327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>
                <a:off x="5303912" y="6504008"/>
                <a:ext cx="2327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ZoneTexte 172"/>
            <p:cNvSpPr txBox="1"/>
            <p:nvPr/>
          </p:nvSpPr>
          <p:spPr>
            <a:xfrm>
              <a:off x="5649773" y="5474414"/>
              <a:ext cx="64429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dirty="0" smtClean="0">
                  <a:solidFill>
                    <a:srgbClr val="5B9BD5"/>
                  </a:solidFill>
                </a:rPr>
                <a:t>semantics</a:t>
              </a:r>
              <a:endParaRPr 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6720521" y="3489923"/>
            <a:ext cx="2141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ML-based SW/HW item</a:t>
            </a:r>
          </a:p>
          <a:p>
            <a:pPr algn="ctr"/>
            <a:r>
              <a:rPr lang="en-US" sz="1600" dirty="0" smtClean="0"/>
              <a:t>source code</a:t>
            </a:r>
            <a:endParaRPr lang="en-US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224444" y="3608465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ML model</a:t>
            </a:r>
          </a:p>
        </p:txBody>
      </p:sp>
      <p:grpSp>
        <p:nvGrpSpPr>
          <p:cNvPr id="1025" name="Groupe 1024"/>
          <p:cNvGrpSpPr/>
          <p:nvPr/>
        </p:nvGrpSpPr>
        <p:grpSpPr>
          <a:xfrm>
            <a:off x="2671623" y="1174879"/>
            <a:ext cx="2387305" cy="2341805"/>
            <a:chOff x="2671623" y="1174879"/>
            <a:chExt cx="2387305" cy="2341805"/>
          </a:xfrm>
        </p:grpSpPr>
        <p:pic>
          <p:nvPicPr>
            <p:cNvPr id="1030" name="Picture 6" descr="MNIST CNN Core ML Training. Did you know you can fully train a… | by Jacopo  Mangiavacchi | Medium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638" y="1174879"/>
              <a:ext cx="633290" cy="2341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6" name="Groupe 125"/>
            <p:cNvGrpSpPr/>
            <p:nvPr/>
          </p:nvGrpSpPr>
          <p:grpSpPr>
            <a:xfrm>
              <a:off x="2671623" y="2061904"/>
              <a:ext cx="1599100" cy="644290"/>
              <a:chOff x="2671623" y="2061904"/>
              <a:chExt cx="1599100" cy="644290"/>
            </a:xfrm>
          </p:grpSpPr>
          <p:pic>
            <p:nvPicPr>
              <p:cNvPr id="41" name="Picture 4" descr="Transformation icons for free download | Freepik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8594" y="2061904"/>
                <a:ext cx="644290" cy="6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Flèche droite 41"/>
              <p:cNvSpPr/>
              <p:nvPr/>
            </p:nvSpPr>
            <p:spPr>
              <a:xfrm>
                <a:off x="2671623" y="2147654"/>
                <a:ext cx="374963" cy="432048"/>
              </a:xfrm>
              <a:prstGeom prst="rightArrow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èche droite 42"/>
              <p:cNvSpPr/>
              <p:nvPr/>
            </p:nvSpPr>
            <p:spPr>
              <a:xfrm>
                <a:off x="3838675" y="2147654"/>
                <a:ext cx="432048" cy="43204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ZoneTexte 43"/>
          <p:cNvSpPr txBox="1"/>
          <p:nvPr/>
        </p:nvSpPr>
        <p:spPr>
          <a:xfrm>
            <a:off x="10045707" y="3478247"/>
            <a:ext cx="2146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algn="ctr"/>
            <a:r>
              <a:rPr lang="en-US" dirty="0"/>
              <a:t>ML-based SW/HW Item</a:t>
            </a:r>
            <a:br>
              <a:rPr lang="en-US" dirty="0"/>
            </a:br>
            <a:r>
              <a:rPr lang="en-US" dirty="0" smtClean="0"/>
              <a:t>implementation</a:t>
            </a:r>
            <a:endParaRPr lang="en-US" dirty="0"/>
          </a:p>
        </p:txBody>
      </p:sp>
      <p:grpSp>
        <p:nvGrpSpPr>
          <p:cNvPr id="119" name="Groupe 118"/>
          <p:cNvGrpSpPr/>
          <p:nvPr/>
        </p:nvGrpSpPr>
        <p:grpSpPr>
          <a:xfrm>
            <a:off x="4230118" y="3947019"/>
            <a:ext cx="1015759" cy="2499029"/>
            <a:chOff x="4230118" y="3947019"/>
            <a:chExt cx="1015759" cy="2499029"/>
          </a:xfrm>
        </p:grpSpPr>
        <p:pic>
          <p:nvPicPr>
            <p:cNvPr id="6" name="Picture 8" descr="LF AI &amp; Data Foundation Logos and Artwork - ONNX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118" y="5085184"/>
              <a:ext cx="1015759" cy="102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8" name="Groupe 117"/>
            <p:cNvGrpSpPr/>
            <p:nvPr/>
          </p:nvGrpSpPr>
          <p:grpSpPr>
            <a:xfrm>
              <a:off x="4329071" y="3947019"/>
              <a:ext cx="817853" cy="2499029"/>
              <a:chOff x="4329071" y="3947019"/>
              <a:chExt cx="817853" cy="2499029"/>
            </a:xfrm>
          </p:grpSpPr>
          <p:cxnSp>
            <p:nvCxnSpPr>
              <p:cNvPr id="30" name="Connecteur droit 29"/>
              <p:cNvCxnSpPr>
                <a:stCxn id="19" idx="2"/>
                <a:endCxn id="6" idx="0"/>
              </p:cNvCxnSpPr>
              <p:nvPr/>
            </p:nvCxnSpPr>
            <p:spPr>
              <a:xfrm>
                <a:off x="4735161" y="3947019"/>
                <a:ext cx="2837" cy="113816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 rot="16200000">
                <a:off x="4268023" y="4353751"/>
                <a:ext cx="7841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900" i="1">
                    <a:solidFill>
                      <a:schemeClr val="accent1"/>
                    </a:solidFill>
                  </a:defRPr>
                </a:lvl1pPr>
              </a:lstStyle>
              <a:p>
                <a:r>
                  <a:rPr lang="en-US" b="1" dirty="0"/>
                  <a:t>Comply with</a:t>
                </a:r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4329071" y="6215216"/>
                <a:ext cx="81785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900" i="1">
                    <a:solidFill>
                      <a:schemeClr val="accent1"/>
                    </a:solidFill>
                  </a:defRPr>
                </a:lvl1pPr>
              </a:lstStyle>
              <a:p>
                <a:r>
                  <a:rPr lang="en-US" i="0" dirty="0" smtClean="0">
                    <a:solidFill>
                      <a:schemeClr val="tx1"/>
                    </a:solidFill>
                  </a:rPr>
                  <a:t>ML standards</a:t>
                </a:r>
                <a:endParaRPr lang="en-US" i="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7" name="Groupe 1026"/>
          <p:cNvGrpSpPr/>
          <p:nvPr/>
        </p:nvGrpSpPr>
        <p:grpSpPr>
          <a:xfrm>
            <a:off x="5202802" y="1573520"/>
            <a:ext cx="3149981" cy="1591867"/>
            <a:chOff x="5202802" y="1573520"/>
            <a:chExt cx="3149981" cy="1591867"/>
          </a:xfrm>
        </p:grpSpPr>
        <p:pic>
          <p:nvPicPr>
            <p:cNvPr id="1026" name="Picture 2" descr="Source code - Free seo and web icons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7" t="8626" r="13867"/>
            <a:stretch/>
          </p:blipFill>
          <p:spPr bwMode="auto">
            <a:xfrm>
              <a:off x="6945918" y="2032713"/>
              <a:ext cx="897423" cy="113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7" name="Groupe 126"/>
            <p:cNvGrpSpPr/>
            <p:nvPr/>
          </p:nvGrpSpPr>
          <p:grpSpPr>
            <a:xfrm>
              <a:off x="5202802" y="2061904"/>
              <a:ext cx="1599100" cy="644290"/>
              <a:chOff x="5202802" y="2061904"/>
              <a:chExt cx="1599100" cy="644290"/>
            </a:xfrm>
          </p:grpSpPr>
          <p:pic>
            <p:nvPicPr>
              <p:cNvPr id="38" name="Picture 4" descr="Transformation icons for free download | Freepik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9773" y="2061904"/>
                <a:ext cx="644290" cy="6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Flèche droite 38"/>
              <p:cNvSpPr/>
              <p:nvPr/>
            </p:nvSpPr>
            <p:spPr>
              <a:xfrm>
                <a:off x="5202802" y="2147654"/>
                <a:ext cx="374963" cy="432048"/>
              </a:xfrm>
              <a:prstGeom prst="rightArrow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èche droite 39"/>
              <p:cNvSpPr/>
              <p:nvPr/>
            </p:nvSpPr>
            <p:spPr>
              <a:xfrm>
                <a:off x="6369854" y="2147654"/>
                <a:ext cx="432048" cy="43204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2" descr="Source code - Free seo and web icons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7" t="8626" r="13867"/>
            <a:stretch/>
          </p:blipFill>
          <p:spPr bwMode="auto">
            <a:xfrm>
              <a:off x="7164623" y="1810913"/>
              <a:ext cx="897423" cy="113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Source code - Free seo and web icons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7" t="8626" r="13867"/>
            <a:stretch/>
          </p:blipFill>
          <p:spPr bwMode="auto">
            <a:xfrm>
              <a:off x="7455360" y="1573520"/>
              <a:ext cx="897423" cy="113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ZoneTexte 107"/>
          <p:cNvSpPr txBox="1"/>
          <p:nvPr/>
        </p:nvSpPr>
        <p:spPr>
          <a:xfrm>
            <a:off x="7528339" y="4581331"/>
            <a:ext cx="4356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5B9BD5"/>
                </a:solidFill>
              </a:rPr>
              <a:t>Are the description of operators and graphs clearly and unambiguously defined by the standard?</a:t>
            </a:r>
            <a:br>
              <a:rPr lang="en-US" dirty="0" smtClean="0">
                <a:solidFill>
                  <a:srgbClr val="5B9BD5"/>
                </a:solidFill>
              </a:rPr>
            </a:br>
            <a:endParaRPr lang="en-US" dirty="0" smtClean="0">
              <a:solidFill>
                <a:srgbClr val="5B9BD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5B9BD5"/>
                </a:solidFill>
              </a:rPr>
              <a:t>What needs to be improved?</a:t>
            </a:r>
            <a:br>
              <a:rPr lang="en-US" dirty="0" smtClean="0">
                <a:solidFill>
                  <a:srgbClr val="5B9BD5"/>
                </a:solidFill>
              </a:rPr>
            </a:br>
            <a:endParaRPr lang="en-US" dirty="0" smtClean="0">
              <a:solidFill>
                <a:srgbClr val="5B9BD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5B9BD5"/>
                </a:solidFill>
              </a:rPr>
              <a:t>For what part of the standard?</a:t>
            </a:r>
          </a:p>
          <a:p>
            <a:endParaRPr lang="en-US" dirty="0">
              <a:solidFill>
                <a:srgbClr val="5B9BD5"/>
              </a:solidFill>
            </a:endParaRPr>
          </a:p>
        </p:txBody>
      </p:sp>
      <p:grpSp>
        <p:nvGrpSpPr>
          <p:cNvPr id="1029" name="Groupe 1028"/>
          <p:cNvGrpSpPr/>
          <p:nvPr/>
        </p:nvGrpSpPr>
        <p:grpSpPr>
          <a:xfrm>
            <a:off x="8448304" y="1799668"/>
            <a:ext cx="3595349" cy="1164768"/>
            <a:chOff x="8448304" y="1799668"/>
            <a:chExt cx="3595349" cy="1164768"/>
          </a:xfrm>
        </p:grpSpPr>
        <p:grpSp>
          <p:nvGrpSpPr>
            <p:cNvPr id="1024" name="Groupe 1023"/>
            <p:cNvGrpSpPr/>
            <p:nvPr/>
          </p:nvGrpSpPr>
          <p:grpSpPr>
            <a:xfrm>
              <a:off x="8448304" y="2039051"/>
              <a:ext cx="1599100" cy="644290"/>
              <a:chOff x="8448304" y="2039051"/>
              <a:chExt cx="1599100" cy="644290"/>
            </a:xfrm>
          </p:grpSpPr>
          <p:pic>
            <p:nvPicPr>
              <p:cNvPr id="26" name="Picture 4" descr="Transformation icons for free download | Freepik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5275" y="2039051"/>
                <a:ext cx="644290" cy="6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Flèche droite 26"/>
              <p:cNvSpPr/>
              <p:nvPr/>
            </p:nvSpPr>
            <p:spPr>
              <a:xfrm>
                <a:off x="8448304" y="2124801"/>
                <a:ext cx="374963" cy="432048"/>
              </a:xfrm>
              <a:prstGeom prst="rightArrow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èche droite 27"/>
              <p:cNvSpPr/>
              <p:nvPr/>
            </p:nvSpPr>
            <p:spPr>
              <a:xfrm>
                <a:off x="9615356" y="2124801"/>
                <a:ext cx="432048" cy="43204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e 109"/>
            <p:cNvGrpSpPr/>
            <p:nvPr/>
          </p:nvGrpSpPr>
          <p:grpSpPr>
            <a:xfrm>
              <a:off x="10147352" y="2303089"/>
              <a:ext cx="1896301" cy="661347"/>
              <a:chOff x="9439771" y="2536105"/>
              <a:chExt cx="2318475" cy="808583"/>
            </a:xfrm>
          </p:grpSpPr>
          <p:pic>
            <p:nvPicPr>
              <p:cNvPr id="1034" name="Picture 10" descr="Free Vectors | CPU and GPU icon set black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565"/>
              <a:stretch/>
            </p:blipFill>
            <p:spPr bwMode="auto">
              <a:xfrm>
                <a:off x="9439771" y="2536105"/>
                <a:ext cx="795124" cy="802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0" descr="Free Vectors | CPU and GPU icon set black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2" r="34033"/>
              <a:stretch/>
            </p:blipFill>
            <p:spPr bwMode="auto">
              <a:xfrm>
                <a:off x="10978065" y="2542486"/>
                <a:ext cx="780181" cy="802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e 16"/>
              <p:cNvGrpSpPr/>
              <p:nvPr/>
            </p:nvGrpSpPr>
            <p:grpSpPr>
              <a:xfrm>
                <a:off x="10226662" y="2536106"/>
                <a:ext cx="780181" cy="802202"/>
                <a:chOff x="10467205" y="5236891"/>
                <a:chExt cx="1207330" cy="1241408"/>
              </a:xfrm>
            </p:grpSpPr>
            <p:pic>
              <p:nvPicPr>
                <p:cNvPr id="29" name="Picture 10" descr="Free Vectors | CPU and GPU icon set black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42" r="34033"/>
                <a:stretch/>
              </p:blipFill>
              <p:spPr bwMode="auto">
                <a:xfrm>
                  <a:off x="10467205" y="5236891"/>
                  <a:ext cx="1207330" cy="12414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10747945" y="5605338"/>
                  <a:ext cx="648072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FPGA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048" name="Picture 24" descr="Binary File Icon #381811 - Free Icons Library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6296" y="1799668"/>
              <a:ext cx="478846" cy="49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4" descr="Binary File Icon #381811 - Free Icons Library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3888" y="1814015"/>
              <a:ext cx="478846" cy="49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4" descr="Binary File Icon #381811 - Free Icons Library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1619" y="1823836"/>
              <a:ext cx="478846" cy="49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Groupe 116"/>
          <p:cNvGrpSpPr/>
          <p:nvPr/>
        </p:nvGrpSpPr>
        <p:grpSpPr>
          <a:xfrm>
            <a:off x="7210309" y="3947019"/>
            <a:ext cx="1218824" cy="2305201"/>
            <a:chOff x="7210309" y="3947019"/>
            <a:chExt cx="1218824" cy="2305201"/>
          </a:xfrm>
        </p:grpSpPr>
        <p:cxnSp>
          <p:nvCxnSpPr>
            <p:cNvPr id="56" name="Connecteur droit 55"/>
            <p:cNvCxnSpPr>
              <a:stCxn id="13" idx="2"/>
            </p:cNvCxnSpPr>
            <p:nvPr/>
          </p:nvCxnSpPr>
          <p:spPr>
            <a:xfrm>
              <a:off x="7791263" y="4074698"/>
              <a:ext cx="0" cy="509351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10309" y="5199181"/>
              <a:ext cx="544906" cy="708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92695" y="4983259"/>
              <a:ext cx="529115" cy="708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86963" y="4731208"/>
              <a:ext cx="503599" cy="708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2" name="ZoneTexte 131"/>
            <p:cNvSpPr txBox="1"/>
            <p:nvPr/>
          </p:nvSpPr>
          <p:spPr>
            <a:xfrm rot="16200000">
              <a:off x="7333938" y="4223698"/>
              <a:ext cx="7841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50" i="1">
                  <a:solidFill>
                    <a:schemeClr val="accent1"/>
                  </a:solidFill>
                </a:defRPr>
              </a:lvl1pPr>
            </a:lstStyle>
            <a:p>
              <a:r>
                <a:rPr lang="en-US" sz="900" b="1" dirty="0"/>
                <a:t>Comply with</a:t>
              </a: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7295489" y="6021388"/>
              <a:ext cx="11336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50" i="1">
                  <a:solidFill>
                    <a:schemeClr val="accent1"/>
                  </a:solidFill>
                </a:defRPr>
              </a:lvl1pPr>
            </a:lstStyle>
            <a:p>
              <a:r>
                <a:rPr lang="en-US" sz="900" i="0" dirty="0" smtClean="0">
                  <a:solidFill>
                    <a:schemeClr val="tx1"/>
                  </a:solidFill>
                </a:rPr>
                <a:t>Language standards</a:t>
              </a:r>
              <a:endParaRPr lang="en-US" sz="90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10776185" y="3933056"/>
            <a:ext cx="1222819" cy="2319164"/>
            <a:chOff x="10776185" y="3933056"/>
            <a:chExt cx="1222819" cy="2319164"/>
          </a:xfrm>
        </p:grpSpPr>
        <p:pic>
          <p:nvPicPr>
            <p:cNvPr id="1050" name="Picture 26" descr="Elf File Document Icon Icons - Free SVG &amp; PNG Elf File Document Icon Images  - Noun Project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8102" y="5340439"/>
              <a:ext cx="720902" cy="72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2" name="Groupe 121"/>
            <p:cNvGrpSpPr/>
            <p:nvPr/>
          </p:nvGrpSpPr>
          <p:grpSpPr>
            <a:xfrm>
              <a:off x="10776185" y="5199181"/>
              <a:ext cx="720902" cy="720902"/>
              <a:chOff x="10196296" y="4438238"/>
              <a:chExt cx="720902" cy="720902"/>
            </a:xfrm>
          </p:grpSpPr>
          <p:pic>
            <p:nvPicPr>
              <p:cNvPr id="139" name="Picture 26" descr="Elf File Document Icon Icons - Free SVG &amp; PNG Elf File Document Icon Images  - Noun Project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96296" y="4438238"/>
                <a:ext cx="720902" cy="720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Rectangle 119"/>
              <p:cNvSpPr/>
              <p:nvPr/>
            </p:nvSpPr>
            <p:spPr>
              <a:xfrm>
                <a:off x="10380649" y="4790919"/>
                <a:ext cx="339739" cy="139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ABI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ZoneTexte 141"/>
            <p:cNvSpPr txBox="1"/>
            <p:nvPr/>
          </p:nvSpPr>
          <p:spPr>
            <a:xfrm rot="16200000">
              <a:off x="10681712" y="4209735"/>
              <a:ext cx="7841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50" i="1">
                  <a:solidFill>
                    <a:schemeClr val="accent1"/>
                  </a:solidFill>
                </a:defRPr>
              </a:lvl1pPr>
            </a:lstStyle>
            <a:p>
              <a:r>
                <a:rPr lang="en-US" sz="900" b="1" dirty="0"/>
                <a:t>Comply with</a:t>
              </a:r>
            </a:p>
          </p:txBody>
        </p:sp>
        <p:cxnSp>
          <p:nvCxnSpPr>
            <p:cNvPr id="143" name="Connecteur droit 142"/>
            <p:cNvCxnSpPr>
              <a:endCxn id="139" idx="0"/>
            </p:cNvCxnSpPr>
            <p:nvPr/>
          </p:nvCxnSpPr>
          <p:spPr>
            <a:xfrm flipH="1">
              <a:off x="11136636" y="4052888"/>
              <a:ext cx="470" cy="1146293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10909737" y="6021388"/>
              <a:ext cx="9749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50" i="1">
                  <a:solidFill>
                    <a:schemeClr val="accent1"/>
                  </a:solidFill>
                </a:defRPr>
              </a:lvl1pPr>
            </a:lstStyle>
            <a:p>
              <a:r>
                <a:rPr lang="en-US" sz="900" i="0" dirty="0" smtClean="0">
                  <a:solidFill>
                    <a:schemeClr val="tx1"/>
                  </a:solidFill>
                </a:rPr>
                <a:t>Binary standards</a:t>
              </a:r>
              <a:endParaRPr lang="en-US" sz="90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14085" y="1119008"/>
            <a:ext cx="2932501" cy="3645389"/>
            <a:chOff x="114085" y="1119008"/>
            <a:chExt cx="2932501" cy="3645389"/>
          </a:xfrm>
        </p:grpSpPr>
        <p:pic>
          <p:nvPicPr>
            <p:cNvPr id="1044" name="Picture 20" descr="Thinking Man Icon; Person Thinking Stock Vector - Illustration of bubble,  pictograph: 110822378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79" t="20661" r="31771" b="25138"/>
            <a:stretch/>
          </p:blipFill>
          <p:spPr bwMode="auto">
            <a:xfrm>
              <a:off x="114085" y="2370951"/>
              <a:ext cx="1473694" cy="2393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711" y="1970479"/>
              <a:ext cx="1351989" cy="675995"/>
            </a:xfrm>
            <a:prstGeom prst="rect">
              <a:avLst/>
            </a:prstGeom>
          </p:spPr>
        </p:pic>
        <p:pic>
          <p:nvPicPr>
            <p:cNvPr id="1038" name="Picture 14" descr="Keras Tutorial | Deep Learning with Python - Javatpoint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743" y="2577519"/>
              <a:ext cx="670073" cy="666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TensorFlow - Wikipedia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640" y="1119008"/>
              <a:ext cx="1547946" cy="991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7" name="Groupe 1036"/>
          <p:cNvGrpSpPr/>
          <p:nvPr/>
        </p:nvGrpSpPr>
        <p:grpSpPr>
          <a:xfrm>
            <a:off x="4425638" y="713057"/>
            <a:ext cx="7675571" cy="2803627"/>
            <a:chOff x="4425638" y="713057"/>
            <a:chExt cx="7675571" cy="2803627"/>
          </a:xfrm>
        </p:grpSpPr>
        <p:sp>
          <p:nvSpPr>
            <p:cNvPr id="115" name="Rectangle 114"/>
            <p:cNvSpPr/>
            <p:nvPr/>
          </p:nvSpPr>
          <p:spPr>
            <a:xfrm>
              <a:off x="10097311" y="1614791"/>
              <a:ext cx="2003898" cy="14494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eur en angle 113"/>
            <p:cNvCxnSpPr>
              <a:stCxn id="1030" idx="0"/>
              <a:endCxn id="115" idx="0"/>
            </p:cNvCxnSpPr>
            <p:nvPr/>
          </p:nvCxnSpPr>
          <p:spPr>
            <a:xfrm rot="16200000" flipH="1">
              <a:off x="7700815" y="-1783653"/>
              <a:ext cx="439912" cy="6356977"/>
            </a:xfrm>
            <a:prstGeom prst="bentConnector3">
              <a:avLst>
                <a:gd name="adj1" fmla="val -51965"/>
              </a:avLst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ZoneTexte 130"/>
            <p:cNvSpPr txBox="1"/>
            <p:nvPr/>
          </p:nvSpPr>
          <p:spPr>
            <a:xfrm>
              <a:off x="7464053" y="713057"/>
              <a:ext cx="1447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 i="1">
                  <a:solidFill>
                    <a:schemeClr val="accent1"/>
                  </a:solidFill>
                </a:defRPr>
              </a:lvl1pPr>
            </a:lstStyle>
            <a:p>
              <a:r>
                <a:rPr lang="en-US" b="1" dirty="0"/>
                <a:t>Preserves the semantics of</a:t>
              </a:r>
            </a:p>
          </p:txBody>
        </p:sp>
        <p:pic>
          <p:nvPicPr>
            <p:cNvPr id="160" name="Picture 6" descr="MNIST CNN Core ML Training. Did you know you can fully train a… | by Jacopo  Mangiavacchi | Medium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638" y="1174879"/>
              <a:ext cx="633290" cy="2341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6" name="Groupe 1035"/>
            <p:cNvGrpSpPr/>
            <p:nvPr/>
          </p:nvGrpSpPr>
          <p:grpSpPr>
            <a:xfrm>
              <a:off x="10143587" y="1799668"/>
              <a:ext cx="1896301" cy="1164768"/>
              <a:chOff x="10299752" y="1952068"/>
              <a:chExt cx="1896301" cy="1164768"/>
            </a:xfrm>
          </p:grpSpPr>
          <p:pic>
            <p:nvPicPr>
              <p:cNvPr id="161" name="Picture 10" descr="Free Vectors | CPU and GPU icon set black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565"/>
              <a:stretch/>
            </p:blipFill>
            <p:spPr bwMode="auto">
              <a:xfrm>
                <a:off x="10299752" y="2455489"/>
                <a:ext cx="650339" cy="656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10" descr="Free Vectors | CPU and GPU icon set black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2" r="34033"/>
              <a:stretch/>
            </p:blipFill>
            <p:spPr bwMode="auto">
              <a:xfrm>
                <a:off x="11557936" y="2460708"/>
                <a:ext cx="638117" cy="65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10" descr="Free Vectors | CPU and GPU icon set black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2" r="34033"/>
              <a:stretch/>
            </p:blipFill>
            <p:spPr bwMode="auto">
              <a:xfrm>
                <a:off x="10943357" y="2455490"/>
                <a:ext cx="638117" cy="65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4" name="Rectangle 163"/>
              <p:cNvSpPr/>
              <p:nvPr/>
            </p:nvSpPr>
            <p:spPr>
              <a:xfrm>
                <a:off x="11091738" y="2650227"/>
                <a:ext cx="342529" cy="2664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FPGA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5" name="Picture 24" descr="Binary File Icon #381811 - Free Icons Library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8696" y="1952068"/>
                <a:ext cx="478846" cy="494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24" descr="Binary File Icon #381811 - Free Icons Library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86288" y="1966415"/>
                <a:ext cx="478846" cy="494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7" name="Picture 24" descr="Binary File Icon #381811 - Free Icons Library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94019" y="1976236"/>
                <a:ext cx="478846" cy="494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3" name="ZoneTexte 192"/>
          <p:cNvSpPr txBox="1"/>
          <p:nvPr/>
        </p:nvSpPr>
        <p:spPr>
          <a:xfrm>
            <a:off x="3870496" y="5492662"/>
            <a:ext cx="38511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0" b="1" dirty="0" smtClean="0">
                <a:solidFill>
                  <a:srgbClr val="5B9BD5"/>
                </a:solidFill>
                <a:latin typeface="+mj-lt"/>
              </a:rPr>
              <a:t>S</a:t>
            </a:r>
            <a:endParaRPr lang="en-US" sz="4900" b="1" dirty="0">
              <a:solidFill>
                <a:srgbClr val="5B9BD5"/>
              </a:solidFill>
              <a:latin typeface="+mj-lt"/>
            </a:endParaRPr>
          </a:p>
        </p:txBody>
      </p:sp>
      <p:sp>
        <p:nvSpPr>
          <p:cNvPr id="1051" name="Titre 105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SONNX workgroup</a:t>
            </a:r>
            <a:br>
              <a:rPr lang="en-US" dirty="0" smtClean="0"/>
            </a:br>
            <a:r>
              <a:rPr lang="en-US" sz="3100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1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0.06771 0.0018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34" grpId="0"/>
      <p:bldP spid="134" grpId="1"/>
      <p:bldP spid="134" grpId="2"/>
      <p:bldP spid="13" grpId="0"/>
      <p:bldP spid="19" grpId="0"/>
      <p:bldP spid="44" grpId="0"/>
      <p:bldP spid="108" grpId="0"/>
      <p:bldP spid="1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/>
          <p:cNvGrpSpPr/>
          <p:nvPr/>
        </p:nvGrpSpPr>
        <p:grpSpPr>
          <a:xfrm>
            <a:off x="3870206" y="5080259"/>
            <a:ext cx="1382504" cy="1258789"/>
            <a:chOff x="3870206" y="5080259"/>
            <a:chExt cx="1382504" cy="1258789"/>
          </a:xfrm>
        </p:grpSpPr>
        <p:pic>
          <p:nvPicPr>
            <p:cNvPr id="76" name="Picture 8" descr="LF AI &amp; Data Foundation Logos and Artwork - ONNX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951" y="5080259"/>
              <a:ext cx="1015759" cy="102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ZoneTexte 76"/>
            <p:cNvSpPr txBox="1"/>
            <p:nvPr/>
          </p:nvSpPr>
          <p:spPr>
            <a:xfrm>
              <a:off x="3870206" y="5492662"/>
              <a:ext cx="385118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900" b="1" dirty="0" smtClean="0">
                  <a:solidFill>
                    <a:srgbClr val="5B9BD5"/>
                  </a:solidFill>
                  <a:latin typeface="+mj-lt"/>
                </a:rPr>
                <a:t>S</a:t>
              </a:r>
              <a:endParaRPr lang="en-US" sz="4900" b="1" dirty="0">
                <a:solidFill>
                  <a:srgbClr val="5B9BD5"/>
                </a:solidFill>
                <a:latin typeface="+mj-lt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SONNX workgroup</a:t>
            </a:r>
            <a:br>
              <a:rPr lang="en-US" dirty="0" smtClean="0"/>
            </a:br>
            <a:r>
              <a:rPr lang="en-US" sz="3100" dirty="0" smtClean="0"/>
              <a:t>Deliverables and planning</a:t>
            </a:r>
            <a:endParaRPr lang="en-US" dirty="0"/>
          </a:p>
        </p:txBody>
      </p:sp>
      <p:grpSp>
        <p:nvGrpSpPr>
          <p:cNvPr id="46" name="Groupe 45"/>
          <p:cNvGrpSpPr/>
          <p:nvPr/>
        </p:nvGrpSpPr>
        <p:grpSpPr>
          <a:xfrm>
            <a:off x="1703512" y="4818068"/>
            <a:ext cx="1533690" cy="1526131"/>
            <a:chOff x="3060413" y="3484695"/>
            <a:chExt cx="1533690" cy="1526131"/>
          </a:xfrm>
        </p:grpSpPr>
        <p:sp>
          <p:nvSpPr>
            <p:cNvPr id="29" name="Flèche droite 28"/>
            <p:cNvSpPr/>
            <p:nvPr/>
          </p:nvSpPr>
          <p:spPr>
            <a:xfrm>
              <a:off x="3060413" y="3988566"/>
              <a:ext cx="831101" cy="50405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Carré corné 34"/>
            <p:cNvSpPr/>
            <p:nvPr/>
          </p:nvSpPr>
          <p:spPr>
            <a:xfrm>
              <a:off x="4039463" y="3484695"/>
              <a:ext cx="554640" cy="64562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rgbClr val="6AA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Scope</a:t>
              </a:r>
              <a:endPara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Carré corné 39"/>
            <p:cNvSpPr/>
            <p:nvPr/>
          </p:nvSpPr>
          <p:spPr>
            <a:xfrm>
              <a:off x="4039463" y="4365204"/>
              <a:ext cx="554640" cy="64562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rgbClr val="6AA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Needs</a:t>
              </a:r>
              <a:endPara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3664225" y="5321939"/>
            <a:ext cx="1760300" cy="622176"/>
            <a:chOff x="3784297" y="2532876"/>
            <a:chExt cx="1760300" cy="622176"/>
          </a:xfrm>
        </p:grpSpPr>
        <p:sp>
          <p:nvSpPr>
            <p:cNvPr id="34" name="Carré corné 33"/>
            <p:cNvSpPr/>
            <p:nvPr/>
          </p:nvSpPr>
          <p:spPr>
            <a:xfrm>
              <a:off x="5010099" y="2532876"/>
              <a:ext cx="534498" cy="6221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rgbClr val="6AA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 smtClean="0">
                  <a:solidFill>
                    <a:srgbClr val="5B9BD5"/>
                  </a:solidFill>
                </a:rPr>
                <a:t>Reqs</a:t>
              </a:r>
              <a:endParaRPr lang="en-US" sz="1400" b="1" dirty="0">
                <a:solidFill>
                  <a:srgbClr val="5B9BD5"/>
                </a:solidFill>
              </a:endParaRPr>
            </a:p>
          </p:txBody>
        </p:sp>
        <p:sp>
          <p:nvSpPr>
            <p:cNvPr id="42" name="Flèche droite 41"/>
            <p:cNvSpPr/>
            <p:nvPr/>
          </p:nvSpPr>
          <p:spPr>
            <a:xfrm>
              <a:off x="3784297" y="2532876"/>
              <a:ext cx="831101" cy="504056"/>
            </a:xfrm>
            <a:prstGeom prst="rightArrow">
              <a:avLst/>
            </a:prstGeom>
            <a:solidFill>
              <a:srgbClr val="6AA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5851165" y="3932980"/>
            <a:ext cx="2970450" cy="2769375"/>
            <a:chOff x="4869030" y="3932980"/>
            <a:chExt cx="2970450" cy="2769375"/>
          </a:xfrm>
        </p:grpSpPr>
        <p:grpSp>
          <p:nvGrpSpPr>
            <p:cNvPr id="48" name="Groupe 47"/>
            <p:cNvGrpSpPr/>
            <p:nvPr/>
          </p:nvGrpSpPr>
          <p:grpSpPr>
            <a:xfrm>
              <a:off x="4869030" y="3932980"/>
              <a:ext cx="2970450" cy="2383120"/>
              <a:chOff x="5030266" y="277285"/>
              <a:chExt cx="2970450" cy="2383120"/>
            </a:xfrm>
          </p:grpSpPr>
          <p:sp>
            <p:nvSpPr>
              <p:cNvPr id="30" name="Flèche droite 29"/>
              <p:cNvSpPr/>
              <p:nvPr/>
            </p:nvSpPr>
            <p:spPr>
              <a:xfrm>
                <a:off x="5030266" y="1674912"/>
                <a:ext cx="676883" cy="50405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Image 30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010461" y="277285"/>
                <a:ext cx="1990255" cy="1147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0461" y="1624672"/>
                <a:ext cx="1817628" cy="10357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5646546" y="6453336"/>
              <a:ext cx="936104" cy="249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Profile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9120336" y="5097796"/>
            <a:ext cx="2233464" cy="1678705"/>
            <a:chOff x="7799308" y="5097796"/>
            <a:chExt cx="2233464" cy="1678705"/>
          </a:xfrm>
        </p:grpSpPr>
        <p:grpSp>
          <p:nvGrpSpPr>
            <p:cNvPr id="49" name="Groupe 48"/>
            <p:cNvGrpSpPr/>
            <p:nvPr/>
          </p:nvGrpSpPr>
          <p:grpSpPr>
            <a:xfrm>
              <a:off x="7799308" y="5339787"/>
              <a:ext cx="2233464" cy="1436714"/>
              <a:chOff x="7799308" y="5339787"/>
              <a:chExt cx="2233464" cy="1436714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8307684" y="6130170"/>
                <a:ext cx="17250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Reference </a:t>
                </a:r>
              </a:p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Implementation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Flèche droite 44"/>
              <p:cNvSpPr/>
              <p:nvPr/>
            </p:nvSpPr>
            <p:spPr>
              <a:xfrm>
                <a:off x="7799308" y="5339787"/>
                <a:ext cx="676883" cy="504056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3074" name="Picture 2" descr="Evolution of the Toradex CE Librarie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78"/>
            <a:stretch/>
          </p:blipFill>
          <p:spPr bwMode="auto">
            <a:xfrm>
              <a:off x="8781188" y="5097796"/>
              <a:ext cx="1251584" cy="90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" name="Groupe 128"/>
          <p:cNvGrpSpPr/>
          <p:nvPr/>
        </p:nvGrpSpPr>
        <p:grpSpPr>
          <a:xfrm>
            <a:off x="191344" y="2684398"/>
            <a:ext cx="11162456" cy="1131074"/>
            <a:chOff x="191344" y="2684398"/>
            <a:chExt cx="11162456" cy="1131074"/>
          </a:xfrm>
        </p:grpSpPr>
        <p:grpSp>
          <p:nvGrpSpPr>
            <p:cNvPr id="85" name="Groupe 84"/>
            <p:cNvGrpSpPr/>
            <p:nvPr/>
          </p:nvGrpSpPr>
          <p:grpSpPr>
            <a:xfrm>
              <a:off x="191344" y="2684398"/>
              <a:ext cx="11162456" cy="1131074"/>
              <a:chOff x="191344" y="2684398"/>
              <a:chExt cx="11162456" cy="1131074"/>
            </a:xfrm>
          </p:grpSpPr>
          <p:cxnSp>
            <p:nvCxnSpPr>
              <p:cNvPr id="81" name="Connecteur droit 80"/>
              <p:cNvCxnSpPr/>
              <p:nvPr/>
            </p:nvCxnSpPr>
            <p:spPr>
              <a:xfrm>
                <a:off x="479376" y="3212976"/>
                <a:ext cx="10874424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>
                <a:off x="623392" y="3068960"/>
                <a:ext cx="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ZoneTexte 83"/>
              <p:cNvSpPr txBox="1"/>
              <p:nvPr/>
            </p:nvSpPr>
            <p:spPr>
              <a:xfrm>
                <a:off x="191344" y="2684398"/>
                <a:ext cx="109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Oct. 2024</a:t>
                </a:r>
                <a:endParaRPr lang="en-US" dirty="0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10234583" y="2717026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Dec. 2025</a:t>
                </a:r>
                <a:endParaRPr lang="en-US" dirty="0"/>
              </a:p>
            </p:txBody>
          </p:sp>
          <p:cxnSp>
            <p:nvCxnSpPr>
              <p:cNvPr id="87" name="Connecteur droit 86"/>
              <p:cNvCxnSpPr/>
              <p:nvPr/>
            </p:nvCxnSpPr>
            <p:spPr>
              <a:xfrm>
                <a:off x="4799856" y="3077344"/>
                <a:ext cx="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>
                <a:off x="4305308" y="2717026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Dec. 2024</a:t>
                </a:r>
                <a:endParaRPr lang="en-US" dirty="0"/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10248342" y="3446140"/>
                <a:ext cx="1093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r>
                  <a:rPr lang="en-US" b="1" baseline="30000" dirty="0" smtClean="0"/>
                  <a:t>st</a:t>
                </a:r>
                <a:r>
                  <a:rPr lang="en-US" b="1" dirty="0" smtClean="0"/>
                  <a:t> profile</a:t>
                </a:r>
                <a:endParaRPr lang="en-US" b="1" dirty="0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4439816" y="3446140"/>
                <a:ext cx="641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Reqs</a:t>
                </a:r>
                <a:endParaRPr lang="en-US" b="1" dirty="0"/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5519936" y="3441948"/>
                <a:ext cx="831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r>
                  <a:rPr lang="en-US" b="1" baseline="30000" dirty="0" smtClean="0"/>
                  <a:t>st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PoC</a:t>
                </a:r>
                <a:endParaRPr lang="en-US" b="1" dirty="0"/>
              </a:p>
            </p:txBody>
          </p:sp>
        </p:grpSp>
        <p:sp>
          <p:nvSpPr>
            <p:cNvPr id="91" name="Losange 90"/>
            <p:cNvSpPr/>
            <p:nvPr/>
          </p:nvSpPr>
          <p:spPr>
            <a:xfrm>
              <a:off x="551384" y="3119636"/>
              <a:ext cx="144016" cy="19051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osange 92"/>
            <p:cNvSpPr/>
            <p:nvPr/>
          </p:nvSpPr>
          <p:spPr>
            <a:xfrm>
              <a:off x="4727848" y="3123828"/>
              <a:ext cx="144016" cy="19051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Losange 93"/>
            <p:cNvSpPr/>
            <p:nvPr/>
          </p:nvSpPr>
          <p:spPr>
            <a:xfrm>
              <a:off x="10776520" y="3128784"/>
              <a:ext cx="144016" cy="19051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Connecteur droit 95"/>
            <p:cNvCxnSpPr/>
            <p:nvPr/>
          </p:nvCxnSpPr>
          <p:spPr>
            <a:xfrm>
              <a:off x="1055440" y="3128784"/>
              <a:ext cx="0" cy="84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>
              <a:off x="1415480" y="3123828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838200" y="3547741"/>
              <a:ext cx="1368152" cy="249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Bi-weekly meetings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15480" y="3133740"/>
              <a:ext cx="0" cy="84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775520" y="3128784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1775520" y="3124592"/>
              <a:ext cx="0" cy="84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2135560" y="3119636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2135560" y="3124592"/>
              <a:ext cx="0" cy="84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2495600" y="3119636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2783632" y="3039259"/>
              <a:ext cx="576064" cy="236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B9BD5"/>
                  </a:solidFill>
                </a:rPr>
                <a:t>…</a:t>
              </a:r>
              <a:endParaRPr lang="en-US" dirty="0">
                <a:solidFill>
                  <a:srgbClr val="5B9BD5"/>
                </a:solidFill>
              </a:endParaRPr>
            </a:p>
          </p:txBody>
        </p:sp>
        <p:cxnSp>
          <p:nvCxnSpPr>
            <p:cNvPr id="117" name="Connecteur droit 116"/>
            <p:cNvCxnSpPr/>
            <p:nvPr/>
          </p:nvCxnSpPr>
          <p:spPr>
            <a:xfrm>
              <a:off x="4439816" y="3119636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4799856" y="3128784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079776" y="3123828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>
              <a:off x="5519936" y="3119636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5159896" y="3123828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7464152" y="3049945"/>
              <a:ext cx="576064" cy="236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B9BD5"/>
                  </a:solidFill>
                </a:rPr>
                <a:t>…</a:t>
              </a:r>
              <a:endParaRPr lang="en-US" dirty="0">
                <a:solidFill>
                  <a:srgbClr val="5B9BD5"/>
                </a:solidFill>
              </a:endParaRPr>
            </a:p>
          </p:txBody>
        </p:sp>
        <p:cxnSp>
          <p:nvCxnSpPr>
            <p:cNvPr id="126" name="Connecteur droit 125"/>
            <p:cNvCxnSpPr/>
            <p:nvPr/>
          </p:nvCxnSpPr>
          <p:spPr>
            <a:xfrm>
              <a:off x="6888088" y="3352800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>
              <a:off x="6528048" y="3356992"/>
              <a:ext cx="0" cy="8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Losange 56"/>
            <p:cNvSpPr/>
            <p:nvPr/>
          </p:nvSpPr>
          <p:spPr>
            <a:xfrm>
              <a:off x="5852879" y="3113529"/>
              <a:ext cx="144016" cy="19051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ZoneTexte 115"/>
          <p:cNvSpPr txBox="1"/>
          <p:nvPr/>
        </p:nvSpPr>
        <p:spPr>
          <a:xfrm>
            <a:off x="185540" y="1348383"/>
            <a:ext cx="449770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Eric JENN (</a:t>
            </a:r>
            <a:r>
              <a:rPr lang="en-US" dirty="0" smtClean="0">
                <a:hlinkClick r:id="rId6"/>
              </a:rPr>
              <a:t>eric.jenn@irt-saintexupery.com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Jean SOUYRIS (</a:t>
            </a:r>
            <a:r>
              <a:rPr lang="en-US" dirty="0" smtClean="0">
                <a:hlinkClick r:id="rId7"/>
              </a:rPr>
              <a:t>jean.souyris@airbus.com</a:t>
            </a:r>
            <a:r>
              <a:rPr lang="en-US" dirty="0" smtClean="0"/>
              <a:t>)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890026" y="1359532"/>
            <a:ext cx="703862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://github.com/onnx/working-groups/tree/main/safety-related-profile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1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30925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[ARP6983, §6.4.3.6]: </a:t>
            </a:r>
          </a:p>
          <a:p>
            <a:pPr marL="0" indent="0">
              <a:buNone/>
            </a:pPr>
            <a:r>
              <a:rPr lang="en-GB" dirty="0" smtClean="0"/>
              <a:t>d</a:t>
            </a:r>
            <a:r>
              <a:rPr lang="en-GB" dirty="0"/>
              <a:t>. The analytical/algorithmic syntax and semantics of the ML Model, including all ML Model internal operation that </a:t>
            </a:r>
            <a:r>
              <a:rPr lang="en-GB" dirty="0" smtClean="0"/>
              <a:t>are </a:t>
            </a:r>
            <a:r>
              <a:rPr lang="en-GB" dirty="0"/>
              <a:t>necessary to compute the output(s) of the ML Model from its inputs, are described in an unambiguous manner in </a:t>
            </a:r>
            <a:r>
              <a:rPr lang="en-GB" dirty="0" smtClean="0"/>
              <a:t>the </a:t>
            </a:r>
            <a:r>
              <a:rPr lang="en-GB" dirty="0"/>
              <a:t>ML Model description to facilitate their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195</Words>
  <Application>Microsoft Office PowerPoint</Application>
  <PresentationFormat>Grand écran</PresentationFormat>
  <Paragraphs>56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The SONNX workgroup Objectives</vt:lpstr>
      <vt:lpstr>The SONNX workgroup Deliverables and planning</vt:lpstr>
      <vt:lpstr>Présentation PowerPoint</vt:lpstr>
    </vt:vector>
  </TitlesOfParts>
  <Company>IRT Saint-Exupery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JENN Eric</dc:creator>
  <cp:lastModifiedBy>JENN Eric</cp:lastModifiedBy>
  <cp:revision>26</cp:revision>
  <dcterms:created xsi:type="dcterms:W3CDTF">2024-11-04T12:08:46Z</dcterms:created>
  <dcterms:modified xsi:type="dcterms:W3CDTF">2024-11-05T14:29:18Z</dcterms:modified>
</cp:coreProperties>
</file>