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F048C-AC09-418E-A2AB-F5B74F390C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B1681E-B25E-445D-B6B3-7ACCED67CF75}">
      <dgm:prSet/>
      <dgm:spPr/>
      <dgm:t>
        <a:bodyPr/>
        <a:lstStyle/>
        <a:p>
          <a:r>
            <a:rPr lang="pl-PL"/>
            <a:t>Gwałtowny rozwój nowego wirusa spowodował drastyczne zmiany w życiu wielu milionów ludzi jak i w funkcjonowaniu gospodarek. </a:t>
          </a:r>
          <a:endParaRPr lang="en-US"/>
        </a:p>
      </dgm:t>
    </dgm:pt>
    <dgm:pt modelId="{99BE7D7D-E9B8-4AEF-BAD4-2FF27EBCA670}" type="parTrans" cxnId="{ED904A34-B112-472C-B9BD-A96499E1032A}">
      <dgm:prSet/>
      <dgm:spPr/>
      <dgm:t>
        <a:bodyPr/>
        <a:lstStyle/>
        <a:p>
          <a:endParaRPr lang="en-US"/>
        </a:p>
      </dgm:t>
    </dgm:pt>
    <dgm:pt modelId="{C88E3B7E-F74C-4174-A722-EC506968E65C}" type="sibTrans" cxnId="{ED904A34-B112-472C-B9BD-A96499E1032A}">
      <dgm:prSet/>
      <dgm:spPr/>
      <dgm:t>
        <a:bodyPr/>
        <a:lstStyle/>
        <a:p>
          <a:endParaRPr lang="en-US"/>
        </a:p>
      </dgm:t>
    </dgm:pt>
    <dgm:pt modelId="{E25BA738-863A-4BEA-8158-F122D661BE43}">
      <dgm:prSet/>
      <dgm:spPr/>
      <dgm:t>
        <a:bodyPr/>
        <a:lstStyle/>
        <a:p>
          <a:r>
            <a:rPr lang="pl-PL"/>
            <a:t>Klasyczny przypadek czarnego łabędzia?</a:t>
          </a:r>
          <a:endParaRPr lang="en-US"/>
        </a:p>
      </dgm:t>
    </dgm:pt>
    <dgm:pt modelId="{F7D6CC15-AC1B-46EA-B446-655042223461}" type="parTrans" cxnId="{3BE8A341-46CD-4F39-A498-90AB4F597D74}">
      <dgm:prSet/>
      <dgm:spPr/>
      <dgm:t>
        <a:bodyPr/>
        <a:lstStyle/>
        <a:p>
          <a:endParaRPr lang="en-US"/>
        </a:p>
      </dgm:t>
    </dgm:pt>
    <dgm:pt modelId="{C39E4AF2-E248-43CB-B1C8-1E93973B185C}" type="sibTrans" cxnId="{3BE8A341-46CD-4F39-A498-90AB4F597D74}">
      <dgm:prSet/>
      <dgm:spPr/>
      <dgm:t>
        <a:bodyPr/>
        <a:lstStyle/>
        <a:p>
          <a:endParaRPr lang="en-US"/>
        </a:p>
      </dgm:t>
    </dgm:pt>
    <dgm:pt modelId="{8C0A7383-463F-42AA-86B8-450C9263C6BD}">
      <dgm:prSet/>
      <dgm:spPr/>
      <dgm:t>
        <a:bodyPr/>
        <a:lstStyle/>
        <a:p>
          <a:r>
            <a:rPr lang="pl-PL" dirty="0"/>
            <a:t>Nasuwa się zatem pytanie, czy w tak niespokojnym okresie możliwe jest skuteczne zarządzanie ryzykiem rynkowym z wykorzystaniem klasycznych miar. W szczególności mając na uwadze zarzuty, że miary te opisują ryzyko przy normalnym/standardowym funkcjonowaniu rynku finansowego?</a:t>
          </a:r>
          <a:endParaRPr lang="en-US" dirty="0"/>
        </a:p>
      </dgm:t>
    </dgm:pt>
    <dgm:pt modelId="{BAEE4BAF-B7E9-4A7F-B365-EBA2D6F7811F}" type="parTrans" cxnId="{847AD117-6099-443F-88FA-1BF27F10D1A5}">
      <dgm:prSet/>
      <dgm:spPr/>
      <dgm:t>
        <a:bodyPr/>
        <a:lstStyle/>
        <a:p>
          <a:endParaRPr lang="en-US"/>
        </a:p>
      </dgm:t>
    </dgm:pt>
    <dgm:pt modelId="{C3673C97-47CB-4454-97D2-3DFC2193A7D2}" type="sibTrans" cxnId="{847AD117-6099-443F-88FA-1BF27F10D1A5}">
      <dgm:prSet/>
      <dgm:spPr/>
      <dgm:t>
        <a:bodyPr/>
        <a:lstStyle/>
        <a:p>
          <a:endParaRPr lang="en-US"/>
        </a:p>
      </dgm:t>
    </dgm:pt>
    <dgm:pt modelId="{FF11D603-0A9D-445C-A925-DE3D2B893C91}" type="pres">
      <dgm:prSet presAssocID="{0BDF048C-AC09-418E-A2AB-F5B74F390C8C}" presName="vert0" presStyleCnt="0">
        <dgm:presLayoutVars>
          <dgm:dir/>
          <dgm:animOne val="branch"/>
          <dgm:animLvl val="lvl"/>
        </dgm:presLayoutVars>
      </dgm:prSet>
      <dgm:spPr/>
    </dgm:pt>
    <dgm:pt modelId="{2DE08378-7041-44F1-B084-BA6733E054D5}" type="pres">
      <dgm:prSet presAssocID="{5AB1681E-B25E-445D-B6B3-7ACCED67CF75}" presName="thickLine" presStyleLbl="alignNode1" presStyleIdx="0" presStyleCnt="3"/>
      <dgm:spPr/>
    </dgm:pt>
    <dgm:pt modelId="{FD0AE7EE-80FA-4FD1-A964-319A5ECA9C96}" type="pres">
      <dgm:prSet presAssocID="{5AB1681E-B25E-445D-B6B3-7ACCED67CF75}" presName="horz1" presStyleCnt="0"/>
      <dgm:spPr/>
    </dgm:pt>
    <dgm:pt modelId="{62B98B05-E3E3-45FD-8C8D-E73DE40D794A}" type="pres">
      <dgm:prSet presAssocID="{5AB1681E-B25E-445D-B6B3-7ACCED67CF75}" presName="tx1" presStyleLbl="revTx" presStyleIdx="0" presStyleCnt="3"/>
      <dgm:spPr/>
    </dgm:pt>
    <dgm:pt modelId="{05653864-F474-49A4-B1CF-1404C9890C10}" type="pres">
      <dgm:prSet presAssocID="{5AB1681E-B25E-445D-B6B3-7ACCED67CF75}" presName="vert1" presStyleCnt="0"/>
      <dgm:spPr/>
    </dgm:pt>
    <dgm:pt modelId="{8E35A90A-0D3E-4043-B27C-BC28665EF530}" type="pres">
      <dgm:prSet presAssocID="{E25BA738-863A-4BEA-8158-F122D661BE43}" presName="thickLine" presStyleLbl="alignNode1" presStyleIdx="1" presStyleCnt="3"/>
      <dgm:spPr/>
    </dgm:pt>
    <dgm:pt modelId="{ACD3E553-1209-4FF7-B5A4-4B2779CE2994}" type="pres">
      <dgm:prSet presAssocID="{E25BA738-863A-4BEA-8158-F122D661BE43}" presName="horz1" presStyleCnt="0"/>
      <dgm:spPr/>
    </dgm:pt>
    <dgm:pt modelId="{D1491362-4A9F-4D23-9683-A824A75FDE04}" type="pres">
      <dgm:prSet presAssocID="{E25BA738-863A-4BEA-8158-F122D661BE43}" presName="tx1" presStyleLbl="revTx" presStyleIdx="1" presStyleCnt="3"/>
      <dgm:spPr/>
    </dgm:pt>
    <dgm:pt modelId="{E5D1A060-3309-40EF-9292-8F020F8A355E}" type="pres">
      <dgm:prSet presAssocID="{E25BA738-863A-4BEA-8158-F122D661BE43}" presName="vert1" presStyleCnt="0"/>
      <dgm:spPr/>
    </dgm:pt>
    <dgm:pt modelId="{269F7F6D-DAB9-45A2-A6C5-9E02EBEF7481}" type="pres">
      <dgm:prSet presAssocID="{8C0A7383-463F-42AA-86B8-450C9263C6BD}" presName="thickLine" presStyleLbl="alignNode1" presStyleIdx="2" presStyleCnt="3"/>
      <dgm:spPr/>
    </dgm:pt>
    <dgm:pt modelId="{8108B398-A2A8-4837-90C3-8E8283838B1E}" type="pres">
      <dgm:prSet presAssocID="{8C0A7383-463F-42AA-86B8-450C9263C6BD}" presName="horz1" presStyleCnt="0"/>
      <dgm:spPr/>
    </dgm:pt>
    <dgm:pt modelId="{1BB5F33A-8418-4C78-9BF7-A126F917CB13}" type="pres">
      <dgm:prSet presAssocID="{8C0A7383-463F-42AA-86B8-450C9263C6BD}" presName="tx1" presStyleLbl="revTx" presStyleIdx="2" presStyleCnt="3"/>
      <dgm:spPr/>
    </dgm:pt>
    <dgm:pt modelId="{A966EDCA-9729-48CF-864D-E901F100F21C}" type="pres">
      <dgm:prSet presAssocID="{8C0A7383-463F-42AA-86B8-450C9263C6BD}" presName="vert1" presStyleCnt="0"/>
      <dgm:spPr/>
    </dgm:pt>
  </dgm:ptLst>
  <dgm:cxnLst>
    <dgm:cxn modelId="{847AD117-6099-443F-88FA-1BF27F10D1A5}" srcId="{0BDF048C-AC09-418E-A2AB-F5B74F390C8C}" destId="{8C0A7383-463F-42AA-86B8-450C9263C6BD}" srcOrd="2" destOrd="0" parTransId="{BAEE4BAF-B7E9-4A7F-B365-EBA2D6F7811F}" sibTransId="{C3673C97-47CB-4454-97D2-3DFC2193A7D2}"/>
    <dgm:cxn modelId="{ED904A34-B112-472C-B9BD-A96499E1032A}" srcId="{0BDF048C-AC09-418E-A2AB-F5B74F390C8C}" destId="{5AB1681E-B25E-445D-B6B3-7ACCED67CF75}" srcOrd="0" destOrd="0" parTransId="{99BE7D7D-E9B8-4AEF-BAD4-2FF27EBCA670}" sibTransId="{C88E3B7E-F74C-4174-A722-EC506968E65C}"/>
    <dgm:cxn modelId="{3BE8A341-46CD-4F39-A498-90AB4F597D74}" srcId="{0BDF048C-AC09-418E-A2AB-F5B74F390C8C}" destId="{E25BA738-863A-4BEA-8158-F122D661BE43}" srcOrd="1" destOrd="0" parTransId="{F7D6CC15-AC1B-46EA-B446-655042223461}" sibTransId="{C39E4AF2-E248-43CB-B1C8-1E93973B185C}"/>
    <dgm:cxn modelId="{4B5A7C8A-EF08-4133-87D5-43995FDDAC5E}" type="presOf" srcId="{8C0A7383-463F-42AA-86B8-450C9263C6BD}" destId="{1BB5F33A-8418-4C78-9BF7-A126F917CB13}" srcOrd="0" destOrd="0" presId="urn:microsoft.com/office/officeart/2008/layout/LinedList"/>
    <dgm:cxn modelId="{FAB3259F-36F4-4FDF-B48A-0F601ECF161C}" type="presOf" srcId="{5AB1681E-B25E-445D-B6B3-7ACCED67CF75}" destId="{62B98B05-E3E3-45FD-8C8D-E73DE40D794A}" srcOrd="0" destOrd="0" presId="urn:microsoft.com/office/officeart/2008/layout/LinedList"/>
    <dgm:cxn modelId="{D669F4B0-4EEF-4B0E-B78A-195E1A8AD168}" type="presOf" srcId="{E25BA738-863A-4BEA-8158-F122D661BE43}" destId="{D1491362-4A9F-4D23-9683-A824A75FDE04}" srcOrd="0" destOrd="0" presId="urn:microsoft.com/office/officeart/2008/layout/LinedList"/>
    <dgm:cxn modelId="{EC4816BD-F97F-4A18-A3E0-C71F63A88FC6}" type="presOf" srcId="{0BDF048C-AC09-418E-A2AB-F5B74F390C8C}" destId="{FF11D603-0A9D-445C-A925-DE3D2B893C91}" srcOrd="0" destOrd="0" presId="urn:microsoft.com/office/officeart/2008/layout/LinedList"/>
    <dgm:cxn modelId="{90ADF27A-4992-46F4-84CD-68024A052E99}" type="presParOf" srcId="{FF11D603-0A9D-445C-A925-DE3D2B893C91}" destId="{2DE08378-7041-44F1-B084-BA6733E054D5}" srcOrd="0" destOrd="0" presId="urn:microsoft.com/office/officeart/2008/layout/LinedList"/>
    <dgm:cxn modelId="{32D69B20-DD85-4EC7-A0AB-9275C1FB7431}" type="presParOf" srcId="{FF11D603-0A9D-445C-A925-DE3D2B893C91}" destId="{FD0AE7EE-80FA-4FD1-A964-319A5ECA9C96}" srcOrd="1" destOrd="0" presId="urn:microsoft.com/office/officeart/2008/layout/LinedList"/>
    <dgm:cxn modelId="{0C8A9D7E-94B0-4520-A836-77714518B4E6}" type="presParOf" srcId="{FD0AE7EE-80FA-4FD1-A964-319A5ECA9C96}" destId="{62B98B05-E3E3-45FD-8C8D-E73DE40D794A}" srcOrd="0" destOrd="0" presId="urn:microsoft.com/office/officeart/2008/layout/LinedList"/>
    <dgm:cxn modelId="{F1000DB6-6B09-4D19-98DC-39A71E3942D9}" type="presParOf" srcId="{FD0AE7EE-80FA-4FD1-A964-319A5ECA9C96}" destId="{05653864-F474-49A4-B1CF-1404C9890C10}" srcOrd="1" destOrd="0" presId="urn:microsoft.com/office/officeart/2008/layout/LinedList"/>
    <dgm:cxn modelId="{364B8750-9A7D-4A79-B7E4-E212391E1324}" type="presParOf" srcId="{FF11D603-0A9D-445C-A925-DE3D2B893C91}" destId="{8E35A90A-0D3E-4043-B27C-BC28665EF530}" srcOrd="2" destOrd="0" presId="urn:microsoft.com/office/officeart/2008/layout/LinedList"/>
    <dgm:cxn modelId="{C7A46F4B-DE52-4227-8814-BD32A4835A83}" type="presParOf" srcId="{FF11D603-0A9D-445C-A925-DE3D2B893C91}" destId="{ACD3E553-1209-4FF7-B5A4-4B2779CE2994}" srcOrd="3" destOrd="0" presId="urn:microsoft.com/office/officeart/2008/layout/LinedList"/>
    <dgm:cxn modelId="{B351AD9D-DBD0-4E52-B96B-806BA3689700}" type="presParOf" srcId="{ACD3E553-1209-4FF7-B5A4-4B2779CE2994}" destId="{D1491362-4A9F-4D23-9683-A824A75FDE04}" srcOrd="0" destOrd="0" presId="urn:microsoft.com/office/officeart/2008/layout/LinedList"/>
    <dgm:cxn modelId="{69E7D9AC-B1E0-424E-A151-5D5ED270CFF1}" type="presParOf" srcId="{ACD3E553-1209-4FF7-B5A4-4B2779CE2994}" destId="{E5D1A060-3309-40EF-9292-8F020F8A355E}" srcOrd="1" destOrd="0" presId="urn:microsoft.com/office/officeart/2008/layout/LinedList"/>
    <dgm:cxn modelId="{E46F62E0-40BC-41C7-8E7A-CB5979DEB96C}" type="presParOf" srcId="{FF11D603-0A9D-445C-A925-DE3D2B893C91}" destId="{269F7F6D-DAB9-45A2-A6C5-9E02EBEF7481}" srcOrd="4" destOrd="0" presId="urn:microsoft.com/office/officeart/2008/layout/LinedList"/>
    <dgm:cxn modelId="{58F2196D-E7DE-4351-B27E-EC3CFD1A7E43}" type="presParOf" srcId="{FF11D603-0A9D-445C-A925-DE3D2B893C91}" destId="{8108B398-A2A8-4837-90C3-8E8283838B1E}" srcOrd="5" destOrd="0" presId="urn:microsoft.com/office/officeart/2008/layout/LinedList"/>
    <dgm:cxn modelId="{1DDE6DE4-5E4B-440E-AFC0-CDA2C066B4FE}" type="presParOf" srcId="{8108B398-A2A8-4837-90C3-8E8283838B1E}" destId="{1BB5F33A-8418-4C78-9BF7-A126F917CB13}" srcOrd="0" destOrd="0" presId="urn:microsoft.com/office/officeart/2008/layout/LinedList"/>
    <dgm:cxn modelId="{50CFAE7B-28B5-436C-9B34-62CE766DC1F7}" type="presParOf" srcId="{8108B398-A2A8-4837-90C3-8E8283838B1E}" destId="{A966EDCA-9729-48CF-864D-E901F100F2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90347-938C-484A-AF41-8943AA40EA1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36F74B-F02E-4E2B-A964-629D2DACEB44}">
      <dgm:prSet/>
      <dgm:spPr/>
      <dgm:t>
        <a:bodyPr/>
        <a:lstStyle/>
        <a:p>
          <a:r>
            <a:rPr lang="pl-PL" dirty="0"/>
            <a:t>Wiele problemów związanych z zarządzaniem ryzykiem dotyczy sytuacji ekstremalnych.</a:t>
          </a:r>
          <a:endParaRPr lang="en-US" dirty="0"/>
        </a:p>
      </dgm:t>
    </dgm:pt>
    <dgm:pt modelId="{3474C382-FF50-4054-AA5A-7972DCEB8BC9}" type="parTrans" cxnId="{6BE36B23-2A27-4C1B-8306-5962CA098F65}">
      <dgm:prSet/>
      <dgm:spPr/>
      <dgm:t>
        <a:bodyPr/>
        <a:lstStyle/>
        <a:p>
          <a:endParaRPr lang="en-US"/>
        </a:p>
      </dgm:t>
    </dgm:pt>
    <dgm:pt modelId="{2F524773-6F34-4C44-95CD-E2FE3CCFC040}" type="sibTrans" cxnId="{6BE36B23-2A27-4C1B-8306-5962CA098F65}">
      <dgm:prSet/>
      <dgm:spPr/>
      <dgm:t>
        <a:bodyPr/>
        <a:lstStyle/>
        <a:p>
          <a:endParaRPr lang="en-US"/>
        </a:p>
      </dgm:t>
    </dgm:pt>
    <dgm:pt modelId="{1A59017F-C44E-4B57-BD3A-A70460DA1FA0}">
      <dgm:prSet/>
      <dgm:spPr/>
      <dgm:t>
        <a:bodyPr/>
        <a:lstStyle/>
        <a:p>
          <a:r>
            <a:rPr lang="pl-PL" dirty="0"/>
            <a:t>Standardowe podejście statystyczne jest niewystarczające.</a:t>
          </a:r>
          <a:endParaRPr lang="en-US" dirty="0"/>
        </a:p>
      </dgm:t>
    </dgm:pt>
    <dgm:pt modelId="{8C3B554D-7083-4EE5-9F63-950381250793}" type="parTrans" cxnId="{4E1CAF88-535F-4DD5-9D46-3CC2D03A4615}">
      <dgm:prSet/>
      <dgm:spPr/>
      <dgm:t>
        <a:bodyPr/>
        <a:lstStyle/>
        <a:p>
          <a:endParaRPr lang="en-US"/>
        </a:p>
      </dgm:t>
    </dgm:pt>
    <dgm:pt modelId="{B231B3D3-89F6-4654-8F01-BE2475E9FDC6}" type="sibTrans" cxnId="{4E1CAF88-535F-4DD5-9D46-3CC2D03A4615}">
      <dgm:prSet/>
      <dgm:spPr/>
      <dgm:t>
        <a:bodyPr/>
        <a:lstStyle/>
        <a:p>
          <a:endParaRPr lang="en-US"/>
        </a:p>
      </dgm:t>
    </dgm:pt>
    <dgm:pt modelId="{9664C95C-8C8D-4C39-AD17-ADCF3B1729A8}">
      <dgm:prSet/>
      <dgm:spPr/>
      <dgm:t>
        <a:bodyPr/>
        <a:lstStyle/>
        <a:p>
          <a:r>
            <a:rPr lang="pl-PL" dirty="0"/>
            <a:t>Metoda </a:t>
          </a:r>
          <a:r>
            <a:rPr lang="pl-PL" dirty="0" err="1"/>
            <a:t>Peak</a:t>
          </a:r>
          <a:r>
            <a:rPr lang="pl-PL" dirty="0"/>
            <a:t> </a:t>
          </a:r>
          <a:r>
            <a:rPr lang="pl-PL" dirty="0" err="1"/>
            <a:t>over</a:t>
          </a:r>
          <a:r>
            <a:rPr lang="pl-PL" dirty="0"/>
            <a:t> </a:t>
          </a:r>
          <a:r>
            <a:rPr lang="pl-PL" dirty="0" err="1"/>
            <a:t>threshold</a:t>
          </a:r>
          <a:r>
            <a:rPr lang="pl-PL" dirty="0"/>
            <a:t> pozwala na estymację rozkładu zwrotów przekraczających przyjęty próg.</a:t>
          </a:r>
          <a:endParaRPr lang="en-US" dirty="0"/>
        </a:p>
      </dgm:t>
    </dgm:pt>
    <dgm:pt modelId="{CB4A2813-1304-4635-AEEB-F6CC3F49B355}" type="parTrans" cxnId="{CAD1393E-D4ED-446A-B36D-9943B9ACBE4F}">
      <dgm:prSet/>
      <dgm:spPr/>
      <dgm:t>
        <a:bodyPr/>
        <a:lstStyle/>
        <a:p>
          <a:endParaRPr lang="en-US"/>
        </a:p>
      </dgm:t>
    </dgm:pt>
    <dgm:pt modelId="{44A02410-FF0B-4156-8B0A-50B986D6E6A6}" type="sibTrans" cxnId="{CAD1393E-D4ED-446A-B36D-9943B9ACBE4F}">
      <dgm:prSet/>
      <dgm:spPr/>
      <dgm:t>
        <a:bodyPr/>
        <a:lstStyle/>
        <a:p>
          <a:endParaRPr lang="en-US"/>
        </a:p>
      </dgm:t>
    </dgm:pt>
    <dgm:pt modelId="{E5266D66-7FAF-41F9-AD40-266E445327BB}" type="pres">
      <dgm:prSet presAssocID="{D5C90347-938C-484A-AF41-8943AA40EA12}" presName="linear" presStyleCnt="0">
        <dgm:presLayoutVars>
          <dgm:animLvl val="lvl"/>
          <dgm:resizeHandles val="exact"/>
        </dgm:presLayoutVars>
      </dgm:prSet>
      <dgm:spPr/>
    </dgm:pt>
    <dgm:pt modelId="{AED66C4A-3775-4F0F-8B57-BAF88E5FDA64}" type="pres">
      <dgm:prSet presAssocID="{FD36F74B-F02E-4E2B-A964-629D2DACEB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BA28C5-408C-410F-99EA-184CBEDBD35F}" type="pres">
      <dgm:prSet presAssocID="{2F524773-6F34-4C44-95CD-E2FE3CCFC040}" presName="spacer" presStyleCnt="0"/>
      <dgm:spPr/>
    </dgm:pt>
    <dgm:pt modelId="{DCE13535-2C2B-4187-A31B-50866BF939E3}" type="pres">
      <dgm:prSet presAssocID="{1A59017F-C44E-4B57-BD3A-A70460DA1F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AD3322-480F-400E-BF4E-E6C77EB39DBF}" type="pres">
      <dgm:prSet presAssocID="{B231B3D3-89F6-4654-8F01-BE2475E9FDC6}" presName="spacer" presStyleCnt="0"/>
      <dgm:spPr/>
    </dgm:pt>
    <dgm:pt modelId="{EAE862F4-3F41-44DC-8199-40BC2214B4E6}" type="pres">
      <dgm:prSet presAssocID="{9664C95C-8C8D-4C39-AD17-ADCF3B1729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E36B23-2A27-4C1B-8306-5962CA098F65}" srcId="{D5C90347-938C-484A-AF41-8943AA40EA12}" destId="{FD36F74B-F02E-4E2B-A964-629D2DACEB44}" srcOrd="0" destOrd="0" parTransId="{3474C382-FF50-4054-AA5A-7972DCEB8BC9}" sibTransId="{2F524773-6F34-4C44-95CD-E2FE3CCFC040}"/>
    <dgm:cxn modelId="{94B07423-1AD1-470F-BF0E-C9314EA21EDB}" type="presOf" srcId="{D5C90347-938C-484A-AF41-8943AA40EA12}" destId="{E5266D66-7FAF-41F9-AD40-266E445327BB}" srcOrd="0" destOrd="0" presId="urn:microsoft.com/office/officeart/2005/8/layout/vList2"/>
    <dgm:cxn modelId="{CAD1393E-D4ED-446A-B36D-9943B9ACBE4F}" srcId="{D5C90347-938C-484A-AF41-8943AA40EA12}" destId="{9664C95C-8C8D-4C39-AD17-ADCF3B1729A8}" srcOrd="2" destOrd="0" parTransId="{CB4A2813-1304-4635-AEEB-F6CC3F49B355}" sibTransId="{44A02410-FF0B-4156-8B0A-50B986D6E6A6}"/>
    <dgm:cxn modelId="{559C7F47-855B-4932-8572-9D4434221AC8}" type="presOf" srcId="{1A59017F-C44E-4B57-BD3A-A70460DA1FA0}" destId="{DCE13535-2C2B-4187-A31B-50866BF939E3}" srcOrd="0" destOrd="0" presId="urn:microsoft.com/office/officeart/2005/8/layout/vList2"/>
    <dgm:cxn modelId="{4E1CAF88-535F-4DD5-9D46-3CC2D03A4615}" srcId="{D5C90347-938C-484A-AF41-8943AA40EA12}" destId="{1A59017F-C44E-4B57-BD3A-A70460DA1FA0}" srcOrd="1" destOrd="0" parTransId="{8C3B554D-7083-4EE5-9F63-950381250793}" sibTransId="{B231B3D3-89F6-4654-8F01-BE2475E9FDC6}"/>
    <dgm:cxn modelId="{9366D091-0596-4F79-BAEF-5D7C67AEE265}" type="presOf" srcId="{9664C95C-8C8D-4C39-AD17-ADCF3B1729A8}" destId="{EAE862F4-3F41-44DC-8199-40BC2214B4E6}" srcOrd="0" destOrd="0" presId="urn:microsoft.com/office/officeart/2005/8/layout/vList2"/>
    <dgm:cxn modelId="{476A98E6-165B-43FD-A848-258E201376CB}" type="presOf" srcId="{FD36F74B-F02E-4E2B-A964-629D2DACEB44}" destId="{AED66C4A-3775-4F0F-8B57-BAF88E5FDA64}" srcOrd="0" destOrd="0" presId="urn:microsoft.com/office/officeart/2005/8/layout/vList2"/>
    <dgm:cxn modelId="{BC2A9BC5-9148-4E42-8A46-57A71EDD3B27}" type="presParOf" srcId="{E5266D66-7FAF-41F9-AD40-266E445327BB}" destId="{AED66C4A-3775-4F0F-8B57-BAF88E5FDA64}" srcOrd="0" destOrd="0" presId="urn:microsoft.com/office/officeart/2005/8/layout/vList2"/>
    <dgm:cxn modelId="{6516240B-A5BE-444C-9C25-109FAD672D99}" type="presParOf" srcId="{E5266D66-7FAF-41F9-AD40-266E445327BB}" destId="{BEBA28C5-408C-410F-99EA-184CBEDBD35F}" srcOrd="1" destOrd="0" presId="urn:microsoft.com/office/officeart/2005/8/layout/vList2"/>
    <dgm:cxn modelId="{8CDA599E-5E12-4961-BA67-593BBF8BB7CE}" type="presParOf" srcId="{E5266D66-7FAF-41F9-AD40-266E445327BB}" destId="{DCE13535-2C2B-4187-A31B-50866BF939E3}" srcOrd="2" destOrd="0" presId="urn:microsoft.com/office/officeart/2005/8/layout/vList2"/>
    <dgm:cxn modelId="{FB3CC78F-376E-4287-AABE-4E41839032FC}" type="presParOf" srcId="{E5266D66-7FAF-41F9-AD40-266E445327BB}" destId="{37AD3322-480F-400E-BF4E-E6C77EB39DBF}" srcOrd="3" destOrd="0" presId="urn:microsoft.com/office/officeart/2005/8/layout/vList2"/>
    <dgm:cxn modelId="{02E20A77-F457-4B9B-B76D-5B3572482BFC}" type="presParOf" srcId="{E5266D66-7FAF-41F9-AD40-266E445327BB}" destId="{EAE862F4-3F41-44DC-8199-40BC2214B4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08378-7041-44F1-B084-BA6733E054D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98B05-E3E3-45FD-8C8D-E73DE40D794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Gwałtowny rozwój nowego wirusa spowodował drastyczne zmiany w życiu wielu milionów ludzi jak i w funkcjonowaniu gospodarek. </a:t>
          </a:r>
          <a:endParaRPr lang="en-US" sz="1900" kern="1200"/>
        </a:p>
      </dsp:txBody>
      <dsp:txXfrm>
        <a:off x="0" y="2492"/>
        <a:ext cx="6492875" cy="1700138"/>
      </dsp:txXfrm>
    </dsp:sp>
    <dsp:sp modelId="{8E35A90A-0D3E-4043-B27C-BC28665EF53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91362-4A9F-4D23-9683-A824A75FDE0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Klasyczny przypadek czarnego łabędzia?</a:t>
          </a:r>
          <a:endParaRPr lang="en-US" sz="1900" kern="1200"/>
        </a:p>
      </dsp:txBody>
      <dsp:txXfrm>
        <a:off x="0" y="1702630"/>
        <a:ext cx="6492875" cy="1700138"/>
      </dsp:txXfrm>
    </dsp:sp>
    <dsp:sp modelId="{269F7F6D-DAB9-45A2-A6C5-9E02EBEF748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F33A-8418-4C78-9BF7-A126F917CB1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Nasuwa się zatem pytanie, czy w tak niespokojnym okresie możliwe jest skuteczne zarządzanie ryzykiem rynkowym z wykorzystaniem klasycznych miar. W szczególności mając na uwadze zarzuty, że miary te opisują ryzyko przy normalnym/standardowym funkcjonowaniu rynku finansowego?</a:t>
          </a:r>
          <a:endParaRPr lang="en-US" sz="19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66C4A-3775-4F0F-8B57-BAF88E5FDA64}">
      <dsp:nvSpPr>
        <dsp:cNvPr id="0" name=""/>
        <dsp:cNvSpPr/>
      </dsp:nvSpPr>
      <dsp:spPr>
        <a:xfrm>
          <a:off x="0" y="8064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Wiele problemów związanych z zarządzaniem ryzykiem dotyczy sytuacji ekstremalnych.</a:t>
          </a:r>
          <a:endParaRPr lang="en-US" sz="3100" kern="1200" dirty="0"/>
        </a:p>
      </dsp:txBody>
      <dsp:txXfrm>
        <a:off x="83216" y="163860"/>
        <a:ext cx="6500401" cy="1538258"/>
      </dsp:txXfrm>
    </dsp:sp>
    <dsp:sp modelId="{DCE13535-2C2B-4187-A31B-50866BF939E3}">
      <dsp:nvSpPr>
        <dsp:cNvPr id="0" name=""/>
        <dsp:cNvSpPr/>
      </dsp:nvSpPr>
      <dsp:spPr>
        <a:xfrm>
          <a:off x="0" y="187461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Standardowe podejście statystyczne jest niewystarczające.</a:t>
          </a:r>
          <a:endParaRPr lang="en-US" sz="3100" kern="1200" dirty="0"/>
        </a:p>
      </dsp:txBody>
      <dsp:txXfrm>
        <a:off x="83216" y="1957830"/>
        <a:ext cx="6500401" cy="1538258"/>
      </dsp:txXfrm>
    </dsp:sp>
    <dsp:sp modelId="{EAE862F4-3F41-44DC-8199-40BC2214B4E6}">
      <dsp:nvSpPr>
        <dsp:cNvPr id="0" name=""/>
        <dsp:cNvSpPr/>
      </dsp:nvSpPr>
      <dsp:spPr>
        <a:xfrm>
          <a:off x="0" y="3668585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Metoda </a:t>
          </a:r>
          <a:r>
            <a:rPr lang="pl-PL" sz="3100" kern="1200" dirty="0" err="1"/>
            <a:t>Peak</a:t>
          </a:r>
          <a:r>
            <a:rPr lang="pl-PL" sz="3100" kern="1200" dirty="0"/>
            <a:t> </a:t>
          </a:r>
          <a:r>
            <a:rPr lang="pl-PL" sz="3100" kern="1200" dirty="0" err="1"/>
            <a:t>over</a:t>
          </a:r>
          <a:r>
            <a:rPr lang="pl-PL" sz="3100" kern="1200" dirty="0"/>
            <a:t> </a:t>
          </a:r>
          <a:r>
            <a:rPr lang="pl-PL" sz="3100" kern="1200" dirty="0" err="1"/>
            <a:t>threshold</a:t>
          </a:r>
          <a:r>
            <a:rPr lang="pl-PL" sz="3100" kern="1200" dirty="0"/>
            <a:t> pozwala na estymację rozkładu zwrotów przekraczających przyjęty próg.</a:t>
          </a:r>
          <a:endParaRPr lang="en-US" sz="3100" kern="1200" dirty="0"/>
        </a:p>
      </dsp:txBody>
      <dsp:txXfrm>
        <a:off x="83216" y="3751801"/>
        <a:ext cx="6500401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797338-6BB2-4492-8C8A-D681FD08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83CFA4-9237-420D-91AC-A29C3161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CCBFCE-9E5A-4099-AE4F-C43C625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5F57B5-65EF-41FD-A3A1-F98D8FEA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BA0A5B-72B6-4DBD-B89E-10103539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20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E3898-5734-4D72-A112-233D8062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8659FF-6815-42A6-8CAA-628F2D73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B6C7EE-440C-481C-8F4A-F4D150F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8C6686-87D4-45AB-9FA0-0EF2D2EB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82C0E-81C5-4231-A47A-2FC58CB0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7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4533ED5-9074-4785-B1AC-67616316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741F50-CCAD-46F3-80AE-E3AE3D67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22490E-F2D0-423C-8DCD-C34455BD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4964C1-A138-496A-B7AC-1508CA3D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5C48AC-02A2-437D-B049-51B6A698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6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2B009C-3EC9-4F02-8C78-E24402E1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0E7C48-32FF-4DFA-BD02-7CF98D9F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59255D-9DAB-43E3-96A3-62A578B4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F8273-28F9-4C5F-BA31-2D69805D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D8CF7C-EE68-4E39-B23B-82603D4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36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A01BF6-FAC0-42FF-974A-C7CB89C5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A1999B-0C9E-4725-AD56-9192FF65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0C8011-EF0E-43D3-B7D0-24E672F5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77EE7A-72B1-4B1E-B4E9-E0664068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10BA20-8E51-46C3-BCB9-ED87FBA7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2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280722-E4FE-4C51-B31C-75AE6771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048D0-9A31-4DCB-A7F0-BC89F90B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27886F-EC9E-43B5-8135-6DCF9970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72D539-D455-45AC-AC69-539016A2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35006F-F52C-455C-AFFC-EEB8573A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DEDB96-6964-4AF0-948B-21644B2F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ADFAE-ED57-42BB-AB0E-F56D0C1D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96E92-06F8-43F1-ADB7-75B573FA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1F0752-B256-4E7C-B4A2-F9FA306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9CBB0B0-CFE4-4A32-A306-76EE80E6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6F0AD4B-6F2F-4430-B324-9A2D0BB22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DB83C61-EE06-4E44-9088-1AF06A92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1C16F9D-3F47-4B03-9A2A-74DBAC94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49C72D-A334-493B-A904-1B3BCA8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7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18BB24-7658-4C83-BC69-A014F6F2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B416EE-CCBE-421A-BFF0-BB447427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F3DCAF2-389B-4FC2-949C-E3B8BE94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EED584-9B2D-4A5E-B12E-BA056713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4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FF43339-AD7D-4B0D-8D1A-74582DB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15819E-7964-43EB-BA8F-35C26821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146516-7268-44AB-8BB5-1E663E6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7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616ED-D3E5-4686-A4C3-9244C9CE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42A204-BE50-4A22-BC2C-2286FD9E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7069C1-5F92-4814-B16D-54E3DF30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02E0CD-855A-472E-88B8-230203F2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34A6CD-29C6-4F35-B999-4239758C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A0E394-9F1F-453A-8CE6-A14F1390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44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60800-A1FC-4316-97A1-6D6991E8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48EE74E-D094-4E70-A725-0E3391CF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36B072-B7A8-4262-B77E-85D03653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2916D4-72E9-4272-BAE4-6120848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88ED88-D19F-4062-A616-D4AE62A6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28D27E-62BD-4634-9723-1E274C6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9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E87CCC-1AE4-4D0C-A05A-2406AB56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FC97F3-EB06-4208-ADA7-365CFA5C5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545D3D-2ABE-4EBF-96D3-8BA70F5D7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22F3-582E-4A8E-8A9B-8C0E0F9551A8}" type="datetimeFigureOut">
              <a:rPr lang="pl-PL" smtClean="0"/>
              <a:t>27.06.2021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23CA50-B74A-46A2-BEE0-ACF455BB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80DC37-BF50-4893-97C2-46D062ABE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CDA-5B12-43E2-A643-9E673FB24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87F1D-191A-40F8-A715-1B9787938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733BC5-5380-4669-8DC7-43B504EA9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pl-PL" sz="3700"/>
              <a:t>Epidemia Covid-19 a prognozowanie miar ryzyka rynkowego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0508AE-004E-45B2-AD03-F5E959F5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pl-PL"/>
              <a:t>Patryk Szymkowiak</a:t>
            </a:r>
          </a:p>
          <a:p>
            <a:r>
              <a:rPr lang="pl-PL"/>
              <a:t>Krzysztof Ignasiak</a:t>
            </a:r>
          </a:p>
        </p:txBody>
      </p:sp>
    </p:spTree>
    <p:extLst>
      <p:ext uri="{BB962C8B-B14F-4D97-AF65-F5344CB8AC3E}">
        <p14:creationId xmlns:p14="http://schemas.microsoft.com/office/powerpoint/2010/main" val="19344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DE23969-D66B-4AC8-8676-4DB8947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l-PL" sz="3400">
                <a:solidFill>
                  <a:srgbClr val="FFFFFF"/>
                </a:solidFill>
              </a:rPr>
              <a:t>Wprowadzenie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99964134-9A41-4728-A024-1C656086D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771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1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E5808-60EE-460A-9F62-D49A753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76F1F0-99D4-441A-BEC2-2ADD030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FE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ostanowiliśmy </a:t>
            </a:r>
            <a:r>
              <a:rPr lang="pl-PL" sz="2400" dirty="0">
                <a:solidFill>
                  <a:srgbClr val="FE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zweryfikować poprawność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oszacowań wartości zagrożonej (ang. Value </a:t>
            </a:r>
            <a:r>
              <a:rPr lang="pl-PL" sz="2400" dirty="0" err="1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oraz mediany przekroczeń (ang. Median </a:t>
            </a:r>
            <a:r>
              <a:rPr lang="pl-PL" sz="2400" dirty="0" err="1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Shortfall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otrzymanych z wykorzystaniem teorii wartości ekstremalnych na dziennych prostych stopach zwrotu z indeksu NASDAQ </a:t>
            </a:r>
            <a:r>
              <a:rPr lang="pl-PL" sz="2400" dirty="0" err="1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Composite</a:t>
            </a:r>
            <a:r>
              <a:rPr lang="pl-PL" sz="2400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okresu od 22.04.2019 do 21.05.2021.</a:t>
            </a:r>
          </a:p>
          <a:p>
            <a:endParaRPr lang="pl-PL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BDA58D-3D0E-4350-87E5-BECE1E27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Miary zagrożenia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8CE191-7CA0-43DE-8C4F-B70E76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sSub>
                      <m:sSubPr>
                        <m:ctrlP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pl-PL" sz="2400" dirty="0">
                  <a:solidFill>
                    <a:srgbClr val="FEFFFF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pl-PL" sz="240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𝑚𝑒𝑑𝑖𝑎𝑛𝑎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≥−</m:t>
                    </m:r>
                    <m:sSub>
                      <m:sSubPr>
                        <m:ctrlP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pl-PL" sz="2400" dirty="0">
                  <a:solidFill>
                    <a:srgbClr val="FEFFFF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pl-PL" sz="240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𝑉𝑎𝑅</m:t>
                        </m:r>
                      </m:e>
                      <m:sub>
                        <m:f>
                          <m:fPr>
                            <m:ctrlPr>
                              <a:rPr lang="pl-PL" sz="24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l-PL" sz="24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l-PL" sz="24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l-PL" sz="2400" dirty="0">
                  <a:solidFill>
                    <a:srgbClr val="FEFFFF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8CE191-7CA0-43DE-8C4F-B70E76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  <a:blipFill>
                <a:blip r:embed="rId2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1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B4F0FA-F8CF-46B5-B187-5BD7A01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700">
                <a:solidFill>
                  <a:srgbClr val="FFFFFF"/>
                </a:solidFill>
              </a:rPr>
              <a:t>Teoria wartości ekstremalnych</a:t>
            </a:r>
          </a:p>
        </p:txBody>
      </p:sp>
      <p:graphicFrame>
        <p:nvGraphicFramePr>
          <p:cNvPr id="23" name="Symbol zastępczy zawartości 2">
            <a:extLst>
              <a:ext uri="{FF2B5EF4-FFF2-40B4-BE49-F238E27FC236}">
                <a16:creationId xmlns:a16="http://schemas.microsoft.com/office/drawing/2014/main" id="{F811D28E-69C6-4646-8CD1-7160B3F5E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505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26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02DF90-AD45-4DEF-9419-66EDE4F9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Weryfikacja oszacowań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EBF4B0-8BE4-44CE-9A91-23BEC024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Poprawny model prognozujący wartość zagrożoną powinien cechować się dwoma podstawowymi własnościami: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Historyczna liczba przekroczeń wartości zagrożonej powinna być zbieżna z przyjętym poziomem istotności;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Przekroczenia powinny być równomiernie rozłożone w czasie.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Pierwszą z pożądanych własności można zweryfikować z wykorzystaniem testu Kupca (1995), a drugą za pomocą testu </a:t>
            </a:r>
            <a:r>
              <a:rPr lang="pl-P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Christoffersena</a:t>
            </a: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(1998).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3076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D8B386-C601-4717-9FAE-A7B823FA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CAF4C04-C000-4AC1-9E2A-94C8E7A331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491" y="467208"/>
            <a:ext cx="6784468" cy="592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2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D8B386-C601-4717-9FAE-A7B823FA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Rezultaty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4761587F-304B-4A26-9696-6E05D94314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461506"/>
            <a:ext cx="5455917" cy="392826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94EFBDFD-A341-4C4F-AFE2-01A0FEEDE5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1506"/>
            <a:ext cx="5455917" cy="39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0FA6CE-4690-4569-AFB2-FFD5D92F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Dziękujemy</a:t>
            </a:r>
            <a:r>
              <a:rPr lang="en-US" dirty="0"/>
              <a:t> za </a:t>
            </a:r>
            <a:r>
              <a:rPr lang="en-US" dirty="0" err="1"/>
              <a:t>uwagę</a:t>
            </a:r>
            <a:r>
              <a:rPr lang="en-US" dirty="0"/>
              <a:t> :)</a:t>
            </a:r>
          </a:p>
        </p:txBody>
      </p:sp>
      <p:pic>
        <p:nvPicPr>
          <p:cNvPr id="5" name="Picture 4" descr="Lupa na czystym tle">
            <a:extLst>
              <a:ext uri="{FF2B5EF4-FFF2-40B4-BE49-F238E27FC236}">
                <a16:creationId xmlns:a16="http://schemas.microsoft.com/office/drawing/2014/main" id="{867508D8-3C12-41B2-8D0E-62EDA62CA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4" r="836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1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241</Words>
  <Application>Microsoft Office PowerPoint</Application>
  <PresentationFormat>Panoramiczny</PresentationFormat>
  <Paragraphs>25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Motyw pakietu Office</vt:lpstr>
      <vt:lpstr>Epidemia Covid-19 a prognozowanie miar ryzyka rynkowego</vt:lpstr>
      <vt:lpstr>Wprowadzenie</vt:lpstr>
      <vt:lpstr>Cel projektu</vt:lpstr>
      <vt:lpstr>Miary zagrożenia</vt:lpstr>
      <vt:lpstr>Teoria wartości ekstremalnych</vt:lpstr>
      <vt:lpstr>Weryfikacja oszacowań</vt:lpstr>
      <vt:lpstr>Rezultaty</vt:lpstr>
      <vt:lpstr>Rezultaty</vt:lpstr>
      <vt:lpstr>Dziękujemy za uwagę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Epidemia Covid-19 a prognozowanie miar ryzyka rynkowego</dc:title>
  <dc:creator>Krzysztof Ignasiak</dc:creator>
  <cp:lastModifiedBy>Krzysztof Ignasiak</cp:lastModifiedBy>
  <cp:revision>4</cp:revision>
  <dcterms:created xsi:type="dcterms:W3CDTF">2021-06-27T12:45:29Z</dcterms:created>
  <dcterms:modified xsi:type="dcterms:W3CDTF">2021-06-27T13:10:07Z</dcterms:modified>
</cp:coreProperties>
</file>