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sldIdLst>
    <p:sldId id="256" r:id="rId6"/>
    <p:sldId id="281" r:id="rId7"/>
    <p:sldId id="287" r:id="rId8"/>
    <p:sldId id="263" r:id="rId9"/>
    <p:sldId id="288" r:id="rId10"/>
    <p:sldId id="280" r:id="rId11"/>
    <p:sldId id="282" r:id="rId12"/>
    <p:sldId id="286" r:id="rId13"/>
    <p:sldId id="285" r:id="rId14"/>
    <p:sldId id="283" r:id="rId15"/>
    <p:sldId id="284" r:id="rId16"/>
    <p:sldId id="257" r:id="rId1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50FDD691-F968-4667-A629-7E5E23CDB9ED}">
          <p14:sldIdLst>
            <p14:sldId id="256"/>
            <p14:sldId id="281"/>
            <p14:sldId id="287"/>
            <p14:sldId id="263"/>
            <p14:sldId id="288"/>
            <p14:sldId id="280"/>
            <p14:sldId id="282"/>
            <p14:sldId id="286"/>
            <p14:sldId id="285"/>
            <p14:sldId id="283"/>
            <p14:sldId id="284"/>
          </p14:sldIdLst>
        </p14:section>
        <p14:section name="Untitled Section" id="{5C19B29B-F08E-4F9E-A9A2-0D30CBC6990D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9" autoAdjust="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172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VG7504-CollateralBuildout-PPT-SlideDesign-R2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10160"/>
            <a:ext cx="9226812" cy="6929120"/>
          </a:xfrm>
          <a:prstGeom prst="rect">
            <a:avLst/>
          </a:prstGeom>
        </p:spPr>
      </p:pic>
      <p:sp>
        <p:nvSpPr>
          <p:cNvPr id="8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972227" y="2022986"/>
            <a:ext cx="3989388" cy="1301239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72227" y="3389432"/>
            <a:ext cx="3989388" cy="573741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191000" y="4055369"/>
            <a:ext cx="762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971925" y="4241800"/>
            <a:ext cx="3989388" cy="736600"/>
          </a:xfrm>
        </p:spPr>
        <p:txBody>
          <a:bodyPr/>
          <a:lstStyle>
            <a:lvl1pPr marL="0" indent="0">
              <a:buNone/>
              <a:defRPr sz="1000" b="1" i="0" kern="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Prepared for [company name] </a:t>
            </a:r>
          </a:p>
          <a:p>
            <a:pPr lvl="0"/>
            <a:r>
              <a:rPr lang="en-US" dirty="0" err="1"/>
              <a:t>mm.dd.yy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5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medi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VG7504-CollateralBuildout-PPT-SlideDesign-R2-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1309"/>
          </a:xfrm>
          <a:prstGeom prst="rect">
            <a:avLst/>
          </a:prstGeom>
        </p:spPr>
      </p:pic>
      <p:sp>
        <p:nvSpPr>
          <p:cNvPr id="13" name="Slide Number Placeholder 8"/>
          <p:cNvSpPr txBox="1">
            <a:spLocks/>
          </p:cNvSpPr>
          <p:nvPr/>
        </p:nvSpPr>
        <p:spPr>
          <a:xfrm>
            <a:off x="8255000" y="6356350"/>
            <a:ext cx="431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819CED0-3340-9C42-8BFA-ADE205D675B4}" type="slidenum">
              <a:rPr lang="en-US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84D7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2669480" cy="639762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2669480" cy="3951288"/>
          </a:xfrm>
        </p:spPr>
        <p:txBody>
          <a:bodyPr/>
          <a:lstStyle>
            <a:lvl1pPr>
              <a:defRPr sz="1600">
                <a:solidFill>
                  <a:srgbClr val="084D71"/>
                </a:solidFill>
              </a:defRPr>
            </a:lvl1pPr>
            <a:lvl2pPr>
              <a:defRPr sz="1400">
                <a:solidFill>
                  <a:srgbClr val="084D71"/>
                </a:solidFill>
              </a:defRPr>
            </a:lvl2pPr>
            <a:lvl3pPr>
              <a:defRPr sz="1200">
                <a:solidFill>
                  <a:srgbClr val="084D71"/>
                </a:solidFill>
              </a:defRPr>
            </a:lvl3pPr>
            <a:lvl4pPr>
              <a:defRPr sz="1100">
                <a:solidFill>
                  <a:srgbClr val="084D71"/>
                </a:solidFill>
              </a:defRPr>
            </a:lvl4pPr>
            <a:lvl5pPr>
              <a:defRPr sz="1050">
                <a:solidFill>
                  <a:srgbClr val="084D7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Slide Number Placeholder 8"/>
          <p:cNvSpPr>
            <a:spLocks noGrp="1"/>
          </p:cNvSpPr>
          <p:nvPr>
            <p:ph type="sldNum" sz="quarter" idx="17"/>
          </p:nvPr>
        </p:nvSpPr>
        <p:spPr>
          <a:xfrm>
            <a:off x="8255000" y="6356350"/>
            <a:ext cx="431800" cy="365125"/>
          </a:xfrm>
        </p:spPr>
        <p:txBody>
          <a:bodyPr/>
          <a:lstStyle>
            <a:lvl1pPr>
              <a:defRPr sz="800" smtClean="0"/>
            </a:lvl1pPr>
          </a:lstStyle>
          <a:p>
            <a:pPr>
              <a:defRPr/>
            </a:pPr>
            <a:fld id="{9E2303D3-A389-3C4B-B745-656175B817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8"/>
          </p:nvPr>
        </p:nvSpPr>
        <p:spPr>
          <a:xfrm>
            <a:off x="3228956" y="1535113"/>
            <a:ext cx="2669480" cy="639762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9"/>
          </p:nvPr>
        </p:nvSpPr>
        <p:spPr>
          <a:xfrm>
            <a:off x="3228956" y="2174875"/>
            <a:ext cx="2669480" cy="3951288"/>
          </a:xfrm>
        </p:spPr>
        <p:txBody>
          <a:bodyPr/>
          <a:lstStyle>
            <a:lvl1pPr>
              <a:defRPr sz="1600">
                <a:solidFill>
                  <a:srgbClr val="084D71"/>
                </a:solidFill>
              </a:defRPr>
            </a:lvl1pPr>
            <a:lvl2pPr>
              <a:defRPr sz="1400">
                <a:solidFill>
                  <a:srgbClr val="084D71"/>
                </a:solidFill>
              </a:defRPr>
            </a:lvl2pPr>
            <a:lvl3pPr>
              <a:defRPr sz="1200">
                <a:solidFill>
                  <a:srgbClr val="084D71"/>
                </a:solidFill>
              </a:defRPr>
            </a:lvl3pPr>
            <a:lvl4pPr>
              <a:defRPr sz="1100">
                <a:solidFill>
                  <a:srgbClr val="084D71"/>
                </a:solidFill>
              </a:defRPr>
            </a:lvl4pPr>
            <a:lvl5pPr>
              <a:defRPr sz="1050">
                <a:solidFill>
                  <a:srgbClr val="084D7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20"/>
          </p:nvPr>
        </p:nvSpPr>
        <p:spPr>
          <a:xfrm>
            <a:off x="6017320" y="1535113"/>
            <a:ext cx="2669480" cy="639762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21"/>
          </p:nvPr>
        </p:nvSpPr>
        <p:spPr>
          <a:xfrm>
            <a:off x="6017320" y="2174875"/>
            <a:ext cx="2669480" cy="3951288"/>
          </a:xfrm>
        </p:spPr>
        <p:txBody>
          <a:bodyPr/>
          <a:lstStyle>
            <a:lvl1pPr>
              <a:defRPr sz="1600">
                <a:solidFill>
                  <a:srgbClr val="084D71"/>
                </a:solidFill>
              </a:defRPr>
            </a:lvl1pPr>
            <a:lvl2pPr>
              <a:defRPr sz="1400">
                <a:solidFill>
                  <a:srgbClr val="084D71"/>
                </a:solidFill>
              </a:defRPr>
            </a:lvl2pPr>
            <a:lvl3pPr>
              <a:defRPr sz="1200">
                <a:solidFill>
                  <a:srgbClr val="084D71"/>
                </a:solidFill>
              </a:defRPr>
            </a:lvl3pPr>
            <a:lvl4pPr>
              <a:defRPr sz="1100">
                <a:solidFill>
                  <a:srgbClr val="084D71"/>
                </a:solidFill>
              </a:defRPr>
            </a:lvl4pPr>
            <a:lvl5pPr>
              <a:defRPr sz="1050">
                <a:solidFill>
                  <a:srgbClr val="084D7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607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REVG7504-CollateralBuildout-PPT-SlideDesign-R2-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69"/>
            <a:ext cx="9144000" cy="6851309"/>
          </a:xfrm>
          <a:prstGeom prst="rect">
            <a:avLst/>
          </a:prstGeom>
        </p:spPr>
      </p:pic>
      <p:sp>
        <p:nvSpPr>
          <p:cNvPr id="7" name="Slide Number Placeholder 8"/>
          <p:cNvSpPr txBox="1">
            <a:spLocks/>
          </p:cNvSpPr>
          <p:nvPr userDrawn="1"/>
        </p:nvSpPr>
        <p:spPr>
          <a:xfrm>
            <a:off x="8255000" y="6356350"/>
            <a:ext cx="431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819CED0-3340-9C42-8BFA-ADE205D675B4}" type="slidenum">
              <a:rPr lang="en-US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84D7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2669480" cy="639762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2669480" cy="3951288"/>
          </a:xfrm>
        </p:spPr>
        <p:txBody>
          <a:bodyPr/>
          <a:lstStyle>
            <a:lvl1pPr>
              <a:defRPr sz="1600">
                <a:solidFill>
                  <a:srgbClr val="084D71"/>
                </a:solidFill>
              </a:defRPr>
            </a:lvl1pPr>
            <a:lvl2pPr>
              <a:defRPr sz="1400">
                <a:solidFill>
                  <a:srgbClr val="084D71"/>
                </a:solidFill>
              </a:defRPr>
            </a:lvl2pPr>
            <a:lvl3pPr>
              <a:defRPr sz="1200">
                <a:solidFill>
                  <a:srgbClr val="084D71"/>
                </a:solidFill>
              </a:defRPr>
            </a:lvl3pPr>
            <a:lvl4pPr>
              <a:defRPr sz="1100">
                <a:solidFill>
                  <a:srgbClr val="084D71"/>
                </a:solidFill>
              </a:defRPr>
            </a:lvl4pPr>
            <a:lvl5pPr>
              <a:defRPr sz="1050">
                <a:solidFill>
                  <a:srgbClr val="084D7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7"/>
          </p:nvPr>
        </p:nvSpPr>
        <p:spPr>
          <a:xfrm>
            <a:off x="8255000" y="6356350"/>
            <a:ext cx="431800" cy="365125"/>
          </a:xfrm>
        </p:spPr>
        <p:txBody>
          <a:bodyPr/>
          <a:lstStyle>
            <a:lvl1pPr>
              <a:defRPr sz="800" smtClean="0"/>
            </a:lvl1pPr>
          </a:lstStyle>
          <a:p>
            <a:pPr>
              <a:defRPr/>
            </a:pPr>
            <a:fld id="{9E2303D3-A389-3C4B-B745-656175B817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8" name="Table Placeholder 17"/>
          <p:cNvSpPr>
            <a:spLocks noGrp="1"/>
          </p:cNvSpPr>
          <p:nvPr>
            <p:ph type="tbl" sz="quarter" idx="18" hasCustomPrompt="1"/>
          </p:nvPr>
        </p:nvSpPr>
        <p:spPr>
          <a:xfrm>
            <a:off x="3251200" y="1535113"/>
            <a:ext cx="5435600" cy="459105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Table Placeholder</a:t>
            </a:r>
          </a:p>
        </p:txBody>
      </p:sp>
    </p:spTree>
    <p:extLst>
      <p:ext uri="{BB962C8B-B14F-4D97-AF65-F5344CB8AC3E}">
        <p14:creationId xmlns:p14="http://schemas.microsoft.com/office/powerpoint/2010/main" val="3144828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VG7504-CollateralBuildout-PPT-SlideDesign-R2-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69"/>
            <a:ext cx="9144000" cy="6851309"/>
          </a:xfrm>
          <a:prstGeom prst="rect">
            <a:avLst/>
          </a:prstGeom>
        </p:spPr>
      </p:pic>
      <p:sp>
        <p:nvSpPr>
          <p:cNvPr id="7" name="Slide Number Placeholder 8"/>
          <p:cNvSpPr txBox="1">
            <a:spLocks/>
          </p:cNvSpPr>
          <p:nvPr userDrawn="1"/>
        </p:nvSpPr>
        <p:spPr>
          <a:xfrm>
            <a:off x="8255000" y="6356350"/>
            <a:ext cx="431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819CED0-3340-9C42-8BFA-ADE205D675B4}" type="slidenum">
              <a:rPr lang="en-US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84D7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7"/>
          </p:nvPr>
        </p:nvSpPr>
        <p:spPr>
          <a:xfrm>
            <a:off x="8255000" y="6356350"/>
            <a:ext cx="431800" cy="365125"/>
          </a:xfrm>
        </p:spPr>
        <p:txBody>
          <a:bodyPr/>
          <a:lstStyle>
            <a:lvl1pPr>
              <a:defRPr sz="800" smtClean="0"/>
            </a:lvl1pPr>
          </a:lstStyle>
          <a:p>
            <a:pPr>
              <a:defRPr/>
            </a:pPr>
            <a:fld id="{9E2303D3-A389-3C4B-B745-656175B817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8" name="Table Placeholder 17"/>
          <p:cNvSpPr>
            <a:spLocks noGrp="1"/>
          </p:cNvSpPr>
          <p:nvPr>
            <p:ph type="tbl" sz="quarter" idx="18" hasCustomPrompt="1"/>
          </p:nvPr>
        </p:nvSpPr>
        <p:spPr>
          <a:xfrm>
            <a:off x="457200" y="1573213"/>
            <a:ext cx="8229600" cy="4584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Table Placeholder</a:t>
            </a:r>
          </a:p>
        </p:txBody>
      </p:sp>
    </p:spTree>
    <p:extLst>
      <p:ext uri="{BB962C8B-B14F-4D97-AF65-F5344CB8AC3E}">
        <p14:creationId xmlns:p14="http://schemas.microsoft.com/office/powerpoint/2010/main" val="3757566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VG7504-CollateralBuildout-PPT-SlideDesign-R2-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1309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84D7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3380154"/>
            <a:ext cx="2669480" cy="639762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19916"/>
            <a:ext cx="2669480" cy="1986450"/>
          </a:xfrm>
        </p:spPr>
        <p:txBody>
          <a:bodyPr/>
          <a:lstStyle>
            <a:lvl1pPr>
              <a:defRPr sz="1600">
                <a:solidFill>
                  <a:srgbClr val="084D71"/>
                </a:solidFill>
              </a:defRPr>
            </a:lvl1pPr>
            <a:lvl2pPr>
              <a:defRPr sz="1400">
                <a:solidFill>
                  <a:srgbClr val="084D71"/>
                </a:solidFill>
              </a:defRPr>
            </a:lvl2pPr>
            <a:lvl3pPr>
              <a:defRPr sz="1200">
                <a:solidFill>
                  <a:srgbClr val="084D71"/>
                </a:solidFill>
              </a:defRPr>
            </a:lvl3pPr>
            <a:lvl4pPr>
              <a:defRPr sz="1100">
                <a:solidFill>
                  <a:srgbClr val="084D71"/>
                </a:solidFill>
              </a:defRPr>
            </a:lvl4pPr>
            <a:lvl5pPr>
              <a:defRPr sz="1050">
                <a:solidFill>
                  <a:srgbClr val="084D7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8"/>
          </p:nvPr>
        </p:nvSpPr>
        <p:spPr>
          <a:xfrm>
            <a:off x="3228956" y="3380154"/>
            <a:ext cx="2669480" cy="639762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9"/>
          </p:nvPr>
        </p:nvSpPr>
        <p:spPr>
          <a:xfrm>
            <a:off x="3228956" y="4019916"/>
            <a:ext cx="2669480" cy="1986450"/>
          </a:xfrm>
        </p:spPr>
        <p:txBody>
          <a:bodyPr/>
          <a:lstStyle>
            <a:lvl1pPr>
              <a:defRPr sz="1600">
                <a:solidFill>
                  <a:srgbClr val="084D71"/>
                </a:solidFill>
              </a:defRPr>
            </a:lvl1pPr>
            <a:lvl2pPr>
              <a:defRPr sz="1400">
                <a:solidFill>
                  <a:srgbClr val="084D71"/>
                </a:solidFill>
              </a:defRPr>
            </a:lvl2pPr>
            <a:lvl3pPr>
              <a:defRPr sz="1200">
                <a:solidFill>
                  <a:srgbClr val="084D71"/>
                </a:solidFill>
              </a:defRPr>
            </a:lvl3pPr>
            <a:lvl4pPr>
              <a:defRPr sz="1100">
                <a:solidFill>
                  <a:srgbClr val="084D71"/>
                </a:solidFill>
              </a:defRPr>
            </a:lvl4pPr>
            <a:lvl5pPr>
              <a:defRPr sz="1050">
                <a:solidFill>
                  <a:srgbClr val="084D7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20"/>
          </p:nvPr>
        </p:nvSpPr>
        <p:spPr>
          <a:xfrm>
            <a:off x="6017320" y="3380154"/>
            <a:ext cx="2669480" cy="639762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21"/>
          </p:nvPr>
        </p:nvSpPr>
        <p:spPr>
          <a:xfrm>
            <a:off x="6017320" y="4019916"/>
            <a:ext cx="2669480" cy="1986450"/>
          </a:xfrm>
        </p:spPr>
        <p:txBody>
          <a:bodyPr/>
          <a:lstStyle>
            <a:lvl1pPr>
              <a:defRPr sz="1600">
                <a:solidFill>
                  <a:srgbClr val="084D71"/>
                </a:solidFill>
              </a:defRPr>
            </a:lvl1pPr>
            <a:lvl2pPr>
              <a:defRPr sz="1400">
                <a:solidFill>
                  <a:srgbClr val="084D71"/>
                </a:solidFill>
              </a:defRPr>
            </a:lvl2pPr>
            <a:lvl3pPr>
              <a:defRPr sz="1200">
                <a:solidFill>
                  <a:srgbClr val="084D71"/>
                </a:solidFill>
              </a:defRPr>
            </a:lvl3pPr>
            <a:lvl4pPr>
              <a:defRPr sz="1100">
                <a:solidFill>
                  <a:srgbClr val="084D71"/>
                </a:solidFill>
              </a:defRPr>
            </a:lvl4pPr>
            <a:lvl5pPr>
              <a:defRPr sz="1050">
                <a:solidFill>
                  <a:srgbClr val="084D7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22" hasCustomPrompt="1"/>
          </p:nvPr>
        </p:nvSpPr>
        <p:spPr>
          <a:xfrm>
            <a:off x="457200" y="1581150"/>
            <a:ext cx="2670175" cy="17986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9" name="Picture Placeholder 17"/>
          <p:cNvSpPr>
            <a:spLocks noGrp="1"/>
          </p:cNvSpPr>
          <p:nvPr>
            <p:ph type="pic" sz="quarter" idx="23" hasCustomPrompt="1"/>
          </p:nvPr>
        </p:nvSpPr>
        <p:spPr>
          <a:xfrm>
            <a:off x="3228261" y="1581150"/>
            <a:ext cx="2670175" cy="17986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0" name="Picture Placeholder 17"/>
          <p:cNvSpPr>
            <a:spLocks noGrp="1"/>
          </p:cNvSpPr>
          <p:nvPr>
            <p:ph type="pic" sz="quarter" idx="24" hasCustomPrompt="1"/>
          </p:nvPr>
        </p:nvSpPr>
        <p:spPr>
          <a:xfrm>
            <a:off x="6016625" y="1581150"/>
            <a:ext cx="2670175" cy="17986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1" name="Slide Number Placeholder 8"/>
          <p:cNvSpPr txBox="1">
            <a:spLocks/>
          </p:cNvSpPr>
          <p:nvPr userDrawn="1"/>
        </p:nvSpPr>
        <p:spPr>
          <a:xfrm>
            <a:off x="8255000" y="6356350"/>
            <a:ext cx="43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8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9E2303D3-A389-3C4B-B745-656175B817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7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VG7504-CollateralBuildout-PPT-SlideDesign-R2-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1309"/>
          </a:xfrm>
          <a:prstGeom prst="rect">
            <a:avLst/>
          </a:prstGeom>
        </p:spPr>
      </p:pic>
      <p:sp>
        <p:nvSpPr>
          <p:cNvPr id="7" name="Slide Number Placeholder 8"/>
          <p:cNvSpPr txBox="1">
            <a:spLocks/>
          </p:cNvSpPr>
          <p:nvPr userDrawn="1"/>
        </p:nvSpPr>
        <p:spPr>
          <a:xfrm>
            <a:off x="8255000" y="6356350"/>
            <a:ext cx="431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819CED0-3340-9C42-8BFA-ADE205D675B4}" type="slidenum">
              <a:rPr lang="en-US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84D7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7"/>
          </p:nvPr>
        </p:nvSpPr>
        <p:spPr>
          <a:xfrm>
            <a:off x="8255000" y="6356350"/>
            <a:ext cx="431800" cy="365125"/>
          </a:xfrm>
        </p:spPr>
        <p:txBody>
          <a:bodyPr/>
          <a:lstStyle>
            <a:lvl1pPr>
              <a:defRPr sz="800" smtClean="0"/>
            </a:lvl1pPr>
          </a:lstStyle>
          <a:p>
            <a:pPr>
              <a:defRPr/>
            </a:pPr>
            <a:fld id="{9E2303D3-A389-3C4B-B745-656175B817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8"/>
          </p:nvPr>
        </p:nvSpPr>
        <p:spPr>
          <a:xfrm>
            <a:off x="3228956" y="1535113"/>
            <a:ext cx="2669480" cy="639762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9"/>
          </p:nvPr>
        </p:nvSpPr>
        <p:spPr>
          <a:xfrm>
            <a:off x="3228956" y="2174875"/>
            <a:ext cx="2669480" cy="3951288"/>
          </a:xfrm>
        </p:spPr>
        <p:txBody>
          <a:bodyPr/>
          <a:lstStyle>
            <a:lvl1pPr>
              <a:defRPr sz="1600">
                <a:solidFill>
                  <a:srgbClr val="084D71"/>
                </a:solidFill>
              </a:defRPr>
            </a:lvl1pPr>
            <a:lvl2pPr>
              <a:defRPr sz="1400">
                <a:solidFill>
                  <a:srgbClr val="084D71"/>
                </a:solidFill>
              </a:defRPr>
            </a:lvl2pPr>
            <a:lvl3pPr>
              <a:defRPr sz="1200">
                <a:solidFill>
                  <a:srgbClr val="084D71"/>
                </a:solidFill>
              </a:defRPr>
            </a:lvl3pPr>
            <a:lvl4pPr>
              <a:defRPr sz="1100">
                <a:solidFill>
                  <a:srgbClr val="084D71"/>
                </a:solidFill>
              </a:defRPr>
            </a:lvl4pPr>
            <a:lvl5pPr>
              <a:defRPr sz="1050">
                <a:solidFill>
                  <a:srgbClr val="084D7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20"/>
          </p:nvPr>
        </p:nvSpPr>
        <p:spPr>
          <a:xfrm>
            <a:off x="6017320" y="1535113"/>
            <a:ext cx="2669480" cy="639762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21"/>
          </p:nvPr>
        </p:nvSpPr>
        <p:spPr>
          <a:xfrm>
            <a:off x="6017320" y="2174875"/>
            <a:ext cx="2669480" cy="3951288"/>
          </a:xfrm>
        </p:spPr>
        <p:txBody>
          <a:bodyPr/>
          <a:lstStyle>
            <a:lvl1pPr>
              <a:defRPr sz="1600">
                <a:solidFill>
                  <a:srgbClr val="084D71"/>
                </a:solidFill>
              </a:defRPr>
            </a:lvl1pPr>
            <a:lvl2pPr>
              <a:defRPr sz="1400">
                <a:solidFill>
                  <a:srgbClr val="084D71"/>
                </a:solidFill>
              </a:defRPr>
            </a:lvl2pPr>
            <a:lvl3pPr>
              <a:defRPr sz="1200">
                <a:solidFill>
                  <a:srgbClr val="084D71"/>
                </a:solidFill>
              </a:defRPr>
            </a:lvl3pPr>
            <a:lvl4pPr>
              <a:defRPr sz="1100">
                <a:solidFill>
                  <a:srgbClr val="084D71"/>
                </a:solidFill>
              </a:defRPr>
            </a:lvl4pPr>
            <a:lvl5pPr>
              <a:defRPr sz="1050">
                <a:solidFill>
                  <a:srgbClr val="084D7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22"/>
          </p:nvPr>
        </p:nvSpPr>
        <p:spPr>
          <a:xfrm>
            <a:off x="457200" y="1535113"/>
            <a:ext cx="2641600" cy="4591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82040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VG7504-CollateralBuildout-PPT-SlideDesign-R2-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1309"/>
          </a:xfrm>
          <a:prstGeom prst="rect">
            <a:avLst/>
          </a:prstGeom>
        </p:spPr>
      </p:pic>
      <p:sp>
        <p:nvSpPr>
          <p:cNvPr id="7" name="Slide Number Placeholder 8"/>
          <p:cNvSpPr txBox="1">
            <a:spLocks/>
          </p:cNvSpPr>
          <p:nvPr userDrawn="1"/>
        </p:nvSpPr>
        <p:spPr>
          <a:xfrm>
            <a:off x="8255000" y="6356350"/>
            <a:ext cx="431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819CED0-3340-9C42-8BFA-ADE205D675B4}" type="slidenum">
              <a:rPr lang="en-US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84D7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7"/>
          </p:nvPr>
        </p:nvSpPr>
        <p:spPr>
          <a:xfrm>
            <a:off x="8255000" y="6356350"/>
            <a:ext cx="431800" cy="365125"/>
          </a:xfrm>
        </p:spPr>
        <p:txBody>
          <a:bodyPr/>
          <a:lstStyle>
            <a:lvl1pPr>
              <a:defRPr sz="800" smtClean="0"/>
            </a:lvl1pPr>
          </a:lstStyle>
          <a:p>
            <a:pPr>
              <a:defRPr/>
            </a:pPr>
            <a:fld id="{9E2303D3-A389-3C4B-B745-656175B817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8" name="Chart Placeholder 17"/>
          <p:cNvSpPr>
            <a:spLocks noGrp="1"/>
          </p:cNvSpPr>
          <p:nvPr>
            <p:ph type="chart" sz="quarter" idx="18"/>
          </p:nvPr>
        </p:nvSpPr>
        <p:spPr>
          <a:xfrm>
            <a:off x="457201" y="1535113"/>
            <a:ext cx="2602116" cy="459104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9"/>
          </p:nvPr>
        </p:nvSpPr>
        <p:spPr>
          <a:xfrm>
            <a:off x="3228956" y="1535113"/>
            <a:ext cx="2669480" cy="639762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0"/>
          </p:nvPr>
        </p:nvSpPr>
        <p:spPr>
          <a:xfrm>
            <a:off x="3228956" y="2174875"/>
            <a:ext cx="2669480" cy="3951288"/>
          </a:xfrm>
        </p:spPr>
        <p:txBody>
          <a:bodyPr/>
          <a:lstStyle>
            <a:lvl1pPr>
              <a:defRPr sz="1600">
                <a:solidFill>
                  <a:srgbClr val="084D71"/>
                </a:solidFill>
              </a:defRPr>
            </a:lvl1pPr>
            <a:lvl2pPr>
              <a:defRPr sz="1400">
                <a:solidFill>
                  <a:srgbClr val="084D71"/>
                </a:solidFill>
              </a:defRPr>
            </a:lvl2pPr>
            <a:lvl3pPr>
              <a:defRPr sz="1200">
                <a:solidFill>
                  <a:srgbClr val="084D71"/>
                </a:solidFill>
              </a:defRPr>
            </a:lvl3pPr>
            <a:lvl4pPr>
              <a:defRPr sz="1100">
                <a:solidFill>
                  <a:srgbClr val="084D71"/>
                </a:solidFill>
              </a:defRPr>
            </a:lvl4pPr>
            <a:lvl5pPr>
              <a:defRPr sz="1050">
                <a:solidFill>
                  <a:srgbClr val="084D7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21"/>
          </p:nvPr>
        </p:nvSpPr>
        <p:spPr>
          <a:xfrm>
            <a:off x="6017320" y="1535113"/>
            <a:ext cx="2669480" cy="639762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22"/>
          </p:nvPr>
        </p:nvSpPr>
        <p:spPr>
          <a:xfrm>
            <a:off x="6017320" y="2174875"/>
            <a:ext cx="2669480" cy="3951288"/>
          </a:xfrm>
        </p:spPr>
        <p:txBody>
          <a:bodyPr/>
          <a:lstStyle>
            <a:lvl1pPr>
              <a:defRPr sz="1600">
                <a:solidFill>
                  <a:srgbClr val="084D71"/>
                </a:solidFill>
              </a:defRPr>
            </a:lvl1pPr>
            <a:lvl2pPr>
              <a:defRPr sz="1400">
                <a:solidFill>
                  <a:srgbClr val="084D71"/>
                </a:solidFill>
              </a:defRPr>
            </a:lvl2pPr>
            <a:lvl3pPr>
              <a:defRPr sz="1200">
                <a:solidFill>
                  <a:srgbClr val="084D71"/>
                </a:solidFill>
              </a:defRPr>
            </a:lvl3pPr>
            <a:lvl4pPr>
              <a:defRPr sz="1100">
                <a:solidFill>
                  <a:srgbClr val="084D71"/>
                </a:solidFill>
              </a:defRPr>
            </a:lvl4pPr>
            <a:lvl5pPr>
              <a:defRPr sz="1050">
                <a:solidFill>
                  <a:srgbClr val="084D7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427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VG7504-CollateralBuildout-PPT-SlideDesign-R2-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1309"/>
          </a:xfrm>
          <a:prstGeom prst="rect">
            <a:avLst/>
          </a:prstGeom>
        </p:spPr>
      </p:pic>
      <p:sp>
        <p:nvSpPr>
          <p:cNvPr id="11" name="Slide Number Placeholder 8"/>
          <p:cNvSpPr txBox="1">
            <a:spLocks/>
          </p:cNvSpPr>
          <p:nvPr userDrawn="1"/>
        </p:nvSpPr>
        <p:spPr>
          <a:xfrm>
            <a:off x="8255000" y="6356350"/>
            <a:ext cx="431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819CED0-3340-9C42-8BFA-ADE205D675B4}" type="slidenum">
              <a:rPr lang="en-US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7"/>
          </p:nvPr>
        </p:nvSpPr>
        <p:spPr>
          <a:xfrm>
            <a:off x="8255000" y="6356350"/>
            <a:ext cx="431800" cy="365125"/>
          </a:xfrm>
        </p:spPr>
        <p:txBody>
          <a:bodyPr/>
          <a:lstStyle>
            <a:lvl1pPr>
              <a:defRPr sz="800" smtClean="0"/>
            </a:lvl1pPr>
          </a:lstStyle>
          <a:p>
            <a:pPr>
              <a:defRPr/>
            </a:pPr>
            <a:fld id="{9E2303D3-A389-3C4B-B745-656175B817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20"/>
          </p:nvPr>
        </p:nvSpPr>
        <p:spPr>
          <a:xfrm>
            <a:off x="6017320" y="1535113"/>
            <a:ext cx="2669480" cy="639762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1"/>
          </p:nvPr>
        </p:nvSpPr>
        <p:spPr>
          <a:xfrm>
            <a:off x="6017320" y="2174875"/>
            <a:ext cx="2669480" cy="3951288"/>
          </a:xfrm>
        </p:spPr>
        <p:txBody>
          <a:bodyPr/>
          <a:lstStyle>
            <a:lvl1pPr>
              <a:defRPr sz="1600">
                <a:solidFill>
                  <a:srgbClr val="084D71"/>
                </a:solidFill>
              </a:defRPr>
            </a:lvl1pPr>
            <a:lvl2pPr>
              <a:defRPr sz="1400">
                <a:solidFill>
                  <a:srgbClr val="084D71"/>
                </a:solidFill>
              </a:defRPr>
            </a:lvl2pPr>
            <a:lvl3pPr>
              <a:defRPr sz="1200">
                <a:solidFill>
                  <a:srgbClr val="084D71"/>
                </a:solidFill>
              </a:defRPr>
            </a:lvl3pPr>
            <a:lvl4pPr>
              <a:defRPr sz="1100">
                <a:solidFill>
                  <a:srgbClr val="084D71"/>
                </a:solidFill>
              </a:defRPr>
            </a:lvl4pPr>
            <a:lvl5pPr>
              <a:defRPr sz="1050">
                <a:solidFill>
                  <a:srgbClr val="084D7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84D7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hart Placeholder 17"/>
          <p:cNvSpPr>
            <a:spLocks noGrp="1"/>
          </p:cNvSpPr>
          <p:nvPr>
            <p:ph type="chart" sz="quarter" idx="18"/>
          </p:nvPr>
        </p:nvSpPr>
        <p:spPr>
          <a:xfrm>
            <a:off x="457200" y="1535113"/>
            <a:ext cx="5453749" cy="459104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586955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h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VG7504-CollateralBuildout-PPT-SlideDesign-R2-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1309"/>
          </a:xfrm>
          <a:prstGeom prst="rect">
            <a:avLst/>
          </a:prstGeom>
        </p:spPr>
      </p:pic>
      <p:sp>
        <p:nvSpPr>
          <p:cNvPr id="7" name="Slide Number Placeholder 8"/>
          <p:cNvSpPr txBox="1">
            <a:spLocks/>
          </p:cNvSpPr>
          <p:nvPr userDrawn="1"/>
        </p:nvSpPr>
        <p:spPr>
          <a:xfrm>
            <a:off x="8255000" y="6356350"/>
            <a:ext cx="431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819CED0-3340-9C42-8BFA-ADE205D675B4}" type="slidenum">
              <a:rPr lang="en-US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>
          <a:xfrm>
            <a:off x="8255000" y="6356350"/>
            <a:ext cx="431800" cy="365125"/>
          </a:xfrm>
        </p:spPr>
        <p:txBody>
          <a:bodyPr/>
          <a:lstStyle>
            <a:lvl1pPr>
              <a:defRPr sz="800" smtClean="0"/>
            </a:lvl1pPr>
          </a:lstStyle>
          <a:p>
            <a:pPr>
              <a:defRPr/>
            </a:pPr>
            <a:fld id="{9E2303D3-A389-3C4B-B745-656175B817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20"/>
          </p:nvPr>
        </p:nvSpPr>
        <p:spPr>
          <a:xfrm>
            <a:off x="457200" y="3143822"/>
            <a:ext cx="2490960" cy="639762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1"/>
          </p:nvPr>
        </p:nvSpPr>
        <p:spPr>
          <a:xfrm>
            <a:off x="457200" y="3790857"/>
            <a:ext cx="2490960" cy="2104789"/>
          </a:xfrm>
        </p:spPr>
        <p:txBody>
          <a:bodyPr/>
          <a:lstStyle>
            <a:lvl1pPr>
              <a:defRPr sz="1600">
                <a:solidFill>
                  <a:srgbClr val="084D71"/>
                </a:solidFill>
              </a:defRPr>
            </a:lvl1pPr>
            <a:lvl2pPr>
              <a:defRPr sz="1400">
                <a:solidFill>
                  <a:srgbClr val="084D71"/>
                </a:solidFill>
              </a:defRPr>
            </a:lvl2pPr>
            <a:lvl3pPr>
              <a:defRPr sz="1200">
                <a:solidFill>
                  <a:srgbClr val="084D71"/>
                </a:solidFill>
              </a:defRPr>
            </a:lvl3pPr>
            <a:lvl4pPr>
              <a:defRPr sz="1100">
                <a:solidFill>
                  <a:srgbClr val="084D71"/>
                </a:solidFill>
              </a:defRPr>
            </a:lvl4pPr>
            <a:lvl5pPr>
              <a:defRPr sz="1050">
                <a:solidFill>
                  <a:srgbClr val="084D7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84D7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hart Placeholder 17"/>
          <p:cNvSpPr>
            <a:spLocks noGrp="1"/>
          </p:cNvSpPr>
          <p:nvPr>
            <p:ph type="chart" sz="quarter" idx="18"/>
          </p:nvPr>
        </p:nvSpPr>
        <p:spPr>
          <a:xfrm>
            <a:off x="457201" y="1535113"/>
            <a:ext cx="2490960" cy="160870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22"/>
          </p:nvPr>
        </p:nvSpPr>
        <p:spPr>
          <a:xfrm>
            <a:off x="3334360" y="3143822"/>
            <a:ext cx="2490960" cy="639762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3"/>
          </p:nvPr>
        </p:nvSpPr>
        <p:spPr>
          <a:xfrm>
            <a:off x="3334360" y="3790857"/>
            <a:ext cx="2490960" cy="2104789"/>
          </a:xfrm>
        </p:spPr>
        <p:txBody>
          <a:bodyPr/>
          <a:lstStyle>
            <a:lvl1pPr>
              <a:defRPr sz="1600">
                <a:solidFill>
                  <a:srgbClr val="084D71"/>
                </a:solidFill>
              </a:defRPr>
            </a:lvl1pPr>
            <a:lvl2pPr>
              <a:defRPr sz="1400">
                <a:solidFill>
                  <a:srgbClr val="084D71"/>
                </a:solidFill>
              </a:defRPr>
            </a:lvl2pPr>
            <a:lvl3pPr>
              <a:defRPr sz="1200">
                <a:solidFill>
                  <a:srgbClr val="084D71"/>
                </a:solidFill>
              </a:defRPr>
            </a:lvl3pPr>
            <a:lvl4pPr>
              <a:defRPr sz="1100">
                <a:solidFill>
                  <a:srgbClr val="084D71"/>
                </a:solidFill>
              </a:defRPr>
            </a:lvl4pPr>
            <a:lvl5pPr>
              <a:defRPr sz="1050">
                <a:solidFill>
                  <a:srgbClr val="084D7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hart Placeholder 17"/>
          <p:cNvSpPr>
            <a:spLocks noGrp="1"/>
          </p:cNvSpPr>
          <p:nvPr>
            <p:ph type="chart" sz="quarter" idx="24"/>
          </p:nvPr>
        </p:nvSpPr>
        <p:spPr>
          <a:xfrm>
            <a:off x="3334361" y="1535113"/>
            <a:ext cx="2490960" cy="160870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25"/>
          </p:nvPr>
        </p:nvSpPr>
        <p:spPr>
          <a:xfrm>
            <a:off x="6195841" y="3143822"/>
            <a:ext cx="2490960" cy="639762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6"/>
          </p:nvPr>
        </p:nvSpPr>
        <p:spPr>
          <a:xfrm>
            <a:off x="6195841" y="3790857"/>
            <a:ext cx="2490960" cy="2104789"/>
          </a:xfrm>
        </p:spPr>
        <p:txBody>
          <a:bodyPr/>
          <a:lstStyle>
            <a:lvl1pPr>
              <a:defRPr sz="1600">
                <a:solidFill>
                  <a:srgbClr val="084D71"/>
                </a:solidFill>
              </a:defRPr>
            </a:lvl1pPr>
            <a:lvl2pPr>
              <a:defRPr sz="1400">
                <a:solidFill>
                  <a:srgbClr val="084D71"/>
                </a:solidFill>
              </a:defRPr>
            </a:lvl2pPr>
            <a:lvl3pPr>
              <a:defRPr sz="1200">
                <a:solidFill>
                  <a:srgbClr val="084D71"/>
                </a:solidFill>
              </a:defRPr>
            </a:lvl3pPr>
            <a:lvl4pPr>
              <a:defRPr sz="1100">
                <a:solidFill>
                  <a:srgbClr val="084D71"/>
                </a:solidFill>
              </a:defRPr>
            </a:lvl4pPr>
            <a:lvl5pPr>
              <a:defRPr sz="1050">
                <a:solidFill>
                  <a:srgbClr val="084D7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hart Placeholder 17"/>
          <p:cNvSpPr>
            <a:spLocks noGrp="1"/>
          </p:cNvSpPr>
          <p:nvPr>
            <p:ph type="chart" sz="quarter" idx="27"/>
          </p:nvPr>
        </p:nvSpPr>
        <p:spPr>
          <a:xfrm>
            <a:off x="6195842" y="1535113"/>
            <a:ext cx="2490960" cy="160870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5565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h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VG7504-CollateralBuildout-PPT-SlideDesign-R2-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1309"/>
          </a:xfrm>
          <a:prstGeom prst="rect">
            <a:avLst/>
          </a:prstGeom>
        </p:spPr>
      </p:pic>
      <p:sp>
        <p:nvSpPr>
          <p:cNvPr id="7" name="Slide Number Placeholder 8"/>
          <p:cNvSpPr txBox="1">
            <a:spLocks/>
          </p:cNvSpPr>
          <p:nvPr userDrawn="1"/>
        </p:nvSpPr>
        <p:spPr>
          <a:xfrm>
            <a:off x="8255000" y="6356350"/>
            <a:ext cx="431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819CED0-3340-9C42-8BFA-ADE205D675B4}" type="slidenum">
              <a:rPr lang="en-US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>
          <a:xfrm>
            <a:off x="8255000" y="6356350"/>
            <a:ext cx="431800" cy="365125"/>
          </a:xfrm>
        </p:spPr>
        <p:txBody>
          <a:bodyPr/>
          <a:lstStyle>
            <a:lvl1pPr>
              <a:defRPr sz="800" smtClean="0"/>
            </a:lvl1pPr>
          </a:lstStyle>
          <a:p>
            <a:pPr>
              <a:defRPr/>
            </a:pPr>
            <a:fld id="{9E2303D3-A389-3C4B-B745-656175B817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20"/>
          </p:nvPr>
        </p:nvSpPr>
        <p:spPr>
          <a:xfrm>
            <a:off x="457200" y="3143822"/>
            <a:ext cx="3917338" cy="639762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1"/>
          </p:nvPr>
        </p:nvSpPr>
        <p:spPr>
          <a:xfrm>
            <a:off x="457200" y="3790857"/>
            <a:ext cx="3917338" cy="2104789"/>
          </a:xfrm>
        </p:spPr>
        <p:txBody>
          <a:bodyPr/>
          <a:lstStyle>
            <a:lvl1pPr>
              <a:defRPr sz="1600">
                <a:solidFill>
                  <a:srgbClr val="084D71"/>
                </a:solidFill>
              </a:defRPr>
            </a:lvl1pPr>
            <a:lvl2pPr>
              <a:defRPr sz="1400">
                <a:solidFill>
                  <a:srgbClr val="084D71"/>
                </a:solidFill>
              </a:defRPr>
            </a:lvl2pPr>
            <a:lvl3pPr>
              <a:defRPr sz="1200">
                <a:solidFill>
                  <a:srgbClr val="084D71"/>
                </a:solidFill>
              </a:defRPr>
            </a:lvl3pPr>
            <a:lvl4pPr>
              <a:defRPr sz="1100">
                <a:solidFill>
                  <a:srgbClr val="084D71"/>
                </a:solidFill>
              </a:defRPr>
            </a:lvl4pPr>
            <a:lvl5pPr>
              <a:defRPr sz="1050">
                <a:solidFill>
                  <a:srgbClr val="084D7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84D7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hart Placeholder 17"/>
          <p:cNvSpPr>
            <a:spLocks noGrp="1"/>
          </p:cNvSpPr>
          <p:nvPr>
            <p:ph type="chart" sz="quarter" idx="18"/>
          </p:nvPr>
        </p:nvSpPr>
        <p:spPr>
          <a:xfrm>
            <a:off x="457201" y="1535113"/>
            <a:ext cx="3917338" cy="160870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22"/>
          </p:nvPr>
        </p:nvSpPr>
        <p:spPr>
          <a:xfrm>
            <a:off x="4750843" y="3143822"/>
            <a:ext cx="3935956" cy="639762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3"/>
          </p:nvPr>
        </p:nvSpPr>
        <p:spPr>
          <a:xfrm>
            <a:off x="4750843" y="3790857"/>
            <a:ext cx="3935956" cy="2104789"/>
          </a:xfrm>
        </p:spPr>
        <p:txBody>
          <a:bodyPr/>
          <a:lstStyle>
            <a:lvl1pPr>
              <a:defRPr sz="1600">
                <a:solidFill>
                  <a:srgbClr val="084D71"/>
                </a:solidFill>
              </a:defRPr>
            </a:lvl1pPr>
            <a:lvl2pPr>
              <a:defRPr sz="1400">
                <a:solidFill>
                  <a:srgbClr val="084D71"/>
                </a:solidFill>
              </a:defRPr>
            </a:lvl2pPr>
            <a:lvl3pPr>
              <a:defRPr sz="1200">
                <a:solidFill>
                  <a:srgbClr val="084D71"/>
                </a:solidFill>
              </a:defRPr>
            </a:lvl3pPr>
            <a:lvl4pPr>
              <a:defRPr sz="1100">
                <a:solidFill>
                  <a:srgbClr val="084D71"/>
                </a:solidFill>
              </a:defRPr>
            </a:lvl4pPr>
            <a:lvl5pPr>
              <a:defRPr sz="1050">
                <a:solidFill>
                  <a:srgbClr val="084D7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hart Placeholder 17"/>
          <p:cNvSpPr>
            <a:spLocks noGrp="1"/>
          </p:cNvSpPr>
          <p:nvPr>
            <p:ph type="chart" sz="quarter" idx="24"/>
          </p:nvPr>
        </p:nvSpPr>
        <p:spPr>
          <a:xfrm>
            <a:off x="4750844" y="1535113"/>
            <a:ext cx="3935956" cy="160870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471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VG7504-CollateralBuildout-PPT-SlideDesign-R2-07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027" cy="6858000"/>
          </a:xfrm>
          <a:prstGeom prst="rect">
            <a:avLst/>
          </a:prstGeom>
        </p:spPr>
      </p:pic>
      <p:sp>
        <p:nvSpPr>
          <p:cNvPr id="19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663638" y="1844018"/>
            <a:ext cx="1307167" cy="1307167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4070258" y="2638986"/>
            <a:ext cx="1500279" cy="510613"/>
          </a:xfr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None/>
              <a:defRPr sz="1100" b="1" baseline="0">
                <a:solidFill>
                  <a:srgbClr val="3E4642"/>
                </a:solidFill>
              </a:defRPr>
            </a:lvl1pPr>
            <a:lvl2pPr>
              <a:defRPr>
                <a:solidFill>
                  <a:srgbClr val="3E4642"/>
                </a:solidFill>
              </a:defRPr>
            </a:lvl2pPr>
            <a:lvl3pPr>
              <a:defRPr>
                <a:solidFill>
                  <a:srgbClr val="3E4642"/>
                </a:solidFill>
              </a:defRPr>
            </a:lvl3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Contact</a:t>
            </a:r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663638" y="383518"/>
            <a:ext cx="1307167" cy="1307167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070258" y="1178486"/>
            <a:ext cx="1500279" cy="510613"/>
          </a:xfr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None/>
              <a:defRPr sz="1100" b="1" baseline="0">
                <a:solidFill>
                  <a:srgbClr val="3E4642"/>
                </a:solidFill>
              </a:defRPr>
            </a:lvl1pPr>
            <a:lvl2pPr>
              <a:defRPr>
                <a:solidFill>
                  <a:srgbClr val="3E4642"/>
                </a:solidFill>
              </a:defRPr>
            </a:lvl2pPr>
            <a:lvl3pPr>
              <a:defRPr>
                <a:solidFill>
                  <a:srgbClr val="3E4642"/>
                </a:solidFill>
              </a:defRPr>
            </a:lvl3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Contact</a:t>
            </a:r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663638" y="4754837"/>
            <a:ext cx="1307167" cy="1307167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4070258" y="5549805"/>
            <a:ext cx="1500279" cy="510613"/>
          </a:xfr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None/>
              <a:defRPr sz="1100" b="1" baseline="0">
                <a:solidFill>
                  <a:srgbClr val="3E4642"/>
                </a:solidFill>
              </a:defRPr>
            </a:lvl1pPr>
            <a:lvl2pPr>
              <a:defRPr>
                <a:solidFill>
                  <a:srgbClr val="3E4642"/>
                </a:solidFill>
              </a:defRPr>
            </a:lvl2pPr>
            <a:lvl3pPr>
              <a:defRPr>
                <a:solidFill>
                  <a:srgbClr val="3E4642"/>
                </a:solidFill>
              </a:defRPr>
            </a:lvl3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Contact</a:t>
            </a:r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663638" y="3294337"/>
            <a:ext cx="1307167" cy="1307167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4070258" y="4089305"/>
            <a:ext cx="1500279" cy="510613"/>
          </a:xfr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None/>
              <a:defRPr sz="1100" b="1" baseline="0">
                <a:solidFill>
                  <a:srgbClr val="3E4642"/>
                </a:solidFill>
              </a:defRPr>
            </a:lvl1pPr>
            <a:lvl2pPr>
              <a:defRPr>
                <a:solidFill>
                  <a:srgbClr val="3E4642"/>
                </a:solidFill>
              </a:defRPr>
            </a:lvl2pPr>
            <a:lvl3pPr>
              <a:defRPr>
                <a:solidFill>
                  <a:srgbClr val="3E4642"/>
                </a:solidFill>
              </a:defRPr>
            </a:lvl3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Contact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162560" y="2976880"/>
            <a:ext cx="2225040" cy="5689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/>
            <a:r>
              <a:rPr lang="en-US" sz="2800" b="1" dirty="0">
                <a:solidFill>
                  <a:schemeClr val="tx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691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VG7504-CollateralBuildout-PPT-SlideDesign-R2-0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1" y="0"/>
            <a:ext cx="9132109" cy="68580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572000" y="3911600"/>
            <a:ext cx="762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4504764" y="3324258"/>
            <a:ext cx="3989949" cy="573741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505325" y="2022986"/>
            <a:ext cx="3989388" cy="13012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505325" y="4100624"/>
            <a:ext cx="3989388" cy="626868"/>
          </a:xfrm>
        </p:spPr>
        <p:txBody>
          <a:bodyPr/>
          <a:lstStyle>
            <a:lvl1pPr marL="0" indent="0" algn="l">
              <a:buNone/>
              <a:defRPr sz="1200" b="1" i="0" cap="all" spc="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Prepared for [company name]</a:t>
            </a:r>
          </a:p>
          <a:p>
            <a:pPr lvl="0"/>
            <a:r>
              <a:rPr lang="en-US" dirty="0" err="1"/>
              <a:t>mm.dd.yy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14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VG7504-CollateralBuildout-PPT-SlideDesign-R2-0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" y="0"/>
            <a:ext cx="9141027" cy="6858000"/>
          </a:xfrm>
          <a:prstGeom prst="rect">
            <a:avLst/>
          </a:prstGeom>
        </p:spPr>
      </p:pic>
      <p:sp>
        <p:nvSpPr>
          <p:cNvPr id="1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663638" y="1844018"/>
            <a:ext cx="1307167" cy="1307167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4070258" y="2638986"/>
            <a:ext cx="1500279" cy="510613"/>
          </a:xfr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None/>
              <a:defRPr sz="1100" b="1" baseline="0">
                <a:solidFill>
                  <a:srgbClr val="3E4642"/>
                </a:solidFill>
              </a:defRPr>
            </a:lvl1pPr>
            <a:lvl2pPr>
              <a:defRPr>
                <a:solidFill>
                  <a:srgbClr val="3E4642"/>
                </a:solidFill>
              </a:defRPr>
            </a:lvl2pPr>
            <a:lvl3pPr>
              <a:defRPr>
                <a:solidFill>
                  <a:srgbClr val="3E4642"/>
                </a:solidFill>
              </a:defRPr>
            </a:lvl3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Contact</a:t>
            </a: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663638" y="383518"/>
            <a:ext cx="1307167" cy="1307167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070258" y="1178486"/>
            <a:ext cx="1500279" cy="510613"/>
          </a:xfr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None/>
              <a:defRPr sz="1100" b="1" baseline="0">
                <a:solidFill>
                  <a:srgbClr val="3E4642"/>
                </a:solidFill>
              </a:defRPr>
            </a:lvl1pPr>
            <a:lvl2pPr>
              <a:defRPr>
                <a:solidFill>
                  <a:srgbClr val="3E4642"/>
                </a:solidFill>
              </a:defRPr>
            </a:lvl2pPr>
            <a:lvl3pPr>
              <a:defRPr>
                <a:solidFill>
                  <a:srgbClr val="3E4642"/>
                </a:solidFill>
              </a:defRPr>
            </a:lvl3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Contact</a:t>
            </a:r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663638" y="4754837"/>
            <a:ext cx="1307167" cy="1307167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4070258" y="5549805"/>
            <a:ext cx="1500279" cy="510613"/>
          </a:xfr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None/>
              <a:defRPr sz="1100" b="1" baseline="0">
                <a:solidFill>
                  <a:srgbClr val="3E4642"/>
                </a:solidFill>
              </a:defRPr>
            </a:lvl1pPr>
            <a:lvl2pPr>
              <a:defRPr>
                <a:solidFill>
                  <a:srgbClr val="3E4642"/>
                </a:solidFill>
              </a:defRPr>
            </a:lvl2pPr>
            <a:lvl3pPr>
              <a:defRPr>
                <a:solidFill>
                  <a:srgbClr val="3E4642"/>
                </a:solidFill>
              </a:defRPr>
            </a:lvl3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Contact</a:t>
            </a:r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663638" y="3294337"/>
            <a:ext cx="1307167" cy="1307167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4070258" y="4089305"/>
            <a:ext cx="1500279" cy="510613"/>
          </a:xfr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None/>
              <a:defRPr sz="1100" b="1" baseline="0">
                <a:solidFill>
                  <a:srgbClr val="3E4642"/>
                </a:solidFill>
              </a:defRPr>
            </a:lvl1pPr>
            <a:lvl2pPr>
              <a:defRPr>
                <a:solidFill>
                  <a:srgbClr val="3E4642"/>
                </a:solidFill>
              </a:defRPr>
            </a:lvl2pPr>
            <a:lvl3pPr>
              <a:defRPr>
                <a:solidFill>
                  <a:srgbClr val="3E4642"/>
                </a:solidFill>
              </a:defRPr>
            </a:lvl3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Contact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62560" y="2976880"/>
            <a:ext cx="2225040" cy="5689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/>
            <a:r>
              <a:rPr lang="en-US" sz="2800" b="1" dirty="0">
                <a:solidFill>
                  <a:schemeClr val="tx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38931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VG7504-CollateralBuildout-PPT-SlideDesign-R2-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027" cy="6858000"/>
          </a:xfrm>
          <a:prstGeom prst="rect">
            <a:avLst/>
          </a:prstGeom>
        </p:spPr>
      </p:pic>
      <p:sp>
        <p:nvSpPr>
          <p:cNvPr id="9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195480" y="4380498"/>
            <a:ext cx="5991225" cy="661651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dirty="0"/>
              <a:t>Divider Slide 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95480" y="5042149"/>
            <a:ext cx="5991225" cy="753023"/>
          </a:xfrm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US" dirty="0"/>
              <a:t>Divider Slide Subtitle</a:t>
            </a:r>
          </a:p>
        </p:txBody>
      </p:sp>
    </p:spTree>
    <p:extLst>
      <p:ext uri="{BB962C8B-B14F-4D97-AF65-F5344CB8AC3E}">
        <p14:creationId xmlns:p14="http://schemas.microsoft.com/office/powerpoint/2010/main" val="233968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REVG7504-CollateralBuildout-PPT-SlideDesign-R2-0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027" cy="6858000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195480" y="4380498"/>
            <a:ext cx="5991225" cy="661651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dirty="0"/>
              <a:t>Divider Slide Title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95480" y="5042149"/>
            <a:ext cx="5991225" cy="753023"/>
          </a:xfrm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US" dirty="0"/>
              <a:t>Divider Slide Subtitle</a:t>
            </a:r>
          </a:p>
        </p:txBody>
      </p:sp>
    </p:spTree>
    <p:extLst>
      <p:ext uri="{BB962C8B-B14F-4D97-AF65-F5344CB8AC3E}">
        <p14:creationId xmlns:p14="http://schemas.microsoft.com/office/powerpoint/2010/main" val="206138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VG7504-CollateralBuildout-PPT-SlideDesign-R2-0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027" cy="6858000"/>
          </a:xfrm>
          <a:prstGeom prst="rect">
            <a:avLst/>
          </a:prstGeom>
        </p:spPr>
      </p:pic>
      <p:sp>
        <p:nvSpPr>
          <p:cNvPr id="10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195480" y="4380498"/>
            <a:ext cx="5991225" cy="661651"/>
          </a:xfrm>
        </p:spPr>
        <p:txBody>
          <a:bodyPr>
            <a:normAutofit/>
          </a:bodyPr>
          <a:lstStyle>
            <a:lvl1pPr marL="0" indent="0">
              <a:buNone/>
              <a:defRPr sz="3200" baseline="0"/>
            </a:lvl1pPr>
          </a:lstStyle>
          <a:p>
            <a:pPr lvl="0"/>
            <a:r>
              <a:rPr lang="en-US" dirty="0"/>
              <a:t>Divider Slide 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95480" y="5042149"/>
            <a:ext cx="5991225" cy="75302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Divider slide Subtitle</a:t>
            </a:r>
          </a:p>
        </p:txBody>
      </p:sp>
    </p:spTree>
    <p:extLst>
      <p:ext uri="{BB962C8B-B14F-4D97-AF65-F5344CB8AC3E}">
        <p14:creationId xmlns:p14="http://schemas.microsoft.com/office/powerpoint/2010/main" val="259016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VG7504-CollateralBuildout-PPT-SlideDesign-R2-05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027" cy="6858000"/>
          </a:xfrm>
          <a:prstGeom prst="rect">
            <a:avLst/>
          </a:prstGeom>
        </p:spPr>
      </p:pic>
      <p:sp>
        <p:nvSpPr>
          <p:cNvPr id="9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195480" y="4380498"/>
            <a:ext cx="5991225" cy="661651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dirty="0"/>
              <a:t>Divider Slide 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95480" y="5042149"/>
            <a:ext cx="5991225" cy="753023"/>
          </a:xfrm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US" dirty="0"/>
              <a:t>Divider Slide Subtitle</a:t>
            </a:r>
          </a:p>
        </p:txBody>
      </p:sp>
    </p:spTree>
    <p:extLst>
      <p:ext uri="{BB962C8B-B14F-4D97-AF65-F5344CB8AC3E}">
        <p14:creationId xmlns:p14="http://schemas.microsoft.com/office/powerpoint/2010/main" val="344614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EVG7504-CollateralBuildout-PPT-SlideDesign-R2-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1309"/>
          </a:xfrm>
          <a:prstGeom prst="rect">
            <a:avLst/>
          </a:prstGeom>
        </p:spPr>
      </p:pic>
      <p:sp>
        <p:nvSpPr>
          <p:cNvPr id="8" name="Slide Number Placeholder 8"/>
          <p:cNvSpPr txBox="1">
            <a:spLocks/>
          </p:cNvSpPr>
          <p:nvPr userDrawn="1"/>
        </p:nvSpPr>
        <p:spPr>
          <a:xfrm>
            <a:off x="8255000" y="6356350"/>
            <a:ext cx="431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819CED0-3340-9C42-8BFA-ADE205D675B4}" type="slidenum">
              <a:rPr lang="en-US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84D71"/>
                </a:solidFill>
              </a:defRPr>
            </a:lvl1pPr>
          </a:lstStyle>
          <a:p>
            <a:r>
              <a:rPr lang="en-US" dirty="0"/>
              <a:t>Content Slide Title</a:t>
            </a:r>
          </a:p>
        </p:txBody>
      </p:sp>
    </p:spTree>
    <p:extLst>
      <p:ext uri="{BB962C8B-B14F-4D97-AF65-F5344CB8AC3E}">
        <p14:creationId xmlns:p14="http://schemas.microsoft.com/office/powerpoint/2010/main" val="3176566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 +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VG7504-CollateralBuildout-PPT-SlideDesign-R2-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1309"/>
          </a:xfrm>
          <a:prstGeom prst="rect">
            <a:avLst/>
          </a:prstGeom>
        </p:spPr>
      </p:pic>
      <p:sp>
        <p:nvSpPr>
          <p:cNvPr id="7" name="Slide Number Placeholder 8"/>
          <p:cNvSpPr txBox="1">
            <a:spLocks/>
          </p:cNvSpPr>
          <p:nvPr userDrawn="1"/>
        </p:nvSpPr>
        <p:spPr>
          <a:xfrm>
            <a:off x="8255000" y="6356350"/>
            <a:ext cx="431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819CED0-3340-9C42-8BFA-ADE205D675B4}" type="slidenum">
              <a:rPr lang="en-US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84D71"/>
                </a:solidFill>
              </a:defRPr>
            </a:lvl1pPr>
          </a:lstStyle>
          <a:p>
            <a:r>
              <a:rPr lang="en-US" dirty="0"/>
              <a:t>Content Slide Title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defRPr sz="1600">
                <a:solidFill>
                  <a:srgbClr val="084D71"/>
                </a:solidFill>
              </a:defRPr>
            </a:lvl1pPr>
            <a:lvl2pPr>
              <a:defRPr sz="1400">
                <a:solidFill>
                  <a:srgbClr val="084D71"/>
                </a:solidFill>
              </a:defRPr>
            </a:lvl2pPr>
            <a:lvl3pPr>
              <a:defRPr sz="1200">
                <a:solidFill>
                  <a:srgbClr val="084D71"/>
                </a:solidFill>
              </a:defRPr>
            </a:lvl3pPr>
            <a:lvl4pPr>
              <a:defRPr sz="1100">
                <a:solidFill>
                  <a:srgbClr val="084D71"/>
                </a:solidFill>
              </a:defRPr>
            </a:lvl4pPr>
            <a:lvl5pPr>
              <a:defRPr sz="1050">
                <a:solidFill>
                  <a:srgbClr val="084D7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8"/>
          <p:cNvSpPr txBox="1">
            <a:spLocks/>
          </p:cNvSpPr>
          <p:nvPr userDrawn="1"/>
        </p:nvSpPr>
        <p:spPr>
          <a:xfrm>
            <a:off x="8255000" y="6356350"/>
            <a:ext cx="43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8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9E2303D3-A389-3C4B-B745-656175B817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87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medi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VG7504-CollateralBuildout-PPT-SlideDesign-R2-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13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600">
                <a:solidFill>
                  <a:srgbClr val="084D71"/>
                </a:solidFill>
              </a:defRPr>
            </a:lvl1pPr>
            <a:lvl2pPr>
              <a:defRPr sz="1400">
                <a:solidFill>
                  <a:srgbClr val="084D71"/>
                </a:solidFill>
              </a:defRPr>
            </a:lvl2pPr>
            <a:lvl3pPr>
              <a:defRPr sz="1200">
                <a:solidFill>
                  <a:srgbClr val="084D71"/>
                </a:solidFill>
              </a:defRPr>
            </a:lvl3pPr>
            <a:lvl4pPr>
              <a:defRPr sz="1100">
                <a:solidFill>
                  <a:srgbClr val="084D71"/>
                </a:solidFill>
              </a:defRPr>
            </a:lvl4pPr>
            <a:lvl5pPr>
              <a:defRPr sz="1050">
                <a:solidFill>
                  <a:srgbClr val="084D7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4646612" y="1535113"/>
            <a:ext cx="4040188" cy="639762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4"/>
          </p:nvPr>
        </p:nvSpPr>
        <p:spPr>
          <a:xfrm>
            <a:off x="4646612" y="2174875"/>
            <a:ext cx="4040188" cy="3951288"/>
          </a:xfrm>
        </p:spPr>
        <p:txBody>
          <a:bodyPr/>
          <a:lstStyle>
            <a:lvl1pPr>
              <a:defRPr sz="1600">
                <a:solidFill>
                  <a:srgbClr val="084D71"/>
                </a:solidFill>
              </a:defRPr>
            </a:lvl1pPr>
            <a:lvl2pPr>
              <a:defRPr sz="1400">
                <a:solidFill>
                  <a:srgbClr val="084D71"/>
                </a:solidFill>
              </a:defRPr>
            </a:lvl2pPr>
            <a:lvl3pPr>
              <a:defRPr sz="1200">
                <a:solidFill>
                  <a:srgbClr val="084D71"/>
                </a:solidFill>
              </a:defRPr>
            </a:lvl3pPr>
            <a:lvl4pPr>
              <a:defRPr sz="1100">
                <a:solidFill>
                  <a:srgbClr val="084D71"/>
                </a:solidFill>
              </a:defRPr>
            </a:lvl4pPr>
            <a:lvl5pPr>
              <a:defRPr sz="1050">
                <a:solidFill>
                  <a:srgbClr val="084D7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 txBox="1">
            <a:spLocks/>
          </p:cNvSpPr>
          <p:nvPr userDrawn="1"/>
        </p:nvSpPr>
        <p:spPr>
          <a:xfrm>
            <a:off x="8255000" y="6356350"/>
            <a:ext cx="43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8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9E2303D3-A389-3C4B-B745-656175B817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A731414-7C82-CD43-9D85-0D5EB22C408E}" type="datetimeFigureOut">
              <a:rPr lang="en-US"/>
              <a:pPr>
                <a:defRPr/>
              </a:pPr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A74084A-3D74-054D-B25A-BDB7D3D16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706" r:id="rId4"/>
    <p:sldLayoutId id="2147483685" r:id="rId5"/>
    <p:sldLayoutId id="2147483686" r:id="rId6"/>
    <p:sldLayoutId id="2147483707" r:id="rId7"/>
    <p:sldLayoutId id="2147483694" r:id="rId8"/>
    <p:sldLayoutId id="2147483687" r:id="rId9"/>
    <p:sldLayoutId id="2147483688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4" r:id="rId17"/>
    <p:sldLayoutId id="2147483705" r:id="rId18"/>
    <p:sldLayoutId id="2147483680" r:id="rId19"/>
    <p:sldLayoutId id="2147483708" r:id="rId20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jwt.io/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972227" y="2022986"/>
            <a:ext cx="3989388" cy="1883504"/>
          </a:xfrm>
        </p:spPr>
        <p:txBody>
          <a:bodyPr/>
          <a:lstStyle/>
          <a:p>
            <a:r>
              <a:rPr lang="en-US" dirty="0"/>
              <a:t>Securing Angular 5 Website using JWT and </a:t>
            </a:r>
            <a:r>
              <a:rPr lang="en-US" dirty="0" err="1"/>
              <a:t>WebAPI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Kris </a:t>
            </a:r>
            <a:r>
              <a:rPr lang="en-US" dirty="0" err="1"/>
              <a:t>kilton</a:t>
            </a:r>
            <a:endParaRPr lang="en-US" dirty="0"/>
          </a:p>
          <a:p>
            <a:r>
              <a:rPr lang="en-US" dirty="0"/>
              <a:t>kkilton@revgen.com</a:t>
            </a:r>
          </a:p>
        </p:txBody>
      </p:sp>
    </p:spTree>
    <p:extLst>
      <p:ext uri="{BB962C8B-B14F-4D97-AF65-F5344CB8AC3E}">
        <p14:creationId xmlns:p14="http://schemas.microsoft.com/office/powerpoint/2010/main" val="531937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security to consider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Logical security in UI and API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/customer/1234/order/4567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59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Definition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https://tools.ietf.org/html/draft-ietf-oauth-json-web-token-07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https://github.com/auth0/jwt-decode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dirty="0"/>
              <a:t>Library support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https://jwt.io/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WebAPI</a:t>
            </a:r>
            <a:r>
              <a:rPr lang="en-US" dirty="0"/>
              <a:t> CORS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https://docs.microsoft.com/en-us/aspnet/web-api/overview/security/enabling-cross-origin-requests-in-web-api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dirty="0"/>
              <a:t>Source Code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https://github.com/kkilton/jwt-demo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https://github.com/kkilton/jwt-demo-api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https://github.com/kkilton/jwt-demo-training</a:t>
            </a:r>
          </a:p>
        </p:txBody>
      </p:sp>
    </p:spTree>
    <p:extLst>
      <p:ext uri="{BB962C8B-B14F-4D97-AF65-F5344CB8AC3E}">
        <p14:creationId xmlns:p14="http://schemas.microsoft.com/office/powerpoint/2010/main" val="1424500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2560" y="2976880"/>
            <a:ext cx="2225040" cy="5689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/>
            <a:r>
              <a:rPr lang="en-US" sz="2800" b="1" dirty="0">
                <a:solidFill>
                  <a:schemeClr val="tx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316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Kris Kilton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.NET developer since 2001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Contractor/Consultant for 11+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a security expert!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foray into token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coding on the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Snowboarder, </a:t>
            </a:r>
            <a:r>
              <a:rPr lang="en-US" dirty="0" err="1"/>
              <a:t>SUPer</a:t>
            </a:r>
            <a:r>
              <a:rPr lang="en-US" dirty="0"/>
              <a:t>, and Mountain Biker</a:t>
            </a:r>
          </a:p>
        </p:txBody>
      </p:sp>
    </p:spTree>
    <p:extLst>
      <p:ext uri="{BB962C8B-B14F-4D97-AF65-F5344CB8AC3E}">
        <p14:creationId xmlns:p14="http://schemas.microsoft.com/office/powerpoint/2010/main" val="1996066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why to use JWT (in the way I’ll show you)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basics of JWT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how to generate JWT using </a:t>
            </a:r>
            <a:r>
              <a:rPr lang="en-US" dirty="0" err="1"/>
              <a:t>WebAPI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how to use the JWT in the UI to secure the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how to validate the JWT in the </a:t>
            </a:r>
            <a:r>
              <a:rPr lang="en-US" dirty="0" err="1"/>
              <a:t>WebAPI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4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standard RFC 7519 May 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JSON Web Token (JWT) is a compact claims representation format intended for space constrained environments such as HTTP Authorization headers and URI query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Server signed only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(JWS) JSON Web Signature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If you need encryption - JSON Web Encryption (JWE)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and easily parsed into objects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Header - base64url-encoded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Payload - base64url-encoded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Signature – encrypted (signed) hash of header and payload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/>
              <a:t>SSO potential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14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https://jwt.io/</a:t>
            </a:r>
            <a:endParaRPr lang="en-US" dirty="0"/>
          </a:p>
          <a:p>
            <a:pPr marL="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A8390A-7730-4630-B06B-BB9EE7070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036" y="1970994"/>
            <a:ext cx="6223966" cy="370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18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Web API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RESTful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for JWT - </a:t>
            </a:r>
            <a:r>
              <a:rPr lang="en-US" dirty="0" err="1"/>
              <a:t>JwtSecurityTokenHandler</a:t>
            </a:r>
            <a:r>
              <a:rPr lang="en-US" dirty="0"/>
              <a:t> Class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Install-Packages</a:t>
            </a:r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en-US" dirty="0" err="1"/>
              <a:t>System.IdentityModel.Tokens.Jwt</a:t>
            </a:r>
            <a:endParaRPr lang="en-US" dirty="0"/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en-US" dirty="0" err="1"/>
              <a:t>Microsoft.IdentityModel.Tokens</a:t>
            </a:r>
            <a:endParaRPr lang="en-US" dirty="0"/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en-US" dirty="0" err="1"/>
              <a:t>Microsoft.AspNet.WebApi.Cors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filters for lifecycle injection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 err="1"/>
              <a:t>AuthorizationFilter</a:t>
            </a:r>
            <a:endParaRPr lang="en-US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ActionFilter</a:t>
            </a:r>
            <a:endParaRPr lang="en-US" dirty="0"/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en-US" dirty="0" err="1"/>
              <a:t>OnActionExecuted</a:t>
            </a:r>
            <a:r>
              <a:rPr lang="en-US" dirty="0"/>
              <a:t> - Renew token	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dirty="0"/>
              <a:t>Authorize Attribute</a:t>
            </a:r>
          </a:p>
        </p:txBody>
      </p:sp>
    </p:spTree>
    <p:extLst>
      <p:ext uri="{BB962C8B-B14F-4D97-AF65-F5344CB8AC3E}">
        <p14:creationId xmlns:p14="http://schemas.microsoft.com/office/powerpoint/2010/main" val="1249677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Decode Token’s payload using base 64 Unicode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HttpInterceptor</a:t>
            </a:r>
            <a:r>
              <a:rPr lang="en-US" dirty="0"/>
              <a:t> since 4.3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Request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Router Guards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634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UI – Login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API – authenticate user</a:t>
            </a:r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en-US" dirty="0"/>
              <a:t>Respond with token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UI – Store token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dirty="0"/>
              <a:t>UI – request resource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Send token in header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API – validate token</a:t>
            </a:r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en-US" dirty="0"/>
              <a:t>Do request</a:t>
            </a:r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en-US" dirty="0"/>
              <a:t>Renew token and send it back in the header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UI – store new token</a:t>
            </a:r>
          </a:p>
        </p:txBody>
      </p:sp>
    </p:spTree>
    <p:extLst>
      <p:ext uri="{BB962C8B-B14F-4D97-AF65-F5344CB8AC3E}">
        <p14:creationId xmlns:p14="http://schemas.microsoft.com/office/powerpoint/2010/main" val="1026205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2110753"/>
          </a:xfrm>
        </p:spPr>
        <p:txBody>
          <a:bodyPr>
            <a:normAutofit fontScale="90000"/>
          </a:bodyPr>
          <a:lstStyle/>
          <a:p>
            <a:r>
              <a:rPr lang="en-US" dirty="0"/>
              <a:t>Demo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This example details setting up a secure website without a dedicated token server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66448"/>
      </p:ext>
    </p:extLst>
  </p:cSld>
  <p:clrMapOvr>
    <a:masterClrMapping/>
  </p:clrMapOvr>
</p:sld>
</file>

<file path=ppt/theme/theme1.xml><?xml version="1.0" encoding="utf-8"?>
<a:theme xmlns:a="http://schemas.openxmlformats.org/drawingml/2006/main" name="REVG7504-PPTemplate-R3">
  <a:themeElements>
    <a:clrScheme name="RevGen Partner Color Palette">
      <a:dk1>
        <a:srgbClr val="3E4642"/>
      </a:dk1>
      <a:lt1>
        <a:sysClr val="window" lastClr="FFFFFF"/>
      </a:lt1>
      <a:dk2>
        <a:srgbClr val="084D71"/>
      </a:dk2>
      <a:lt2>
        <a:srgbClr val="ABC6C9"/>
      </a:lt2>
      <a:accent1>
        <a:srgbClr val="E2EDED"/>
      </a:accent1>
      <a:accent2>
        <a:srgbClr val="00ADA0"/>
      </a:accent2>
      <a:accent3>
        <a:srgbClr val="FFCE51"/>
      </a:accent3>
      <a:accent4>
        <a:srgbClr val="83B7E0"/>
      </a:accent4>
      <a:accent5>
        <a:srgbClr val="808080"/>
      </a:accent5>
      <a:accent6>
        <a:srgbClr val="B3B3B3"/>
      </a:accent6>
      <a:hlink>
        <a:srgbClr val="E6E6E6"/>
      </a:hlink>
      <a:folHlink>
        <a:srgbClr val="19191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 algn="l">
          <a:defRPr dirty="0" smtClean="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older xmlns="d26758de-f3e2-43f8-bb4e-edc84ed60d6a" xsi:nil="true"/>
    <Client xmlns="3744574c-f840-4ea4-86e1-4cd5e1f4f473" xsi:nil="true"/>
    <Category xmlns="a8cb42a2-8a1a-4e5a-9c37-5852d31fe838">Branding Template</Category>
    <Industry xmlns="3744574c-f840-4ea4-86e1-4cd5e1f4f473" xsi:nil="true"/>
    <RevGen_x0020_POC xmlns="3744574c-f840-4ea4-86e1-4cd5e1f4f473">
      <UserInfo>
        <DisplayName>Lisa Walvoord</DisplayName>
        <AccountId>99</AccountId>
        <AccountType/>
      </UserInfo>
    </RevGen_x0020_POC>
    <RevGen_x0020_POCs xmlns="3744574c-f840-4ea4-86e1-4cd5e1f4f473">
      <UserInfo>
        <DisplayName/>
        <AccountId xsi:nil="true"/>
        <AccountType/>
      </UserInfo>
    </RevGen_x0020_POCs>
    <Potential_x0020_Client xmlns="a8cb42a2-8a1a-4e5a-9c37-5852d31fe838" xsi:nil="true"/>
    <Service_x0020_Lines xmlns="3744574c-f840-4ea4-86e1-4cd5e1f4f473"/>
    <Project_x0020_Description xmlns="a8cb42a2-8a1a-4e5a-9c37-5852d31fe838" xsi:nil="true"/>
    <IconOverlay xmlns="http://schemas.microsoft.com/sharepoint/v4" xsi:nil="true"/>
    <_Status xmlns="http://schemas.microsoft.com/sharepoint/v3/fields">Published</_Status>
    <MidYear_x002f_Annual xmlns="a8cb42a2-8a1a-4e5a-9c37-5852d31fe838" xsi:nil="true"/>
    <Year xmlns="a8cb42a2-8a1a-4e5a-9c37-5852d31fe838" xsi:nil="true"/>
    <Permission_x0020_Level xmlns="a8cb42a2-8a1a-4e5a-9c37-5852d31fe838">Inherit</Permission_x0020_Leve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0B1FBA621E4947A59C4B2E13A7280C" ma:contentTypeVersion="30" ma:contentTypeDescription="Create a new document." ma:contentTypeScope="" ma:versionID="2c0f2fe38d33b7ecee169994c2ad8262">
  <xsd:schema xmlns:xsd="http://www.w3.org/2001/XMLSchema" xmlns:xs="http://www.w3.org/2001/XMLSchema" xmlns:p="http://schemas.microsoft.com/office/2006/metadata/properties" xmlns:ns2="d26758de-f3e2-43f8-bb4e-edc84ed60d6a" xmlns:ns3="http://schemas.microsoft.com/sharepoint/v3/fields" xmlns:ns4="a8cb42a2-8a1a-4e5a-9c37-5852d31fe838" xmlns:ns5="3744574c-f840-4ea4-86e1-4cd5e1f4f473" xmlns:ns6="http://schemas.microsoft.com/sharepoint/v4" targetNamespace="http://schemas.microsoft.com/office/2006/metadata/properties" ma:root="true" ma:fieldsID="94590d03c43a0183e79b6243fcdbd73b" ns2:_="" ns3:_="" ns4:_="" ns5:_="" ns6:_="">
    <xsd:import namespace="d26758de-f3e2-43f8-bb4e-edc84ed60d6a"/>
    <xsd:import namespace="http://schemas.microsoft.com/sharepoint/v3/fields"/>
    <xsd:import namespace="a8cb42a2-8a1a-4e5a-9c37-5852d31fe838"/>
    <xsd:import namespace="3744574c-f840-4ea4-86e1-4cd5e1f4f473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Folder" minOccurs="0"/>
                <xsd:element ref="ns3:_Status" minOccurs="0"/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  <xsd:element ref="ns4:Category" minOccurs="0"/>
                <xsd:element ref="ns4:MediaServiceMetadata" minOccurs="0"/>
                <xsd:element ref="ns4:MediaServiceFastMetadata" minOccurs="0"/>
                <xsd:element ref="ns5:RevGen_x0020_POC" minOccurs="0"/>
                <xsd:element ref="ns5:RevGen_x0020_POCs" minOccurs="0"/>
                <xsd:element ref="ns5:Client" minOccurs="0"/>
                <xsd:element ref="ns5:Industry" minOccurs="0"/>
                <xsd:element ref="ns5:Service_x0020_Lines" minOccurs="0"/>
                <xsd:element ref="ns4:Project_x0020_Description" minOccurs="0"/>
                <xsd:element ref="ns6:IconOverlay" minOccurs="0"/>
                <xsd:element ref="ns4:Potential_x0020_Client" minOccurs="0"/>
                <xsd:element ref="ns4:MediaServiceDateTaken" minOccurs="0"/>
                <xsd:element ref="ns4:MediaServiceAutoTags" minOccurs="0"/>
                <xsd:element ref="ns4:MidYear_x002f_Annual" minOccurs="0"/>
                <xsd:element ref="ns4:Year" minOccurs="0"/>
                <xsd:element ref="ns4:Permission_x0020_Lev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6758de-f3e2-43f8-bb4e-edc84ed60d6a" elementFormDefault="qualified">
    <xsd:import namespace="http://schemas.microsoft.com/office/2006/documentManagement/types"/>
    <xsd:import namespace="http://schemas.microsoft.com/office/infopath/2007/PartnerControls"/>
    <xsd:element name="Folder" ma:index="2" nillable="true" ma:displayName="Folder" ma:format="Dropdown" ma:internalName="Folder" ma:readOnly="false">
      <xsd:simpleType>
        <xsd:union memberTypes="dms:Text">
          <xsd:simpleType>
            <xsd:restriction base="dms:Choice">
              <xsd:enumeration value="Sales Framework Documents"/>
              <xsd:enumeration value="Prospecting"/>
              <xsd:enumeration value="Reference Materials"/>
              <xsd:enumeration value="Archived"/>
            </xsd:restriction>
          </xsd:simpleType>
        </xsd:un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3" nillable="true" ma:displayName="Status" ma:default="Published" ma:format="Dropdown" ma:internalName="_Status">
      <xsd:simpleType>
        <xsd:restriction base="dms:Choice">
          <xsd:enumeration value="Published"/>
          <xsd:enumeration value="Archived"/>
          <xsd:enumeration value="Draft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cb42a2-8a1a-4e5a-9c37-5852d31fe838" elementFormDefault="qualified">
    <xsd:import namespace="http://schemas.microsoft.com/office/2006/documentManagement/types"/>
    <xsd:import namespace="http://schemas.microsoft.com/office/infopath/2007/PartnerControls"/>
    <xsd:element name="Category" ma:index="15" nillable="true" ma:displayName="Category" ma:description="" ma:format="Dropdown" ma:internalName="Category">
      <xsd:simpleType>
        <xsd:restriction base="dms:Choice">
          <xsd:enumeration value="General"/>
          <xsd:enumeration value="Account Planning"/>
          <xsd:enumeration value="Annual/Midyear Planning"/>
          <xsd:enumeration value="BD Hit List"/>
          <xsd:enumeration value="Branding Guide"/>
          <xsd:enumeration value="Branding Image"/>
          <xsd:enumeration value="Branding Logo"/>
          <xsd:enumeration value="Branding Template"/>
          <xsd:enumeration value="Collateral One Pager"/>
          <xsd:enumeration value="Collateral Qual"/>
          <xsd:enumeration value="Collateral Sales Deck"/>
          <xsd:enumeration value="Example"/>
          <xsd:enumeration value="MSA"/>
          <xsd:enumeration value="NDA"/>
          <xsd:enumeration value="Networking"/>
          <xsd:enumeration value="Proposals"/>
          <xsd:enumeration value="Prospecting"/>
          <xsd:enumeration value="Referral Agreement"/>
          <xsd:enumeration value="Sales Framework"/>
          <xsd:enumeration value="SOW"/>
          <xsd:enumeration value="Standard Business Terms"/>
          <xsd:enumeration value="Training"/>
          <xsd:enumeration value="Tools"/>
        </xsd:restriction>
      </xsd:simpleType>
    </xsd:element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Project_x0020_Description" ma:index="23" nillable="true" ma:displayName="Project Description" ma:description="" ma:internalName="Project_x0020_Description">
      <xsd:simpleType>
        <xsd:restriction base="dms:Note">
          <xsd:maxLength value="255"/>
        </xsd:restriction>
      </xsd:simpleType>
    </xsd:element>
    <xsd:element name="Potential_x0020_Client" ma:index="26" nillable="true" ma:displayName="Prospective Client" ma:description="For use when the entity has not been added to the Client list" ma:internalName="Potential_x0020_Client">
      <xsd:simpleType>
        <xsd:restriction base="dms:Text">
          <xsd:maxLength value="255"/>
        </xsd:restriction>
      </xsd:simpleType>
    </xsd:element>
    <xsd:element name="MediaServiceDateTaken" ma:index="27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8" nillable="true" ma:displayName="MediaServiceAutoTags" ma:description="" ma:internalName="MediaServiceAutoTags" ma:readOnly="true">
      <xsd:simpleType>
        <xsd:restriction base="dms:Text"/>
      </xsd:simpleType>
    </xsd:element>
    <xsd:element name="MidYear_x002f_Annual" ma:index="29" nillable="true" ma:displayName="Annual/MidYear" ma:description="" ma:format="Dropdown" ma:internalName="MidYear_x002f_Annual">
      <xsd:simpleType>
        <xsd:restriction base="dms:Choice">
          <xsd:enumeration value="Annual"/>
          <xsd:enumeration value="Mid-Year"/>
        </xsd:restriction>
      </xsd:simpleType>
    </xsd:element>
    <xsd:element name="Year" ma:index="30" nillable="true" ma:displayName="Year" ma:internalName="Year">
      <xsd:simpleType>
        <xsd:restriction base="dms:Text"/>
      </xsd:simpleType>
    </xsd:element>
    <xsd:element name="Permission_x0020_Level" ma:index="31" nillable="true" ma:displayName="Permission Level" ma:default="Inherit" ma:description="Only to be used for documents that need unique permissions not covered by Category setting." ma:format="Dropdown" ma:internalName="Permission_x0020_Level">
      <xsd:simpleType>
        <xsd:restriction base="dms:Choice">
          <xsd:enumeration value="Inherit"/>
          <xsd:enumeration value="Manager &amp; Above"/>
          <xsd:enumeration value="Director &amp; Above"/>
          <xsd:enumeration value="Everyone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44574c-f840-4ea4-86e1-4cd5e1f4f473" elementFormDefault="qualified">
    <xsd:import namespace="http://schemas.microsoft.com/office/2006/documentManagement/types"/>
    <xsd:import namespace="http://schemas.microsoft.com/office/infopath/2007/PartnerControls"/>
    <xsd:element name="RevGen_x0020_POC" ma:index="18" nillable="true" ma:displayName="RevGen POC" ma:description="" ma:list="UserInfo" ma:SharePointGroup="0" ma:internalName="RevGen_x0020_POC" ma:showField="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evGen_x0020_POCs" ma:index="19" nillable="true" ma:displayName="RevGen POCs" ma:description="Use this column ILO RevGen POC, only if multiple people are needed for this entry" ma:list="UserInfo" ma:SharePointGroup="0" ma:internalName="RevGen_x0020_POCs" ma:showField="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lient" ma:index="20" nillable="true" ma:displayName="Client" ma:description="" ma:list="{cfaa742a-01d1-4e25-9e2a-6bffa1429d15}" ma:internalName="Client" ma:showField="Title" ma:web="{3744574C-F840-4EA4-86E1-4CD5E1F4F473}">
      <xsd:simpleType>
        <xsd:restriction base="dms:Lookup"/>
      </xsd:simpleType>
    </xsd:element>
    <xsd:element name="Industry" ma:index="21" nillable="true" ma:displayName="Industry" ma:description="" ma:format="Dropdown" ma:internalName="Industry">
      <xsd:simpleType>
        <xsd:restriction base="dms:Choice">
          <xsd:enumeration value="Communications"/>
          <xsd:enumeration value="Education"/>
          <xsd:enumeration value="Financial"/>
          <xsd:enumeration value="Financial Services"/>
          <xsd:enumeration value="Government"/>
          <xsd:enumeration value="Healthcare"/>
          <xsd:enumeration value="Infrastructure Services"/>
          <xsd:enumeration value="Services"/>
          <xsd:enumeration value="Services/Hospitality"/>
          <xsd:enumeration value="Services/Other"/>
        </xsd:restriction>
      </xsd:simpleType>
    </xsd:element>
    <xsd:element name="Service_x0020_Lines" ma:index="22" nillable="true" ma:displayName="Service Line" ma:description="" ma:internalName="Service_x0020_Lin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nalytics &amp; Data Management"/>
                    <xsd:enumeration value="Business Transoformation"/>
                    <xsd:enumeration value="Digital Innovation"/>
                    <xsd:enumeration value="IT Infrastructure"/>
                  </xsd:restriction>
                </xsd:simple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24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920864-522B-4936-8ACF-8188EF3E939C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sharepoint/v4"/>
    <ds:schemaRef ds:uri="http://schemas.microsoft.com/office/2006/documentManagement/types"/>
    <ds:schemaRef ds:uri="3744574c-f840-4ea4-86e1-4cd5e1f4f473"/>
    <ds:schemaRef ds:uri="a8cb42a2-8a1a-4e5a-9c37-5852d31fe838"/>
    <ds:schemaRef ds:uri="http://schemas.microsoft.com/sharepoint/v3/fields"/>
    <ds:schemaRef ds:uri="d26758de-f3e2-43f8-bb4e-edc84ed60d6a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A5AA5B9-4CCA-4FED-9860-4AF8868BA4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D4DFEF-9375-497B-952A-2460642F4709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E33214E8-3768-4DED-B8EE-AC4CEF72A4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6758de-f3e2-43f8-bb4e-edc84ed60d6a"/>
    <ds:schemaRef ds:uri="http://schemas.microsoft.com/sharepoint/v3/fields"/>
    <ds:schemaRef ds:uri="a8cb42a2-8a1a-4e5a-9c37-5852d31fe838"/>
    <ds:schemaRef ds:uri="3744574c-f840-4ea4-86e1-4cd5e1f4f473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REVG7504-PPTemplate-R4</Template>
  <TotalTime>10765</TotalTime>
  <Words>366</Words>
  <Application>Microsoft Office PowerPoint</Application>
  <PresentationFormat>On-screen Show (4:3)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ＭＳ Ｐゴシック</vt:lpstr>
      <vt:lpstr>Arial</vt:lpstr>
      <vt:lpstr>Calibri</vt:lpstr>
      <vt:lpstr>REVG7504-PPTemplate-R3</vt:lpstr>
      <vt:lpstr>PowerPoint Presentation</vt:lpstr>
      <vt:lpstr>Kris Kilton</vt:lpstr>
      <vt:lpstr>Goals</vt:lpstr>
      <vt:lpstr>JSON Web Tokens</vt:lpstr>
      <vt:lpstr>JSON Web Tokens cont.</vt:lpstr>
      <vt:lpstr>ASP.NET Web API 2</vt:lpstr>
      <vt:lpstr>Angular 5</vt:lpstr>
      <vt:lpstr>Workflow</vt:lpstr>
      <vt:lpstr>Demo  This example details setting up a secure website without a dedicated token server </vt:lpstr>
      <vt:lpstr>Other security to consider</vt:lpstr>
      <vt:lpstr>Links</vt:lpstr>
      <vt:lpstr>PowerPoint Presentation</vt:lpstr>
    </vt:vector>
  </TitlesOfParts>
  <Company>AOR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 Kilton</dc:creator>
  <cp:lastModifiedBy>Kris Kilton</cp:lastModifiedBy>
  <cp:revision>33</cp:revision>
  <dcterms:created xsi:type="dcterms:W3CDTF">2018-08-28T18:24:17Z</dcterms:created>
  <dcterms:modified xsi:type="dcterms:W3CDTF">2018-09-12T19:49:39Z</dcterms:modified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0x010100960B1FBA621E4947A59C4B2E13A7280C</vt:lpwstr>
  </property>
  <property fmtid="{D5CDD505-2E9C-101B-9397-08002B2CF9AE}" pid="3" name="Show on Homepage">
    <vt:lpwstr>None</vt:lpwstr>
  </property>
  <property fmtid="{D5CDD505-2E9C-101B-9397-08002B2CF9AE}" pid="4" name="WebPart">
    <vt:lpwstr/>
  </property>
</Properties>
</file>