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oblepharm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33C36-1BE4-808B-87C7-1BF2EF3C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08111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367A03-80A4-78B3-0625-0CA76F11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aim of this project is to design, simulate and test a network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Cisco Packet Tracer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used to simulate and test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5821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04580A-00B6-9962-0C54-166E380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IP Addressing &amp; subnetting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E733857-16F0-5D7E-5133-880545F64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51425"/>
              </p:ext>
            </p:extLst>
          </p:nvPr>
        </p:nvGraphicFramePr>
        <p:xfrm>
          <a:off x="581025" y="2181225"/>
          <a:ext cx="11029947" cy="453593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93375">
                  <a:extLst>
                    <a:ext uri="{9D8B030D-6E8A-4147-A177-3AD203B41FA5}">
                      <a16:colId xmlns:a16="http://schemas.microsoft.com/office/drawing/2014/main" val="2920637417"/>
                    </a:ext>
                  </a:extLst>
                </a:gridCol>
                <a:gridCol w="2347550">
                  <a:extLst>
                    <a:ext uri="{9D8B030D-6E8A-4147-A177-3AD203B41FA5}">
                      <a16:colId xmlns:a16="http://schemas.microsoft.com/office/drawing/2014/main" val="3034147813"/>
                    </a:ext>
                  </a:extLst>
                </a:gridCol>
                <a:gridCol w="2229583">
                  <a:extLst>
                    <a:ext uri="{9D8B030D-6E8A-4147-A177-3AD203B41FA5}">
                      <a16:colId xmlns:a16="http://schemas.microsoft.com/office/drawing/2014/main" val="3969194163"/>
                    </a:ext>
                  </a:extLst>
                </a:gridCol>
                <a:gridCol w="2404175">
                  <a:extLst>
                    <a:ext uri="{9D8B030D-6E8A-4147-A177-3AD203B41FA5}">
                      <a16:colId xmlns:a16="http://schemas.microsoft.com/office/drawing/2014/main" val="755247539"/>
                    </a:ext>
                  </a:extLst>
                </a:gridCol>
                <a:gridCol w="2155264">
                  <a:extLst>
                    <a:ext uri="{9D8B030D-6E8A-4147-A177-3AD203B41FA5}">
                      <a16:colId xmlns:a16="http://schemas.microsoft.com/office/drawing/2014/main" val="979127761"/>
                    </a:ext>
                  </a:extLst>
                </a:gridCol>
              </a:tblGrid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Department/ Device Ports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Subnet Mask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Host Address Range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Broadcast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188185611"/>
                  </a:ext>
                </a:extLst>
              </a:tr>
              <a:tr h="16109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Building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55071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Manufacturing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192.168.100.1 –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192.168.100.126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192.168.100.127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3401601358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R&amp;D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255.255.255.192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192.168.101.1-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192.168.101.63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3718652507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Server room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192.168.101.161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3308903406"/>
                  </a:ext>
                </a:extLst>
              </a:tr>
              <a:tr h="16109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Building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87676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 &amp; Marketing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192.168.100.129 –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192.168.100.254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192.168.100.255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3183202253"/>
                  </a:ext>
                </a:extLst>
              </a:tr>
              <a:tr h="5113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Human Resource &amp; logistics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192.168.101.65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192.168.101.94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192.168.101.95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403000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0416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04580A-00B6-9962-0C54-166E380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IP Addressing &amp; subnetting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E733857-16F0-5D7E-5133-880545F64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44051"/>
              </p:ext>
            </p:extLst>
          </p:nvPr>
        </p:nvGraphicFramePr>
        <p:xfrm>
          <a:off x="581025" y="2181225"/>
          <a:ext cx="11029947" cy="426570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93375">
                  <a:extLst>
                    <a:ext uri="{9D8B030D-6E8A-4147-A177-3AD203B41FA5}">
                      <a16:colId xmlns:a16="http://schemas.microsoft.com/office/drawing/2014/main" val="2920637417"/>
                    </a:ext>
                  </a:extLst>
                </a:gridCol>
                <a:gridCol w="2347550">
                  <a:extLst>
                    <a:ext uri="{9D8B030D-6E8A-4147-A177-3AD203B41FA5}">
                      <a16:colId xmlns:a16="http://schemas.microsoft.com/office/drawing/2014/main" val="3034147813"/>
                    </a:ext>
                  </a:extLst>
                </a:gridCol>
                <a:gridCol w="2229583">
                  <a:extLst>
                    <a:ext uri="{9D8B030D-6E8A-4147-A177-3AD203B41FA5}">
                      <a16:colId xmlns:a16="http://schemas.microsoft.com/office/drawing/2014/main" val="3969194163"/>
                    </a:ext>
                  </a:extLst>
                </a:gridCol>
                <a:gridCol w="2404175">
                  <a:extLst>
                    <a:ext uri="{9D8B030D-6E8A-4147-A177-3AD203B41FA5}">
                      <a16:colId xmlns:a16="http://schemas.microsoft.com/office/drawing/2014/main" val="755247539"/>
                    </a:ext>
                  </a:extLst>
                </a:gridCol>
                <a:gridCol w="2155264">
                  <a:extLst>
                    <a:ext uri="{9D8B030D-6E8A-4147-A177-3AD203B41FA5}">
                      <a16:colId xmlns:a16="http://schemas.microsoft.com/office/drawing/2014/main" val="979127761"/>
                    </a:ext>
                  </a:extLst>
                </a:gridCol>
              </a:tblGrid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Department/ Device Ports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Subnet Mask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Host Address Range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Broadcast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0" marR="62290" marT="0" marB="0"/>
                </a:tc>
                <a:extLst>
                  <a:ext uri="{0D108BD9-81ED-4DB2-BD59-A6C34878D82A}">
                    <a16:rowId xmlns:a16="http://schemas.microsoft.com/office/drawing/2014/main" val="188185611"/>
                  </a:ext>
                </a:extLst>
              </a:tr>
              <a:tr h="16109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Building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55071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Finance &amp; Accounts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192.168.101.97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601358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Administration &amp; PR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192.168.101.129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192.168.101.158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652507"/>
                  </a:ext>
                </a:extLst>
              </a:tr>
              <a:tr h="336196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Interfaces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0340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R1 – MLSW1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192.168.101.177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192.168.101.179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187676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R1-MLSW2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192.168.101.181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202253"/>
                  </a:ext>
                </a:extLst>
              </a:tr>
              <a:tr h="5113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R2-MLSW1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255.255.255.252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192.168.101.185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192.168.101.186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192.168.101.187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00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012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227-0939-CCA9-3665-DC451D6E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OSPF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9D6B-87AB-3F03-4157-1675E986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48941" cy="3975348"/>
          </a:xfrm>
        </p:spPr>
        <p:txBody>
          <a:bodyPr>
            <a:normAutofit/>
          </a:bodyPr>
          <a:lstStyle/>
          <a:p>
            <a:r>
              <a:rPr lang="en-US" sz="2200" b="1" dirty="0"/>
              <a:t>OSPF</a:t>
            </a:r>
            <a:r>
              <a:rPr lang="en-US" sz="2200" dirty="0"/>
              <a:t> routing protocol was configured for distribution-level switches and core-level routers.</a:t>
            </a:r>
          </a:p>
          <a:p>
            <a:r>
              <a:rPr lang="en-US" sz="2200" dirty="0"/>
              <a:t>The networks accessible to each routing device were advertised.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9584F-3D51-DC80-2A5D-F6B736914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276" r="17864"/>
          <a:stretch/>
        </p:blipFill>
        <p:spPr bwMode="auto">
          <a:xfrm>
            <a:off x="4334933" y="2132266"/>
            <a:ext cx="7275875" cy="44857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17044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C42-F7D4-AF49-69CA-A0CC89E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Static </a:t>
            </a:r>
            <a:r>
              <a:rPr lang="en-US" dirty="0" err="1"/>
              <a:t>ip</a:t>
            </a:r>
            <a:r>
              <a:rPr lang="en-US" dirty="0"/>
              <a:t> allocation of server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10D2-086E-253F-E3DC-58F0BD9A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9885"/>
            <a:ext cx="11029615" cy="579637"/>
          </a:xfrm>
        </p:spPr>
        <p:txBody>
          <a:bodyPr>
            <a:normAutofit/>
          </a:bodyPr>
          <a:lstStyle/>
          <a:p>
            <a:r>
              <a:rPr lang="en-US" sz="2200" dirty="0"/>
              <a:t>Server nodes were allocated IP addresses as shown: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08017-5ACA-1459-28BC-E8628A49E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34"/>
          <a:stretch/>
        </p:blipFill>
        <p:spPr bwMode="auto">
          <a:xfrm>
            <a:off x="2013094" y="3556036"/>
            <a:ext cx="8165812" cy="31326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EA504-6D30-A36D-6221-565DFC48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96820"/>
              </p:ext>
            </p:extLst>
          </p:nvPr>
        </p:nvGraphicFramePr>
        <p:xfrm>
          <a:off x="1792816" y="2706558"/>
          <a:ext cx="8606368" cy="72244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33326">
                  <a:extLst>
                    <a:ext uri="{9D8B030D-6E8A-4147-A177-3AD203B41FA5}">
                      <a16:colId xmlns:a16="http://schemas.microsoft.com/office/drawing/2014/main" val="3022058660"/>
                    </a:ext>
                  </a:extLst>
                </a:gridCol>
                <a:gridCol w="2278156">
                  <a:extLst>
                    <a:ext uri="{9D8B030D-6E8A-4147-A177-3AD203B41FA5}">
                      <a16:colId xmlns:a16="http://schemas.microsoft.com/office/drawing/2014/main" val="1844511305"/>
                    </a:ext>
                  </a:extLst>
                </a:gridCol>
                <a:gridCol w="2795920">
                  <a:extLst>
                    <a:ext uri="{9D8B030D-6E8A-4147-A177-3AD203B41FA5}">
                      <a16:colId xmlns:a16="http://schemas.microsoft.com/office/drawing/2014/main" val="2523914533"/>
                    </a:ext>
                  </a:extLst>
                </a:gridCol>
                <a:gridCol w="2398966">
                  <a:extLst>
                    <a:ext uri="{9D8B030D-6E8A-4147-A177-3AD203B41FA5}">
                      <a16:colId xmlns:a16="http://schemas.microsoft.com/office/drawing/2014/main" val="187631628"/>
                    </a:ext>
                  </a:extLst>
                </a:gridCol>
              </a:tblGrid>
              <a:tr h="36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Device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DHCP Server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DNS Server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948442"/>
                  </a:ext>
                </a:extLst>
              </a:tr>
              <a:tr h="36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192.168.101.162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192.168.101.163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192.168.101.164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32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7900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6888-FC71-9655-E34F-0A5F73B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Dhcp</a:t>
            </a:r>
            <a:r>
              <a:rPr lang="en-US" dirty="0"/>
              <a:t>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651A8-707C-90DF-F576-77AE38027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t="48455" r="3031" b="14559"/>
          <a:stretch/>
        </p:blipFill>
        <p:spPr bwMode="auto">
          <a:xfrm>
            <a:off x="566718" y="2555549"/>
            <a:ext cx="11044088" cy="43024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83577-7C90-16BD-6B39-BAB487227D96}"/>
              </a:ext>
            </a:extLst>
          </p:cNvPr>
          <p:cNvSpPr txBox="1">
            <a:spLocks/>
          </p:cNvSpPr>
          <p:nvPr/>
        </p:nvSpPr>
        <p:spPr>
          <a:xfrm>
            <a:off x="581191" y="1975912"/>
            <a:ext cx="11029615" cy="579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DHCP service was enabled. Address pools were assigned as shown:</a:t>
            </a:r>
          </a:p>
        </p:txBody>
      </p:sp>
    </p:spTree>
    <p:extLst>
      <p:ext uri="{BB962C8B-B14F-4D97-AF65-F5344CB8AC3E}">
        <p14:creationId xmlns:p14="http://schemas.microsoft.com/office/powerpoint/2010/main" val="191155135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565D-1589-581F-1C51-9E6F3107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DNS Configuration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603C6-41C0-C440-85BA-9D33A291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2152"/>
            <a:ext cx="11029615" cy="579637"/>
          </a:xfrm>
        </p:spPr>
        <p:txBody>
          <a:bodyPr>
            <a:normAutofit/>
          </a:bodyPr>
          <a:lstStyle/>
          <a:p>
            <a:r>
              <a:rPr lang="en-US" sz="2200" dirty="0"/>
              <a:t>DNS service was enabled.  An A record of </a:t>
            </a:r>
            <a:r>
              <a:rPr lang="en-US" sz="2200" dirty="0">
                <a:hlinkClick r:id="rId2"/>
              </a:rPr>
              <a:t>www.noblepharma.com</a:t>
            </a:r>
            <a:r>
              <a:rPr lang="en-US" sz="2200" dirty="0"/>
              <a:t> was entered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F7321-E5A5-9296-26C8-33240392A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73"/>
          <a:stretch/>
        </p:blipFill>
        <p:spPr bwMode="auto">
          <a:xfrm>
            <a:off x="1568425" y="2511789"/>
            <a:ext cx="9055149" cy="4193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335875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CC7E-4A9B-E73B-643D-29A6B340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Inter-</a:t>
            </a:r>
            <a:r>
              <a:rPr lang="en-US" dirty="0" err="1"/>
              <a:t>Vlan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40EE-F5A9-2480-95E9-0A6FD6DF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Inter-VLAN routing was enabled.</a:t>
            </a:r>
          </a:p>
          <a:p>
            <a:r>
              <a:rPr lang="en-US" sz="2400" dirty="0"/>
              <a:t>The IP address and subnet of each VLAN was specified</a:t>
            </a:r>
          </a:p>
          <a:p>
            <a:r>
              <a:rPr lang="en-US" sz="2400" dirty="0"/>
              <a:t>The VLANs were instructed not to shutdown</a:t>
            </a:r>
          </a:p>
        </p:txBody>
      </p:sp>
    </p:spTree>
    <p:extLst>
      <p:ext uri="{BB962C8B-B14F-4D97-AF65-F5344CB8AC3E}">
        <p14:creationId xmlns:p14="http://schemas.microsoft.com/office/powerpoint/2010/main" val="35683458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8242-2962-82C6-48D1-3828AD3D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Access point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1438-9A6D-B019-F016-B2CCDEF7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4229"/>
            <a:ext cx="11029615" cy="545771"/>
          </a:xfrm>
        </p:spPr>
        <p:txBody>
          <a:bodyPr>
            <a:normAutofit/>
          </a:bodyPr>
          <a:lstStyle/>
          <a:p>
            <a:r>
              <a:rPr lang="en-US" sz="2200" dirty="0"/>
              <a:t>The SSIDs and WPA2-PSK passwords of each AP in departments were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6BFA-1EB5-C7B9-820A-D3922119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33" y="2540000"/>
            <a:ext cx="8779934" cy="4207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97184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4811-1406-87D7-4A16-157CB45B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Nat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5A5F-6DDA-519F-CE68-885902EC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01341" cy="3678303"/>
          </a:xfrm>
        </p:spPr>
        <p:txBody>
          <a:bodyPr/>
          <a:lstStyle/>
          <a:p>
            <a:r>
              <a:rPr lang="en-US" sz="2200" b="1" dirty="0"/>
              <a:t>NAT</a:t>
            </a:r>
            <a:r>
              <a:rPr lang="en-US" sz="2200" dirty="0"/>
              <a:t> was configured to be used.</a:t>
            </a:r>
          </a:p>
          <a:p>
            <a:r>
              <a:rPr lang="en-US" sz="2200" dirty="0"/>
              <a:t>An </a:t>
            </a:r>
            <a:r>
              <a:rPr lang="en-US" sz="2200" b="1" dirty="0"/>
              <a:t>access list </a:t>
            </a:r>
            <a:r>
              <a:rPr lang="en-US" sz="2200" dirty="0"/>
              <a:t>was also configured to define from which networks permission was to be granted to communicate with the outside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A3DA8-881A-D1F8-34B3-297222A25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5" r="25375" b="18101"/>
          <a:stretch/>
        </p:blipFill>
        <p:spPr bwMode="auto">
          <a:xfrm>
            <a:off x="4506383" y="1998133"/>
            <a:ext cx="6872737" cy="4639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956754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930C9-6AFD-DDD1-A222-C3620AAB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results</a:t>
            </a:r>
          </a:p>
        </p:txBody>
      </p:sp>
    </p:spTree>
    <p:extLst>
      <p:ext uri="{BB962C8B-B14F-4D97-AF65-F5344CB8AC3E}">
        <p14:creationId xmlns:p14="http://schemas.microsoft.com/office/powerpoint/2010/main" val="194800966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3F0D-7062-CFC4-CEA8-95CCB867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1B29-C8D7-FA1D-FC7D-B27520B4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1333"/>
            <a:ext cx="11029615" cy="3657466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Noble Pharma Solutions Ltd is a fictitious pharmaceutical company producing a wide range of drugs. The company is currently relocating to new a headquarters in Doha. The new premises is going to have the three buildings, with different departments located within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72008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B02-A197-E7D8-A3C5-81CE788D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Login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608D-7271-DDB8-84D2-0E4890236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78037"/>
          </a:xfrm>
        </p:spPr>
        <p:txBody>
          <a:bodyPr>
            <a:normAutofit/>
          </a:bodyPr>
          <a:lstStyle/>
          <a:p>
            <a:r>
              <a:rPr lang="en-US" sz="2200" b="1" dirty="0"/>
              <a:t>Console</a:t>
            </a:r>
            <a:r>
              <a:rPr lang="en-US" sz="2200" dirty="0"/>
              <a:t> and </a:t>
            </a:r>
            <a:r>
              <a:rPr lang="en-US" sz="2200" b="1" dirty="0" err="1"/>
              <a:t>vty</a:t>
            </a:r>
            <a:r>
              <a:rPr lang="en-US" sz="2200" dirty="0"/>
              <a:t> </a:t>
            </a:r>
            <a:r>
              <a:rPr lang="en-US" sz="2200" b="1" dirty="0"/>
              <a:t>passwords</a:t>
            </a:r>
            <a:r>
              <a:rPr lang="en-US" sz="2200" dirty="0"/>
              <a:t> were requested to authorize access to switches and routers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B6C9-45E1-F916-B4C5-899FCB49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4880"/>
          <a:stretch/>
        </p:blipFill>
        <p:spPr bwMode="auto">
          <a:xfrm>
            <a:off x="323282" y="2980267"/>
            <a:ext cx="11545434" cy="349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42691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C50F-FBD0-DF15-16FA-7F597FE6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Dynamic </a:t>
            </a:r>
            <a:r>
              <a:rPr lang="en-US" dirty="0" err="1"/>
              <a:t>ip</a:t>
            </a:r>
            <a:r>
              <a:rPr lang="en-US" dirty="0"/>
              <a:t>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0812-BBCE-4EAD-354E-C5A53882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4230"/>
            <a:ext cx="11029615" cy="410304"/>
          </a:xfrm>
        </p:spPr>
        <p:txBody>
          <a:bodyPr>
            <a:noAutofit/>
          </a:bodyPr>
          <a:lstStyle/>
          <a:p>
            <a:r>
              <a:rPr lang="en-US" sz="2200" dirty="0"/>
              <a:t>Devices were able to acquire IP addresses dynamically using the </a:t>
            </a:r>
            <a:r>
              <a:rPr lang="en-US" sz="2200" b="1" dirty="0"/>
              <a:t>DHCP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C932E-9981-88D3-81FF-BB1E4D22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682808"/>
            <a:ext cx="9372600" cy="3980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0097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E7C-8F37-DC1C-0656-1B31B5EA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intRA-vlan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49C3-FDDB-BB39-B73F-67AF7F8E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17447"/>
            <a:ext cx="3042541" cy="2967237"/>
          </a:xfrm>
        </p:spPr>
        <p:txBody>
          <a:bodyPr>
            <a:normAutofit/>
          </a:bodyPr>
          <a:lstStyle/>
          <a:p>
            <a:r>
              <a:rPr lang="en-US" sz="2200" dirty="0" err="1"/>
              <a:t>Inra</a:t>
            </a:r>
            <a:r>
              <a:rPr lang="en-US" sz="2200" dirty="0"/>
              <a:t>-VLAN routing was a success. .</a:t>
            </a:r>
          </a:p>
          <a:p>
            <a:r>
              <a:rPr lang="en-US" sz="2200" b="1" dirty="0"/>
              <a:t>Pings</a:t>
            </a:r>
            <a:r>
              <a:rPr lang="en-US" sz="2200" dirty="0"/>
              <a:t> to devices on the same department was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9E34-B82D-63E6-FD47-5A789256A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2" b="10479"/>
          <a:stretch/>
        </p:blipFill>
        <p:spPr>
          <a:xfrm>
            <a:off x="3918660" y="1879600"/>
            <a:ext cx="7494801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929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E7C-8F37-DC1C-0656-1B31B5EA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inter-</a:t>
            </a:r>
            <a:r>
              <a:rPr lang="en-US" dirty="0" err="1"/>
              <a:t>vlan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49C3-FDDB-BB39-B73F-67AF7F8E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8142"/>
            <a:ext cx="11029616" cy="1013801"/>
          </a:xfrm>
        </p:spPr>
        <p:txBody>
          <a:bodyPr>
            <a:normAutofit/>
          </a:bodyPr>
          <a:lstStyle/>
          <a:p>
            <a:r>
              <a:rPr lang="en-US" sz="2200" dirty="0"/>
              <a:t>Inter-VLAN routing was a success. .</a:t>
            </a:r>
          </a:p>
          <a:p>
            <a:r>
              <a:rPr lang="en-US" sz="2200" b="1" dirty="0"/>
              <a:t>Pings</a:t>
            </a:r>
            <a:r>
              <a:rPr lang="en-US" sz="2200" dirty="0"/>
              <a:t> to devices on other departments was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6E01D-44E1-0A59-6AB2-27BF17D3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4" y="3779962"/>
            <a:ext cx="11333192" cy="23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2835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255-E413-1C6F-B7FD-4BB8486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409C-DAD6-9EAA-AF5E-9CAF76D3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3550541" cy="3678303"/>
          </a:xfrm>
        </p:spPr>
        <p:txBody>
          <a:bodyPr>
            <a:normAutofit/>
          </a:bodyPr>
          <a:lstStyle/>
          <a:p>
            <a:r>
              <a:rPr lang="en-US" sz="2200" b="1" dirty="0"/>
              <a:t>SSH</a:t>
            </a:r>
            <a:r>
              <a:rPr lang="en-US" sz="2200" dirty="0"/>
              <a:t> was a success.</a:t>
            </a:r>
          </a:p>
          <a:p>
            <a:r>
              <a:rPr lang="en-US" sz="2200" dirty="0"/>
              <a:t>One was able to log into switches and routers from local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908E3-4A6E-36CC-FDAD-92B4FD71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4"/>
          <a:stretch/>
        </p:blipFill>
        <p:spPr bwMode="auto">
          <a:xfrm>
            <a:off x="4371808" y="1828801"/>
            <a:ext cx="7239000" cy="4860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74612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E27-FAA8-E833-D5BD-C08EEB0B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nat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4A0-7A82-3258-656D-5011D216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45771"/>
          </a:xfrm>
        </p:spPr>
        <p:txBody>
          <a:bodyPr>
            <a:noAutofit/>
          </a:bodyPr>
          <a:lstStyle/>
          <a:p>
            <a:r>
              <a:rPr lang="en-US" sz="2200" dirty="0"/>
              <a:t>NAT was success successful. </a:t>
            </a:r>
            <a:r>
              <a:rPr lang="en-US" sz="2200" b="1" dirty="0"/>
              <a:t>Inside</a:t>
            </a:r>
            <a:r>
              <a:rPr lang="en-US" sz="2200" dirty="0"/>
              <a:t> IP addresses were converted to </a:t>
            </a:r>
            <a:r>
              <a:rPr lang="en-US" sz="2200" b="1" dirty="0"/>
              <a:t>outside</a:t>
            </a:r>
            <a:r>
              <a:rPr lang="en-US" sz="2200" dirty="0"/>
              <a:t> IPs and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09CF2-28F7-EF22-9AE4-CC95D77B5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1" b="5206"/>
          <a:stretch/>
        </p:blipFill>
        <p:spPr bwMode="auto">
          <a:xfrm>
            <a:off x="1032622" y="3190807"/>
            <a:ext cx="10126756" cy="2988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77872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1E27-FAA8-E833-D5BD-C08EEB0B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nat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223745-4CC9-440A-87BE-FC76E57ED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r="16055"/>
          <a:stretch/>
        </p:blipFill>
        <p:spPr bwMode="auto">
          <a:xfrm>
            <a:off x="268828" y="2790102"/>
            <a:ext cx="11654344" cy="2976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16717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AD2924-796E-7233-8950-8CB6AE11B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619573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8EC7-A500-4B7B-396B-C3E6234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65C-97CA-21C3-2FBE-7CF900E4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0" cy="5164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this project, we were able to accomplish: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Implementation of hierarchical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VLAN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IP addressing and Subnetting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OSPF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DHCP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DNS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AP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NAT 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08F4-6AB3-F7BB-E6D9-85B8BEDF7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Basic functionality implemented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Login security – console and </a:t>
            </a:r>
            <a:r>
              <a:rPr lang="en-US" sz="2200" dirty="0" err="1"/>
              <a:t>vty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MOTD banner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Password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2197513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3F0D-7062-CFC4-CEA8-95CCB867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2E9A-76CB-C59D-666C-30A70B32E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52640"/>
              </p:ext>
            </p:extLst>
          </p:nvPr>
        </p:nvGraphicFramePr>
        <p:xfrm>
          <a:off x="778933" y="2150533"/>
          <a:ext cx="10430933" cy="38269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839304">
                  <a:extLst>
                    <a:ext uri="{9D8B030D-6E8A-4147-A177-3AD203B41FA5}">
                      <a16:colId xmlns:a16="http://schemas.microsoft.com/office/drawing/2014/main" val="309738025"/>
                    </a:ext>
                  </a:extLst>
                </a:gridCol>
                <a:gridCol w="3839304">
                  <a:extLst>
                    <a:ext uri="{9D8B030D-6E8A-4147-A177-3AD203B41FA5}">
                      <a16:colId xmlns:a16="http://schemas.microsoft.com/office/drawing/2014/main" val="3889599517"/>
                    </a:ext>
                  </a:extLst>
                </a:gridCol>
                <a:gridCol w="2752325">
                  <a:extLst>
                    <a:ext uri="{9D8B030D-6E8A-4147-A177-3AD203B41FA5}">
                      <a16:colId xmlns:a16="http://schemas.microsoft.com/office/drawing/2014/main" val="1919582766"/>
                    </a:ext>
                  </a:extLst>
                </a:gridCol>
              </a:tblGrid>
              <a:tr h="42521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Distribution of Departments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54056"/>
                  </a:ext>
                </a:extLst>
              </a:tr>
              <a:tr h="4252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Building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Department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Staff Number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791736"/>
                  </a:ext>
                </a:extLst>
              </a:tr>
              <a:tr h="42521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Building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Manufacturing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180155"/>
                  </a:ext>
                </a:extLst>
              </a:tr>
              <a:tr h="425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Research &amp; Development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772072"/>
                  </a:ext>
                </a:extLst>
              </a:tr>
              <a:tr h="425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Server Room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755026"/>
                  </a:ext>
                </a:extLst>
              </a:tr>
              <a:tr h="4252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Building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Sales &amp; Marketing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82107"/>
                  </a:ext>
                </a:extLst>
              </a:tr>
              <a:tr h="425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 &amp; Logistics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363895"/>
                  </a:ext>
                </a:extLst>
              </a:tr>
              <a:tr h="4252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Building 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Finance &amp; Accounts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014528"/>
                  </a:ext>
                </a:extLst>
              </a:tr>
              <a:tr h="425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Administration &amp; PR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42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15515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3F4F-A974-539C-A643-4FFBFD0A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208E-D8AC-8170-FBB0-357AA4F46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60664"/>
          </a:xfrm>
        </p:spPr>
        <p:txBody>
          <a:bodyPr>
            <a:noAutofit/>
          </a:bodyPr>
          <a:lstStyle/>
          <a:p>
            <a:r>
              <a:rPr lang="en-US" sz="2100" dirty="0"/>
              <a:t>Use hierarchical model</a:t>
            </a:r>
          </a:p>
          <a:p>
            <a:r>
              <a:rPr lang="en-US" sz="2100" dirty="0"/>
              <a:t>Connected to at least 2 ISPs</a:t>
            </a:r>
          </a:p>
          <a:p>
            <a:r>
              <a:rPr lang="en-US" sz="2100" dirty="0"/>
              <a:t>Use public static IP addresses: 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78.142.100.0/30, 78.142.100.4/30, 78.142.100.8/30, and 78.142.100.12/30.</a:t>
            </a:r>
          </a:p>
          <a:p>
            <a:r>
              <a:rPr lang="en-US" sz="2100" dirty="0"/>
              <a:t>Base IP: 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192.168.100.0</a:t>
            </a:r>
          </a:p>
          <a:p>
            <a:r>
              <a:rPr lang="en-US" sz="2100" dirty="0">
                <a:latin typeface="Times New Roman" panose="02020603050405020304" pitchFamily="18" charset="0"/>
              </a:rPr>
              <a:t>Each department on different subnet and VLAN</a:t>
            </a:r>
          </a:p>
          <a:p>
            <a:r>
              <a:rPr lang="en-US" sz="2100" dirty="0">
                <a:latin typeface="Times New Roman" panose="02020603050405020304" pitchFamily="18" charset="0"/>
              </a:rPr>
              <a:t>Dynamic IP allocation using DHCP</a:t>
            </a:r>
          </a:p>
          <a:p>
            <a:r>
              <a:rPr lang="en-US" sz="2100" dirty="0"/>
              <a:t>Static IP allocation to server nodes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C853-29B4-BB75-D040-B225AF8A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06269"/>
            <a:ext cx="5422392" cy="4460664"/>
          </a:xfrm>
        </p:spPr>
        <p:txBody>
          <a:bodyPr>
            <a:normAutofit/>
          </a:bodyPr>
          <a:lstStyle/>
          <a:p>
            <a:r>
              <a:rPr lang="en-US" sz="2100" dirty="0"/>
              <a:t>OSPF routing</a:t>
            </a:r>
          </a:p>
          <a:p>
            <a:r>
              <a:rPr lang="en-US" sz="2100" dirty="0"/>
              <a:t>Inter-VLAN communication</a:t>
            </a:r>
          </a:p>
          <a:p>
            <a:r>
              <a:rPr lang="en-US" sz="2100" dirty="0"/>
              <a:t>NAT capabilities</a:t>
            </a:r>
          </a:p>
          <a:p>
            <a:pPr marL="0" indent="0">
              <a:buNone/>
            </a:pPr>
            <a:r>
              <a:rPr lang="en-US" sz="2100" dirty="0"/>
              <a:t>Basic Configurations:</a:t>
            </a:r>
          </a:p>
          <a:p>
            <a:r>
              <a:rPr lang="en-US" sz="2100" dirty="0"/>
              <a:t>Hostname on switches and routers</a:t>
            </a:r>
          </a:p>
          <a:p>
            <a:r>
              <a:rPr lang="en-US" sz="2100" dirty="0"/>
              <a:t>MOTD banner</a:t>
            </a:r>
          </a:p>
          <a:p>
            <a:r>
              <a:rPr lang="en-US" sz="2100" dirty="0"/>
              <a:t>Console &amp; </a:t>
            </a:r>
            <a:r>
              <a:rPr lang="en-US" sz="2100" dirty="0" err="1"/>
              <a:t>vty</a:t>
            </a:r>
            <a:r>
              <a:rPr lang="en-US" sz="2100" dirty="0"/>
              <a:t> passwords</a:t>
            </a:r>
          </a:p>
          <a:p>
            <a:r>
              <a:rPr lang="en-US" sz="2100" dirty="0"/>
              <a:t>Password encryption</a:t>
            </a:r>
          </a:p>
          <a:p>
            <a:r>
              <a:rPr lang="en-US" sz="2100" dirty="0"/>
              <a:t>SSH access</a:t>
            </a:r>
          </a:p>
        </p:txBody>
      </p:sp>
    </p:spTree>
    <p:extLst>
      <p:ext uri="{BB962C8B-B14F-4D97-AF65-F5344CB8AC3E}">
        <p14:creationId xmlns:p14="http://schemas.microsoft.com/office/powerpoint/2010/main" val="32896566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3F4F-A974-539C-A643-4FFBFD0A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3A26A2-E265-404D-F00E-26E107FA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hierarchical model </a:t>
            </a:r>
            <a:r>
              <a:rPr lang="en-US" sz="2400" dirty="0"/>
              <a:t>was used: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Access level – each department was served by a different switch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Distribution level – each access-level switch was connected to 2 distribution-level switches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Core level – 2 core routers were used</a:t>
            </a:r>
          </a:p>
        </p:txBody>
      </p:sp>
    </p:spTree>
    <p:extLst>
      <p:ext uri="{BB962C8B-B14F-4D97-AF65-F5344CB8AC3E}">
        <p14:creationId xmlns:p14="http://schemas.microsoft.com/office/powerpoint/2010/main" val="14268914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ED08-B05D-68F2-FB82-50F93DE70B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17107-0613-1033-B240-6F5E3FBCA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8" b="6168"/>
          <a:stretch/>
        </p:blipFill>
        <p:spPr bwMode="auto">
          <a:xfrm>
            <a:off x="988997" y="650309"/>
            <a:ext cx="10214006" cy="6207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57914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B985-FB44-0854-596C-191AB327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the network</a:t>
            </a:r>
          </a:p>
        </p:txBody>
      </p:sp>
    </p:spTree>
    <p:extLst>
      <p:ext uri="{BB962C8B-B14F-4D97-AF65-F5344CB8AC3E}">
        <p14:creationId xmlns:p14="http://schemas.microsoft.com/office/powerpoint/2010/main" val="24266148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B985-FB44-0854-596C-191AB32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E242-5041-6254-A3A0-568934E1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Message of the day banner (MOTD) – configured to “No Unauthorized Access”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 password – configured to “cisco”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Vty</a:t>
            </a:r>
            <a:r>
              <a:rPr lang="en-US" sz="2400" dirty="0"/>
              <a:t> password – configured to “cisco”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Password encryption – was enabled</a:t>
            </a:r>
          </a:p>
        </p:txBody>
      </p:sp>
    </p:spTree>
    <p:extLst>
      <p:ext uri="{BB962C8B-B14F-4D97-AF65-F5344CB8AC3E}">
        <p14:creationId xmlns:p14="http://schemas.microsoft.com/office/powerpoint/2010/main" val="123311314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1084-DF0C-E320-34F2-EDBB9765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lang="en-US" dirty="0" err="1"/>
              <a:t>Vlan</a:t>
            </a:r>
            <a:r>
              <a:rPr lang="en-US" dirty="0"/>
              <a:t> setup,  access &amp; trunk port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BA76FB-E7E2-4E39-D6F0-A70DFC04D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VLANs were assigned as shown</a:t>
            </a:r>
          </a:p>
          <a:p>
            <a:r>
              <a:rPr lang="en-US" sz="2200" dirty="0"/>
              <a:t>The distribution-switch facing ports of the access-level switches were configured to be </a:t>
            </a:r>
            <a:r>
              <a:rPr lang="en-US" sz="2200" b="1" dirty="0"/>
              <a:t>trunks.</a:t>
            </a:r>
            <a:endParaRPr lang="en-US" sz="2200" dirty="0"/>
          </a:p>
          <a:p>
            <a:r>
              <a:rPr lang="en-US" sz="2200" dirty="0"/>
              <a:t>Ports pf access-level switches serving end nodes were configured to operate in </a:t>
            </a:r>
            <a:r>
              <a:rPr lang="en-US" sz="2200" b="1" dirty="0"/>
              <a:t>access mode</a:t>
            </a:r>
            <a:r>
              <a:rPr lang="en-US" sz="2200" dirty="0"/>
              <a:t>.</a:t>
            </a:r>
          </a:p>
          <a:p>
            <a:r>
              <a:rPr lang="en-US" sz="2200" dirty="0"/>
              <a:t>Unused ports were allocated to dummy VLAN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17F84C-569D-ABB7-2055-40F7E54C75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9770322"/>
              </p:ext>
            </p:extLst>
          </p:nvPr>
        </p:nvGraphicFramePr>
        <p:xfrm>
          <a:off x="6188075" y="2227263"/>
          <a:ext cx="54229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925">
                  <a:extLst>
                    <a:ext uri="{9D8B030D-6E8A-4147-A177-3AD203B41FA5}">
                      <a16:colId xmlns:a16="http://schemas.microsoft.com/office/drawing/2014/main" val="3168815977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630190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Research &amp;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8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Sales &amp;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4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HR &amp;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2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Finance &amp;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1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Administration &amp;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VLAN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3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4965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141</TotalTime>
  <Words>814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Gill Sans MT</vt:lpstr>
      <vt:lpstr>Times New Roman</vt:lpstr>
      <vt:lpstr>Wingdings</vt:lpstr>
      <vt:lpstr>Wingdings 2</vt:lpstr>
      <vt:lpstr>Dividend</vt:lpstr>
      <vt:lpstr>Aim</vt:lpstr>
      <vt:lpstr>Case problem</vt:lpstr>
      <vt:lpstr>Case problem</vt:lpstr>
      <vt:lpstr>requirements</vt:lpstr>
      <vt:lpstr>Network topology</vt:lpstr>
      <vt:lpstr>Network topology</vt:lpstr>
      <vt:lpstr>Configuring the network</vt:lpstr>
      <vt:lpstr>1. Basic Configurations</vt:lpstr>
      <vt:lpstr>2.  Vlan setup,  access &amp; trunk port configuration</vt:lpstr>
      <vt:lpstr>3. IP Addressing &amp; subnetting</vt:lpstr>
      <vt:lpstr>3. IP Addressing &amp; subnetting</vt:lpstr>
      <vt:lpstr>4. OSPF Configuration</vt:lpstr>
      <vt:lpstr>5. Static ip allocation of server nodes</vt:lpstr>
      <vt:lpstr>6. Dhcp configuration</vt:lpstr>
      <vt:lpstr>7. DNS Configuration</vt:lpstr>
      <vt:lpstr>8. Inter-Vlan routing</vt:lpstr>
      <vt:lpstr>9. Access point configuration</vt:lpstr>
      <vt:lpstr>10. Nat configuration</vt:lpstr>
      <vt:lpstr>Testing and results</vt:lpstr>
      <vt:lpstr>1. Login security</vt:lpstr>
      <vt:lpstr>2. Dynamic ip acquisition</vt:lpstr>
      <vt:lpstr>3. intRA-vlan routing</vt:lpstr>
      <vt:lpstr>3. inter-vlan routing</vt:lpstr>
      <vt:lpstr>4. ssh</vt:lpstr>
      <vt:lpstr>5. nat</vt:lpstr>
      <vt:lpstr>5. nat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admin</dc:creator>
  <cp:lastModifiedBy>admin</cp:lastModifiedBy>
  <cp:revision>2</cp:revision>
  <dcterms:created xsi:type="dcterms:W3CDTF">2022-11-16T08:24:26Z</dcterms:created>
  <dcterms:modified xsi:type="dcterms:W3CDTF">2022-11-16T10:45:48Z</dcterms:modified>
</cp:coreProperties>
</file>