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2"/>
  </p:handoutMasterIdLst>
  <p:sldIdLst>
    <p:sldId id="336" r:id="rId4"/>
    <p:sldId id="774" r:id="rId5"/>
    <p:sldId id="775" r:id="rId6"/>
    <p:sldId id="776" r:id="rId7"/>
    <p:sldId id="777" r:id="rId8"/>
    <p:sldId id="778" r:id="rId9"/>
    <p:sldId id="779" r:id="rId10"/>
    <p:sldId id="780" r:id="rId11"/>
    <p:sldId id="781" r:id="rId12"/>
    <p:sldId id="782" r:id="rId13"/>
    <p:sldId id="783" r:id="rId14"/>
    <p:sldId id="788" r:id="rId15"/>
    <p:sldId id="784" r:id="rId16"/>
    <p:sldId id="785" r:id="rId17"/>
    <p:sldId id="786" r:id="rId18"/>
    <p:sldId id="787" r:id="rId19"/>
    <p:sldId id="790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06D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EB1CAC4-1ED9-4218-83BD-54D5731C6135}"/>
              </a:ext>
            </a:extLst>
          </p:cNvPr>
          <p:cNvGrpSpPr/>
          <p:nvPr/>
        </p:nvGrpSpPr>
        <p:grpSpPr>
          <a:xfrm>
            <a:off x="1334654" y="745107"/>
            <a:ext cx="9522692" cy="3727896"/>
            <a:chOff x="1334654" y="736718"/>
            <a:chExt cx="9522692" cy="37278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308597-BBA6-4CAC-8B97-EC74EB77D38C}"/>
                </a:ext>
              </a:extLst>
            </p:cNvPr>
            <p:cNvSpPr txBox="1"/>
            <p:nvPr/>
          </p:nvSpPr>
          <p:spPr>
            <a:xfrm>
              <a:off x="4548140" y="736718"/>
              <a:ext cx="63092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0" b="1" dirty="0" err="1">
                  <a:solidFill>
                    <a:srgbClr val="BD1143"/>
                  </a:solidFill>
                  <a:effectLst>
                    <a:outerShdw blurRad="50800" dist="38100" dir="2700000" algn="tl" rotWithShape="0">
                      <a:prstClr val="black">
                        <a:alpha val="71000"/>
                      </a:prstClr>
                    </a:outerShdw>
                  </a:effectLst>
                </a:rPr>
                <a:t>ACSL</a:t>
              </a:r>
              <a:r>
                <a:rPr lang="en-US" altLang="ko-KR" sz="12000" dirty="0" err="1">
                  <a:solidFill>
                    <a:srgbClr val="BD1143"/>
                  </a:solidFill>
                  <a:effectLst>
                    <a:outerShdw blurRad="50800" dist="38100" dir="2700000" algn="tl" rotWithShape="0">
                      <a:prstClr val="black">
                        <a:alpha val="71000"/>
                      </a:prstClr>
                    </a:outerShdw>
                  </a:effectLst>
                </a:rPr>
                <a:t>ab</a:t>
              </a:r>
              <a:endParaRPr lang="ko-KR" altLang="en-US" sz="12000" dirty="0">
                <a:solidFill>
                  <a:srgbClr val="BD1143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DD8094-75ED-4383-8071-E795CFF3FCCC}"/>
                </a:ext>
              </a:extLst>
            </p:cNvPr>
            <p:cNvSpPr txBox="1"/>
            <p:nvPr/>
          </p:nvSpPr>
          <p:spPr>
            <a:xfrm>
              <a:off x="4425964" y="2467144"/>
              <a:ext cx="5893304" cy="1997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ko-KR" sz="4400" b="1" dirty="0">
                  <a:solidFill>
                    <a:srgbClr val="600821"/>
                  </a:solidFill>
                  <a:latin typeface="Bahnschrift SemiLight SemiConde" panose="020B0502040204020203" pitchFamily="34" charset="0"/>
                </a:rPr>
                <a:t>Advanced Communication</a:t>
              </a:r>
            </a:p>
            <a:p>
              <a:pPr algn="ctr" latinLnBrk="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ko-KR" sz="4400" b="1" dirty="0">
                  <a:solidFill>
                    <a:srgbClr val="600821"/>
                  </a:solidFill>
                  <a:latin typeface="Bahnschrift SemiLight SemiConde" panose="020B0502040204020203" pitchFamily="34" charset="0"/>
                </a:rPr>
                <a:t>Systems Laboratory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F580FE7-3B26-41D5-9845-9E2C942EAF5D}"/>
                </a:ext>
              </a:extLst>
            </p:cNvPr>
            <p:cNvGrpSpPr/>
            <p:nvPr/>
          </p:nvGrpSpPr>
          <p:grpSpPr>
            <a:xfrm>
              <a:off x="1334654" y="884061"/>
              <a:ext cx="3288484" cy="3502617"/>
              <a:chOff x="6034852" y="2317158"/>
              <a:chExt cx="3288484" cy="3502617"/>
            </a:xfrm>
          </p:grpSpPr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27C4E409-FDBF-44C8-B369-5D34AB6FE11D}"/>
                  </a:ext>
                </a:extLst>
              </p:cNvPr>
              <p:cNvSpPr/>
              <p:nvPr/>
            </p:nvSpPr>
            <p:spPr>
              <a:xfrm>
                <a:off x="6034852" y="2317158"/>
                <a:ext cx="3288484" cy="3322041"/>
              </a:xfrm>
              <a:prstGeom prst="triangle">
                <a:avLst/>
              </a:prstGeom>
              <a:solidFill>
                <a:srgbClr val="BD1143"/>
              </a:solidFill>
              <a:ln w="254000" cap="rnd">
                <a:solidFill>
                  <a:srgbClr val="BD1143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D1C644CD-5482-4AB2-B030-50DC7C460B0F}"/>
                  </a:ext>
                </a:extLst>
              </p:cNvPr>
              <p:cNvSpPr/>
              <p:nvPr/>
            </p:nvSpPr>
            <p:spPr>
              <a:xfrm>
                <a:off x="6887547" y="3978178"/>
                <a:ext cx="1583094" cy="1841597"/>
              </a:xfrm>
              <a:prstGeom prst="triangle">
                <a:avLst/>
              </a:prstGeom>
              <a:solidFill>
                <a:schemeClr val="bg1"/>
              </a:solidFill>
              <a:ln w="254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6BF1CAE-CB5D-4275-9522-0BFB448FC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5382" y="3276657"/>
              <a:ext cx="807905" cy="968152"/>
            </a:xfrm>
            <a:prstGeom prst="rect">
              <a:avLst/>
            </a:prstGeom>
          </p:spPr>
        </p:pic>
      </p:grp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95398604-8D1D-44A1-92A8-35AC875D66ED}"/>
              </a:ext>
            </a:extLst>
          </p:cNvPr>
          <p:cNvSpPr txBox="1"/>
          <p:nvPr/>
        </p:nvSpPr>
        <p:spPr>
          <a:xfrm>
            <a:off x="8665827" y="5076319"/>
            <a:ext cx="343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cs typeface="Arial" pitchFamily="34" charset="0"/>
              </a:rPr>
              <a:t>정보통신공학과</a:t>
            </a:r>
            <a:endParaRPr lang="en-US" altLang="ko-KR" sz="3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20153004 </a:t>
            </a:r>
            <a:r>
              <a:rPr lang="ko-KR" altLang="en-US" sz="3200" dirty="0" err="1">
                <a:solidFill>
                  <a:schemeClr val="accent1"/>
                </a:solidFill>
                <a:cs typeface="Arial" pitchFamily="34" charset="0"/>
              </a:rPr>
              <a:t>김민태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1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pc="-1" dirty="0">
                <a:solidFill>
                  <a:srgbClr val="E6106D"/>
                </a:solidFill>
                <a:latin typeface="Arial"/>
                <a:ea typeface="Arial Unicode MS"/>
              </a:rPr>
              <a:t>4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번 구역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72E5E-D6AF-43B6-9F08-502531C1C22C}"/>
              </a:ext>
            </a:extLst>
          </p:cNvPr>
          <p:cNvSpPr txBox="1"/>
          <p:nvPr/>
        </p:nvSpPr>
        <p:spPr>
          <a:xfrm>
            <a:off x="6110100" y="3105834"/>
            <a:ext cx="596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구역에서는 </a:t>
            </a:r>
            <a:r>
              <a:rPr lang="en-US" altLang="ko-KR" dirty="0"/>
              <a:t>1, 2</a:t>
            </a:r>
            <a:r>
              <a:rPr lang="ko-KR" altLang="en-US" dirty="0"/>
              <a:t>번과 마찬가지로 건물의 </a:t>
            </a:r>
            <a:r>
              <a:rPr lang="en-US" altLang="ko-KR" dirty="0" err="1"/>
              <a:t>x,y</a:t>
            </a:r>
            <a:r>
              <a:rPr lang="ko-KR" altLang="en-US" dirty="0"/>
              <a:t>축 기울기가 일정한 기간에 균열에 변위가 가장 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B0D58E-5654-48E1-8E64-7977484D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02" y="1650594"/>
            <a:ext cx="5258998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pc="-1" dirty="0">
                <a:solidFill>
                  <a:srgbClr val="E6106D"/>
                </a:solidFill>
                <a:latin typeface="Arial"/>
                <a:ea typeface="Arial Unicode MS"/>
              </a:rPr>
              <a:t>5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번 구역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72E5E-D6AF-43B6-9F08-502531C1C22C}"/>
              </a:ext>
            </a:extLst>
          </p:cNvPr>
          <p:cNvSpPr txBox="1"/>
          <p:nvPr/>
        </p:nvSpPr>
        <p:spPr>
          <a:xfrm>
            <a:off x="6110100" y="3105834"/>
            <a:ext cx="596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구역에서는 건물의 기울기가 계속 변화하였으며</a:t>
            </a:r>
            <a:r>
              <a:rPr lang="en-US" altLang="ko-KR" dirty="0"/>
              <a:t>, </a:t>
            </a:r>
            <a:r>
              <a:rPr lang="ko-KR" altLang="en-US" dirty="0"/>
              <a:t>건물의 기울기와 균열의 변위에 상관관계를 찾기 어려움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0C006-4392-4EB7-BFDB-8E15D182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90" y="1650594"/>
            <a:ext cx="5309810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400" b="1" strike="noStrike" spc="-1" dirty="0">
                <a:solidFill>
                  <a:srgbClr val="E6106D"/>
                </a:solidFill>
                <a:latin typeface="Arial"/>
              </a:rPr>
              <a:t>2019.07.23 2:00 ~ 2019.07.26 10:00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50EE0-A5F1-40A6-9088-15970523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74" b="-725"/>
          <a:stretch/>
        </p:blipFill>
        <p:spPr>
          <a:xfrm>
            <a:off x="158917" y="1656597"/>
            <a:ext cx="2705100" cy="6619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A00CFE-4969-4AAA-B5B9-548F419D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61" y="1656597"/>
            <a:ext cx="2705100" cy="66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182010-C790-4CCA-9B15-9B3472AB8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57" y="1680410"/>
            <a:ext cx="2657475" cy="638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C5AF08-4790-4F1A-BEF1-423CF4FF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99" y="2318585"/>
            <a:ext cx="2657475" cy="666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BFEE36-BC0A-40BB-9FC7-C37D03D31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361" y="2328110"/>
            <a:ext cx="2667000" cy="657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C4F274-4E94-4149-A3B5-9AA4C511C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557" y="2347160"/>
            <a:ext cx="2647950" cy="638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DFDEC-9682-4BFA-AB28-F96B67EF427E}"/>
              </a:ext>
            </a:extLst>
          </p:cNvPr>
          <p:cNvSpPr txBox="1"/>
          <p:nvPr/>
        </p:nvSpPr>
        <p:spPr>
          <a:xfrm>
            <a:off x="481263" y="31121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구역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D406A-7A1A-4F84-93EF-399795F133D9}"/>
              </a:ext>
            </a:extLst>
          </p:cNvPr>
          <p:cNvSpPr txBox="1"/>
          <p:nvPr/>
        </p:nvSpPr>
        <p:spPr>
          <a:xfrm>
            <a:off x="4195011" y="3059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구역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ED342-1D59-415E-A87F-27D802C6D948}"/>
              </a:ext>
            </a:extLst>
          </p:cNvPr>
          <p:cNvSpPr txBox="1"/>
          <p:nvPr/>
        </p:nvSpPr>
        <p:spPr>
          <a:xfrm>
            <a:off x="8184732" y="303815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구역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A4CE-E02D-4C7A-AFE2-422A522AE147}"/>
              </a:ext>
            </a:extLst>
          </p:cNvPr>
          <p:cNvSpPr txBox="1"/>
          <p:nvPr/>
        </p:nvSpPr>
        <p:spPr>
          <a:xfrm>
            <a:off x="1106905" y="3872666"/>
            <a:ext cx="946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</a:t>
            </a:r>
            <a:r>
              <a:rPr lang="ko-KR" altLang="en-US" dirty="0"/>
              <a:t>축 변위가 일정해 지는 구간에서 균열의 변위가 크게 나타났던 </a:t>
            </a:r>
            <a:r>
              <a:rPr lang="en-US" altLang="ko-KR" dirty="0"/>
              <a:t>3</a:t>
            </a:r>
            <a:r>
              <a:rPr lang="ko-KR" altLang="en-US" dirty="0"/>
              <a:t>가지 구역의 데이터를 살펴본 결과 동일한 시간대에 발생했다는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 구역에서 수집된 데이터들은 어느정도 관련이 </a:t>
            </a:r>
            <a:r>
              <a:rPr lang="ko-KR" altLang="en-US" dirty="0" err="1"/>
              <a:t>있을것이라</a:t>
            </a:r>
            <a:r>
              <a:rPr lang="ko-KR" altLang="en-US" dirty="0"/>
              <a:t> 추정됨</a:t>
            </a:r>
          </a:p>
        </p:txBody>
      </p:sp>
    </p:spTree>
    <p:extLst>
      <p:ext uri="{BB962C8B-B14F-4D97-AF65-F5344CB8AC3E}">
        <p14:creationId xmlns:p14="http://schemas.microsoft.com/office/powerpoint/2010/main" val="220490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altLang="en-US" sz="5400" b="1" strike="noStrike" spc="-1" dirty="0" err="1">
                <a:solidFill>
                  <a:srgbClr val="E6106D"/>
                </a:solidFill>
                <a:latin typeface="Arial"/>
                <a:ea typeface="Arial Unicode MS"/>
              </a:rPr>
              <a:t>히트맵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7E051-87EB-4058-8B64-6BBFDB9AF0D7}"/>
              </a:ext>
            </a:extLst>
          </p:cNvPr>
          <p:cNvSpPr txBox="1"/>
          <p:nvPr/>
        </p:nvSpPr>
        <p:spPr>
          <a:xfrm>
            <a:off x="8215568" y="3882186"/>
            <a:ext cx="377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구역의 데이터에 대해 히트 맵 출력 결과</a:t>
            </a:r>
            <a:r>
              <a:rPr lang="en-US" altLang="ko-KR" dirty="0"/>
              <a:t>, 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구역에서 구조물의 </a:t>
            </a:r>
            <a:r>
              <a:rPr lang="en-US" altLang="ko-KR" dirty="0" err="1"/>
              <a:t>x,y</a:t>
            </a:r>
            <a:r>
              <a:rPr lang="ko-KR" altLang="en-US" dirty="0"/>
              <a:t>축 기울기는 매우 큰 상관관계가 있었으며</a:t>
            </a:r>
            <a:r>
              <a:rPr lang="en-US" altLang="ko-KR" dirty="0"/>
              <a:t>, </a:t>
            </a:r>
            <a:r>
              <a:rPr lang="ko-KR" altLang="en-US" dirty="0"/>
              <a:t>다른 구역에서 </a:t>
            </a:r>
            <a:r>
              <a:rPr lang="ko-KR" altLang="en-US" dirty="0" err="1"/>
              <a:t>데이터간의</a:t>
            </a:r>
            <a:r>
              <a:rPr lang="ko-KR" altLang="en-US" dirty="0"/>
              <a:t> 상관관계를 찾기가 어려움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041ED8-38D8-43D2-903E-B6DF876D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65" y="1019533"/>
            <a:ext cx="3155946" cy="24752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E54284-DFC1-4D39-B4A5-5105A68E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36" y="1063440"/>
            <a:ext cx="3155947" cy="25588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F20A02-AE8D-46C0-9762-C571FF273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608" y="1063440"/>
            <a:ext cx="3205703" cy="25588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A8A266-00AA-4293-BE3E-7E80D72B5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84" y="3582774"/>
            <a:ext cx="3155948" cy="25588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B8901E-DA54-4202-9B25-E89DC7B56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184" y="3615992"/>
            <a:ext cx="3155949" cy="25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Feature 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추가 </a:t>
            </a:r>
            <a:r>
              <a:rPr lang="ko-KR" altLang="en-US" sz="5400" b="1" strike="noStrike" spc="-1" dirty="0" err="1">
                <a:solidFill>
                  <a:srgbClr val="E6106D"/>
                </a:solidFill>
                <a:latin typeface="Arial"/>
                <a:ea typeface="Arial Unicode MS"/>
              </a:rPr>
              <a:t>히트맵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7E051-87EB-4058-8B64-6BBFDB9AF0D7}"/>
              </a:ext>
            </a:extLst>
          </p:cNvPr>
          <p:cNvSpPr txBox="1"/>
          <p:nvPr/>
        </p:nvSpPr>
        <p:spPr>
          <a:xfrm>
            <a:off x="6389564" y="1519506"/>
            <a:ext cx="5802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균열과 </a:t>
            </a:r>
            <a:r>
              <a:rPr lang="en-US" altLang="ko-KR" dirty="0"/>
              <a:t>x, y</a:t>
            </a:r>
            <a:r>
              <a:rPr lang="ko-KR" altLang="en-US" dirty="0"/>
              <a:t>축 기울기 간의 상관관계를 파악하기 위해</a:t>
            </a:r>
            <a:endParaRPr lang="en-US" altLang="ko-KR" dirty="0"/>
          </a:p>
          <a:p>
            <a:r>
              <a:rPr lang="ko-KR" altLang="en-US" dirty="0"/>
              <a:t>균열 변위 량과 구조물 기울기 변위 량의 절대값</a:t>
            </a:r>
            <a:r>
              <a:rPr lang="en-US" altLang="ko-KR" dirty="0"/>
              <a:t>, x, y</a:t>
            </a:r>
            <a:r>
              <a:rPr lang="ko-KR" altLang="en-US" dirty="0"/>
              <a:t>축 변위 량의 차</a:t>
            </a:r>
            <a:r>
              <a:rPr lang="en-US" altLang="ko-KR" dirty="0"/>
              <a:t>, </a:t>
            </a:r>
            <a:r>
              <a:rPr lang="ko-KR" altLang="en-US" dirty="0"/>
              <a:t>변위 량의 평균</a:t>
            </a:r>
            <a:r>
              <a:rPr lang="en-US" altLang="ko-KR" dirty="0"/>
              <a:t>, </a:t>
            </a:r>
            <a:r>
              <a:rPr lang="ko-KR" altLang="en-US" dirty="0"/>
              <a:t> 변위 량 비율을 추가 하여 다시 히트 </a:t>
            </a:r>
            <a:r>
              <a:rPr lang="ko-KR" altLang="en-US" dirty="0" err="1"/>
              <a:t>맵을</a:t>
            </a:r>
            <a:r>
              <a:rPr lang="ko-KR" altLang="en-US" dirty="0"/>
              <a:t>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Plot</a:t>
            </a:r>
            <a:r>
              <a:rPr lang="ko-KR" altLang="en-US" dirty="0"/>
              <a:t>그래프로 확인하였을 때 </a:t>
            </a:r>
            <a:r>
              <a:rPr lang="en-US" altLang="ko-KR" dirty="0"/>
              <a:t>x, y </a:t>
            </a:r>
            <a:r>
              <a:rPr lang="ko-KR" altLang="en-US" dirty="0"/>
              <a:t>변위가 일정하게 유지된 기간에 균열에 변위가 가장 컸기 때문에 </a:t>
            </a:r>
            <a:r>
              <a:rPr lang="en-US" altLang="ko-KR" dirty="0"/>
              <a:t>x, y</a:t>
            </a:r>
            <a:r>
              <a:rPr lang="ko-KR" altLang="en-US" dirty="0"/>
              <a:t>축 변위의 합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평균과 상관이 있을 거라 생각되었지만 실제 결과 </a:t>
            </a:r>
            <a:r>
              <a:rPr lang="en-US" altLang="ko-KR" dirty="0"/>
              <a:t>x, y</a:t>
            </a:r>
            <a:r>
              <a:rPr lang="ko-KR" altLang="en-US" dirty="0"/>
              <a:t>변위의 차의 절대값과 약간의 상관관계를 보였을 크게 의미 있는 결과는 나타나지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구역에서 역시 </a:t>
            </a:r>
            <a:r>
              <a:rPr lang="en-US" altLang="ko-KR" dirty="0"/>
              <a:t>1</a:t>
            </a:r>
            <a:r>
              <a:rPr lang="ko-KR" altLang="en-US" dirty="0"/>
              <a:t>번 구역과 큰 차이를 보이지 않음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5BD17-2D5C-4E4C-BE4C-942AA0BD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0" y="1224936"/>
            <a:ext cx="6059280" cy="48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Feature 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추가 </a:t>
            </a:r>
            <a:r>
              <a:rPr lang="ko-KR" altLang="en-US" sz="5400" b="1" strike="noStrike" spc="-1" dirty="0" err="1">
                <a:solidFill>
                  <a:srgbClr val="E6106D"/>
                </a:solidFill>
                <a:latin typeface="Arial"/>
                <a:ea typeface="Arial Unicode MS"/>
              </a:rPr>
              <a:t>히트맵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8C084-7AFB-4607-BA5F-AE0677F3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35" y="1321338"/>
            <a:ext cx="5236223" cy="4215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92AD79-D754-48C9-965D-5DB5EFAD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00" y="1321338"/>
            <a:ext cx="5313065" cy="42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Feature 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추가 </a:t>
            </a:r>
            <a:r>
              <a:rPr lang="ko-KR" altLang="en-US" sz="5400" b="1" strike="noStrike" spc="-1" dirty="0" err="1">
                <a:solidFill>
                  <a:srgbClr val="E6106D"/>
                </a:solidFill>
                <a:latin typeface="Arial"/>
                <a:ea typeface="Arial Unicode MS"/>
              </a:rPr>
              <a:t>히트맵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6BC9A-B7CD-4ACA-ACE8-9EDF8C22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" y="1283658"/>
            <a:ext cx="6059280" cy="4877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43002F-32D4-4931-A4E8-5C8218F11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00" y="1283657"/>
            <a:ext cx="6059280" cy="48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1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1, 2, 4 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구역 </a:t>
            </a:r>
            <a:r>
              <a:rPr lang="ko-KR" altLang="en-US" sz="5400" b="1" spc="-1" dirty="0" err="1">
                <a:solidFill>
                  <a:srgbClr val="E6106D"/>
                </a:solidFill>
                <a:latin typeface="Arial"/>
                <a:ea typeface="Arial Unicode MS"/>
              </a:rPr>
              <a:t>히트맵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2131F-3668-45D7-BA9F-357416DC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0" y="1378394"/>
            <a:ext cx="6326041" cy="4903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4905D1-CEDB-4E5C-9BD9-7AB93AB2F03C}"/>
              </a:ext>
            </a:extLst>
          </p:cNvPr>
          <p:cNvSpPr txBox="1"/>
          <p:nvPr/>
        </p:nvSpPr>
        <p:spPr>
          <a:xfrm>
            <a:off x="7443537" y="2690336"/>
            <a:ext cx="4090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1, 2, 4</a:t>
            </a:r>
            <a:r>
              <a:rPr lang="ko-KR" altLang="en-US" dirty="0"/>
              <a:t>구역의 데이터 상관관계를 분석한 결과 </a:t>
            </a:r>
            <a:r>
              <a:rPr lang="en-US" altLang="ko-KR" dirty="0"/>
              <a:t>1, 2, 4 </a:t>
            </a:r>
            <a:r>
              <a:rPr lang="ko-KR" altLang="en-US" dirty="0"/>
              <a:t>구역의 균열 변위 량은 높은 상관관계를 가지고있고</a:t>
            </a:r>
            <a:r>
              <a:rPr lang="en-US" altLang="ko-KR" dirty="0"/>
              <a:t>, </a:t>
            </a:r>
            <a:r>
              <a:rPr lang="ko-KR" altLang="en-US" dirty="0"/>
              <a:t>건물의 </a:t>
            </a:r>
            <a:r>
              <a:rPr lang="en-US" altLang="ko-KR" dirty="0"/>
              <a:t>x, y</a:t>
            </a:r>
            <a:r>
              <a:rPr lang="ko-KR" altLang="en-US" dirty="0"/>
              <a:t>축 기울기의 변위 량 들은 매우 높은 상관관계를 가지고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652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B4140D-F70D-4433-8524-661E52B3F1C6}"/>
              </a:ext>
            </a:extLst>
          </p:cNvPr>
          <p:cNvSpPr/>
          <p:nvPr/>
        </p:nvSpPr>
        <p:spPr>
          <a:xfrm>
            <a:off x="4186194" y="2517501"/>
            <a:ext cx="3474720" cy="1581456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364EB-4A1D-4728-B616-94F945ED8779}"/>
              </a:ext>
            </a:extLst>
          </p:cNvPr>
          <p:cNvSpPr txBox="1"/>
          <p:nvPr/>
        </p:nvSpPr>
        <p:spPr>
          <a:xfrm>
            <a:off x="4077533" y="2954286"/>
            <a:ext cx="36920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1"/>
                </a:solidFill>
                <a:cs typeface="Arial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altLang="en-US" sz="5400" b="1" strike="noStrike" spc="-1" dirty="0" err="1">
                <a:solidFill>
                  <a:srgbClr val="E6106D"/>
                </a:solidFill>
                <a:latin typeface="Arial"/>
                <a:ea typeface="Arial Unicode MS"/>
              </a:rPr>
              <a:t>크랙게이지</a:t>
            </a: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(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균열측정계</a:t>
            </a: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)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 descr="SINCON] 신콘 크랙게이지 SC-100 - 신영툴스">
            <a:extLst>
              <a:ext uri="{FF2B5EF4-FFF2-40B4-BE49-F238E27FC236}">
                <a16:creationId xmlns:a16="http://schemas.microsoft.com/office/drawing/2014/main" id="{ACA84F10-7ED2-4630-AF16-7C6ED34C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" y="1692943"/>
            <a:ext cx="6096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19F15-D2E6-4AF0-9281-31F764FD9E2C}"/>
              </a:ext>
            </a:extLst>
          </p:cNvPr>
          <p:cNvSpPr txBox="1"/>
          <p:nvPr/>
        </p:nvSpPr>
        <p:spPr>
          <a:xfrm>
            <a:off x="7306562" y="3474802"/>
            <a:ext cx="412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 균열 부위에 부착하여 균열의 진행 방향</a:t>
            </a:r>
            <a:r>
              <a:rPr lang="en-US" altLang="ko-KR" dirty="0"/>
              <a:t>, </a:t>
            </a:r>
            <a:r>
              <a:rPr lang="ko-KR" altLang="en-US" dirty="0"/>
              <a:t>균열 폭을 측정하는데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9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구조물경사계</a:t>
            </a: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(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건물경사계</a:t>
            </a: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)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19F15-D2E6-4AF0-9281-31F764FD9E2C}"/>
              </a:ext>
            </a:extLst>
          </p:cNvPr>
          <p:cNvSpPr txBox="1"/>
          <p:nvPr/>
        </p:nvSpPr>
        <p:spPr>
          <a:xfrm>
            <a:off x="7434899" y="3343204"/>
            <a:ext cx="4126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각종 구조물 안전진단 또는 </a:t>
            </a:r>
            <a:r>
              <a:rPr lang="ko-KR" altLang="en-US" dirty="0" err="1"/>
              <a:t>공사시</a:t>
            </a:r>
            <a:r>
              <a:rPr lang="ko-KR" altLang="en-US" dirty="0"/>
              <a:t> 건물이나 옹벽</a:t>
            </a:r>
            <a:r>
              <a:rPr lang="en-US" altLang="ko-KR" dirty="0"/>
              <a:t>, </a:t>
            </a:r>
            <a:r>
              <a:rPr lang="ko-KR" altLang="en-US" dirty="0"/>
              <a:t>지반에 설치 하여 측정지점의 경사도를 측정하여 주변 구조물의 안정성 판단에 사용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C31B5C-9A89-4538-B3E5-0ED1797C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1" y="1731042"/>
            <a:ext cx="6399295" cy="442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36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계측기 설치 위치도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09869-6F38-4506-9361-14AD9101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2" y="1395430"/>
            <a:ext cx="5495925" cy="5095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2A4507-75A4-4701-9A1E-26AA033B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33" y="1487672"/>
            <a:ext cx="4810125" cy="2990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CC80AE-D0F0-420C-ACA6-68E916293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79" y="4902754"/>
            <a:ext cx="3276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계측기 설치 모습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3" name="_x342413392" descr="EMB000021280af6">
            <a:extLst>
              <a:ext uri="{FF2B5EF4-FFF2-40B4-BE49-F238E27FC236}">
                <a16:creationId xmlns:a16="http://schemas.microsoft.com/office/drawing/2014/main" id="{132D6400-AE97-4002-B210-76F13AA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41" y="1628274"/>
            <a:ext cx="5648325" cy="424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B37BA-37BA-4BAA-9F11-3A923A87FD1A}"/>
              </a:ext>
            </a:extLst>
          </p:cNvPr>
          <p:cNvSpPr txBox="1"/>
          <p:nvPr/>
        </p:nvSpPr>
        <p:spPr>
          <a:xfrm>
            <a:off x="6761130" y="3105834"/>
            <a:ext cx="412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크랙게이지와</a:t>
            </a:r>
            <a:r>
              <a:rPr lang="ko-KR" altLang="en-US" dirty="0"/>
              <a:t> 구조물경사계가 동일한 위치에 설치되어 있음</a:t>
            </a:r>
            <a:r>
              <a:rPr lang="en-US" altLang="ko-KR" dirty="0"/>
              <a:t>. </a:t>
            </a:r>
            <a:r>
              <a:rPr lang="ko-KR" altLang="en-US" dirty="0"/>
              <a:t>측정값에 상관관계가 </a:t>
            </a:r>
            <a:r>
              <a:rPr lang="ko-KR" altLang="en-US" dirty="0" err="1"/>
              <a:t>있을것으로</a:t>
            </a:r>
            <a:r>
              <a:rPr lang="ko-KR" altLang="en-US" dirty="0"/>
              <a:t> 예상됨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321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데이터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7B657-3A31-462F-9EFF-A6AD2CCD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0" y="1701395"/>
            <a:ext cx="4067175" cy="67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A2D82A-3D7F-4D82-B76E-073D3F3E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40" y="2521969"/>
            <a:ext cx="335280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A27701-C6F4-4E69-87F8-8C35482E2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0" y="4303289"/>
            <a:ext cx="5419725" cy="87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8355F-2AC2-4818-8FD8-C34647B9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40" y="5241711"/>
            <a:ext cx="4733925" cy="64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C68A5-CB4C-41CC-84D0-91B062A921B4}"/>
              </a:ext>
            </a:extLst>
          </p:cNvPr>
          <p:cNvSpPr txBox="1"/>
          <p:nvPr/>
        </p:nvSpPr>
        <p:spPr>
          <a:xfrm>
            <a:off x="1948346" y="3269750"/>
            <a:ext cx="148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크랙게이지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6F72A-58B4-4C3F-8D9B-2FA60EFD21FF}"/>
              </a:ext>
            </a:extLst>
          </p:cNvPr>
          <p:cNvSpPr txBox="1"/>
          <p:nvPr/>
        </p:nvSpPr>
        <p:spPr>
          <a:xfrm>
            <a:off x="2000040" y="601365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구조물경사계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949C3-F064-4F08-B5B6-A6BCDBEBB853}"/>
              </a:ext>
            </a:extLst>
          </p:cNvPr>
          <p:cNvSpPr txBox="1"/>
          <p:nvPr/>
        </p:nvSpPr>
        <p:spPr>
          <a:xfrm>
            <a:off x="6110100" y="1304675"/>
            <a:ext cx="5967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계측기에서 </a:t>
            </a:r>
            <a:r>
              <a:rPr lang="en-US" altLang="ko-KR" dirty="0"/>
              <a:t>2019-07-05 10:00 ~ 2019-08-01 8:00</a:t>
            </a:r>
            <a:r>
              <a:rPr lang="ko-KR" altLang="en-US" dirty="0"/>
              <a:t>까지 한시간 간격으로 데이터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크랙게이지</a:t>
            </a:r>
            <a:r>
              <a:rPr lang="ko-KR" altLang="en-US" dirty="0"/>
              <a:t> 데이터는 시간</a:t>
            </a:r>
            <a:r>
              <a:rPr lang="en-US" altLang="ko-KR" dirty="0"/>
              <a:t>, </a:t>
            </a:r>
            <a:r>
              <a:rPr lang="ko-KR" altLang="en-US" dirty="0"/>
              <a:t>측정값</a:t>
            </a:r>
            <a:r>
              <a:rPr lang="en-US" altLang="ko-KR" dirty="0"/>
              <a:t>, </a:t>
            </a:r>
            <a:r>
              <a:rPr lang="ko-KR" altLang="en-US" dirty="0" err="1"/>
              <a:t>변위량</a:t>
            </a:r>
            <a:r>
              <a:rPr lang="en-US" altLang="ko-KR" dirty="0"/>
              <a:t>(mm)</a:t>
            </a:r>
            <a:r>
              <a:rPr lang="ko-KR" altLang="en-US" dirty="0"/>
              <a:t>으로 구성되어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구조물 경사계 데이터는 시간</a:t>
            </a:r>
            <a:r>
              <a:rPr lang="en-US" altLang="ko-KR" dirty="0"/>
              <a:t>, x</a:t>
            </a:r>
            <a:r>
              <a:rPr lang="ko-KR" altLang="en-US" dirty="0"/>
              <a:t>축 측정값</a:t>
            </a:r>
            <a:r>
              <a:rPr lang="en-US" altLang="ko-KR" dirty="0"/>
              <a:t>, y</a:t>
            </a:r>
            <a:r>
              <a:rPr lang="ko-KR" altLang="en-US" dirty="0"/>
              <a:t>축 측정값</a:t>
            </a:r>
            <a:r>
              <a:rPr lang="en-US" altLang="ko-KR" dirty="0"/>
              <a:t>, x</a:t>
            </a:r>
            <a:r>
              <a:rPr lang="ko-KR" altLang="en-US" dirty="0"/>
              <a:t>축 </a:t>
            </a:r>
            <a:r>
              <a:rPr lang="ko-KR" altLang="en-US" dirty="0" err="1"/>
              <a:t>변위량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ko-KR" altLang="en-US" dirty="0" err="1"/>
              <a:t>변위량으로</a:t>
            </a:r>
            <a:r>
              <a:rPr lang="ko-KR" altLang="en-US" dirty="0"/>
              <a:t> 구성되어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개의 계측기가 존재하며 각 계측기의 </a:t>
            </a:r>
            <a:r>
              <a:rPr lang="en-US" altLang="ko-KR" dirty="0"/>
              <a:t>2019-07-05 10:00 </a:t>
            </a:r>
            <a:r>
              <a:rPr lang="ko-KR" altLang="en-US" dirty="0"/>
              <a:t>측정데이터를 초기값을 가지고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변위량의</a:t>
            </a:r>
            <a:r>
              <a:rPr lang="en-US" altLang="ko-KR" dirty="0"/>
              <a:t> </a:t>
            </a:r>
            <a:r>
              <a:rPr lang="ko-KR" altLang="en-US" dirty="0"/>
              <a:t>경우 초기값에서 현재 값의 차이라 생각되지만 오차가 있는 것으로 보아 다른 방식으로 계산됐을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크랙게이지와</a:t>
            </a:r>
            <a:r>
              <a:rPr lang="ko-KR" altLang="en-US" dirty="0"/>
              <a:t> 구조물 경사계의 위치가 동일한 경우 데이터를 합쳐 </a:t>
            </a:r>
            <a:r>
              <a:rPr lang="en-US" altLang="ko-KR" dirty="0"/>
              <a:t>5</a:t>
            </a:r>
            <a:r>
              <a:rPr lang="ko-KR" altLang="en-US" dirty="0"/>
              <a:t>개 위치에 대한 데이터셋으로 만들어 데이터를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0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1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번 구역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72E5E-D6AF-43B6-9F08-502531C1C22C}"/>
              </a:ext>
            </a:extLst>
          </p:cNvPr>
          <p:cNvSpPr txBox="1"/>
          <p:nvPr/>
        </p:nvSpPr>
        <p:spPr>
          <a:xfrm>
            <a:off x="6081901" y="2551837"/>
            <a:ext cx="5967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구역에 설치된 계측기에서 측정 값의 변위 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timestep, y</a:t>
            </a:r>
            <a:r>
              <a:rPr lang="ko-KR" altLang="en-US" dirty="0"/>
              <a:t>축은 변위 량을 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건물의 </a:t>
            </a:r>
            <a:r>
              <a:rPr lang="en-US" altLang="ko-KR" dirty="0"/>
              <a:t>X, y</a:t>
            </a:r>
            <a:r>
              <a:rPr lang="ko-KR" altLang="en-US" dirty="0"/>
              <a:t>축 기울기가 일정한 구간에서 균열의 변위가 가장 컸다는 것을 </a:t>
            </a:r>
            <a:r>
              <a:rPr lang="ko-KR" altLang="en-US" dirty="0" err="1"/>
              <a:t>알수있음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4E7F3-2967-4355-B3FF-6F738D33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02" y="1650595"/>
            <a:ext cx="5258998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pc="-1" dirty="0">
                <a:solidFill>
                  <a:srgbClr val="E6106D"/>
                </a:solidFill>
                <a:latin typeface="Arial"/>
                <a:ea typeface="Arial Unicode MS"/>
              </a:rPr>
              <a:t>2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번 구역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72E5E-D6AF-43B6-9F08-502531C1C22C}"/>
              </a:ext>
            </a:extLst>
          </p:cNvPr>
          <p:cNvSpPr txBox="1"/>
          <p:nvPr/>
        </p:nvSpPr>
        <p:spPr>
          <a:xfrm>
            <a:off x="6110100" y="2690336"/>
            <a:ext cx="596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구역 역시 구조물의 </a:t>
            </a:r>
            <a:r>
              <a:rPr lang="en-US" altLang="ko-KR" dirty="0" err="1"/>
              <a:t>x,y</a:t>
            </a:r>
            <a:r>
              <a:rPr lang="ko-KR" altLang="en-US" dirty="0"/>
              <a:t>축 기울기가 일정하게 유지되는 기간에 균열에 변위가 가장 컸다는 것을 알 수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527F2B-08E5-4642-8D7F-205DEA06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1" y="1650595"/>
            <a:ext cx="5309810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8BDA359B-7294-4B18-8FB0-420F05F71974}"/>
              </a:ext>
            </a:extLst>
          </p:cNvPr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5400" b="1" spc="-1" dirty="0">
                <a:solidFill>
                  <a:srgbClr val="E6106D"/>
                </a:solidFill>
                <a:latin typeface="Arial"/>
                <a:ea typeface="Arial Unicode MS"/>
              </a:rPr>
              <a:t>3</a:t>
            </a:r>
            <a:r>
              <a:rPr lang="ko-KR" altLang="en-US" sz="5400" b="1" strike="noStrike" spc="-1" dirty="0">
                <a:solidFill>
                  <a:srgbClr val="E6106D"/>
                </a:solidFill>
                <a:latin typeface="Arial"/>
                <a:ea typeface="Arial Unicode MS"/>
              </a:rPr>
              <a:t>번 구역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72E5E-D6AF-43B6-9F08-502531C1C22C}"/>
              </a:ext>
            </a:extLst>
          </p:cNvPr>
          <p:cNvSpPr txBox="1"/>
          <p:nvPr/>
        </p:nvSpPr>
        <p:spPr>
          <a:xfrm>
            <a:off x="6224336" y="2690336"/>
            <a:ext cx="596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구역에서는 </a:t>
            </a:r>
            <a:r>
              <a:rPr lang="en-US" altLang="ko-KR" dirty="0"/>
              <a:t>1, 2</a:t>
            </a:r>
            <a:r>
              <a:rPr lang="ko-KR" altLang="en-US" dirty="0"/>
              <a:t>번 구역과 다르게 건물의 </a:t>
            </a:r>
            <a:r>
              <a:rPr lang="en-US" altLang="ko-KR" dirty="0" err="1"/>
              <a:t>x,y</a:t>
            </a:r>
            <a:r>
              <a:rPr lang="ko-KR" altLang="en-US" dirty="0"/>
              <a:t>축 기울기가 일정한 구간에서 균열의 변위가 변화하지 않음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7BD69-C054-4502-8078-53762757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49" y="1650595"/>
            <a:ext cx="520818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17350</TotalTime>
  <Words>513</Words>
  <Application>Microsoft Office PowerPoint</Application>
  <PresentationFormat>와이드스크린</PresentationFormat>
  <Paragraphs>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Bahnschrift SemiLight SemiConde</vt:lpstr>
      <vt:lpstr>Calibri</vt:lpstr>
      <vt:lpstr>Office Theme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김민태</cp:lastModifiedBy>
  <cp:revision>874</cp:revision>
  <dcterms:created xsi:type="dcterms:W3CDTF">2019-01-14T06:35:35Z</dcterms:created>
  <dcterms:modified xsi:type="dcterms:W3CDTF">2020-06-26T08:55:38Z</dcterms:modified>
</cp:coreProperties>
</file>