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59" r:id="rId5"/>
    <p:sldId id="261" r:id="rId6"/>
    <p:sldId id="262" r:id="rId7"/>
    <p:sldId id="268" r:id="rId8"/>
    <p:sldId id="260" r:id="rId9"/>
    <p:sldId id="263" r:id="rId10"/>
    <p:sldId id="269" r:id="rId11"/>
    <p:sldId id="264" r:id="rId12"/>
    <p:sldId id="265" r:id="rId13"/>
    <p:sldId id="258" r:id="rId14"/>
  </p:sldIdLst>
  <p:sldSz cx="9906000" cy="6858000" type="A4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DA5"/>
    <a:srgbClr val="7FD7F7"/>
    <a:srgbClr val="CACACF"/>
    <a:srgbClr val="2E8ED0"/>
    <a:srgbClr val="58C0E6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08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6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3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3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7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5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6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4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6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9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E59-E335-4380-AB86-4C6C7EBFDC45}" type="datetimeFigureOut">
              <a:rPr lang="ko-KR" altLang="en-US" smtClean="0"/>
              <a:t>2021-10-02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72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91345"/>
            <a:ext cx="9906000" cy="1039091"/>
          </a:xfrm>
          <a:prstGeom prst="rect">
            <a:avLst/>
          </a:prstGeom>
          <a:solidFill>
            <a:srgbClr val="7FD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349134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955390"/>
            <a:ext cx="4048298" cy="31229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5906" y="78421"/>
            <a:ext cx="6259583" cy="3181149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2021</a:t>
            </a:r>
            <a:r>
              <a:rPr lang="ko-KR" altLang="en-US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년</a:t>
            </a:r>
            <a:br>
              <a:rPr lang="en-US" altLang="ko-KR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</a:br>
            <a:r>
              <a:rPr lang="ko-KR" altLang="en-US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</a:t>
            </a:r>
            <a:br>
              <a:rPr lang="en-US" altLang="ko-KR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</a:br>
            <a:r>
              <a:rPr lang="ko-KR" altLang="en-US" sz="4400" b="1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크리에이터</a:t>
            </a:r>
            <a:br>
              <a:rPr lang="en-US" altLang="ko-KR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</a:br>
            <a:r>
              <a:rPr lang="ko-KR" altLang="en-US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캠프</a:t>
            </a:r>
            <a:endParaRPr lang="ko-KR" altLang="en-US" sz="3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07471" y="194800"/>
            <a:ext cx="3258787" cy="527707"/>
          </a:xfrm>
          <a:prstGeom prst="rect">
            <a:avLst/>
          </a:prstGeom>
        </p:spPr>
        <p:txBody>
          <a:bodyPr vert="horz" lIns="65314" tIns="32657" rIns="65314" bIns="32657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solidFill>
                  <a:srgbClr val="7FD7F7"/>
                </a:solidFill>
                <a:latin typeface="+mj-ea"/>
              </a:rPr>
              <a:t>2021 DATA</a:t>
            </a:r>
          </a:p>
          <a:p>
            <a:pPr algn="l"/>
            <a:r>
              <a:rPr lang="en-US" altLang="ko-KR" sz="1600" b="1" dirty="0">
                <a:solidFill>
                  <a:srgbClr val="7FD7F7"/>
                </a:solidFill>
                <a:latin typeface="+mj-ea"/>
              </a:rPr>
              <a:t>CREATOR CAMP</a:t>
            </a:r>
            <a:endParaRPr lang="ko-KR" altLang="en-US" sz="1600" dirty="0">
              <a:solidFill>
                <a:srgbClr val="7FD7F7"/>
              </a:solidFill>
              <a:latin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307471" y="3509133"/>
            <a:ext cx="7248798" cy="844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-7</a:t>
            </a:r>
            <a:r>
              <a:rPr lang="ko-KR" altLang="en-US" sz="3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회차</a:t>
            </a:r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</a:t>
            </a:r>
            <a:r>
              <a:rPr lang="ko-KR" altLang="en-US" sz="3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대딩</a:t>
            </a:r>
            <a:r>
              <a:rPr lang="en-US" altLang="ko-KR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70C59-4185-4A13-8A60-8062F553BD2E}"/>
              </a:ext>
            </a:extLst>
          </p:cNvPr>
          <p:cNvSpPr txBox="1"/>
          <p:nvPr/>
        </p:nvSpPr>
        <p:spPr>
          <a:xfrm>
            <a:off x="2976990" y="4978010"/>
            <a:ext cx="3952019" cy="106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김혜림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algn="ctr"/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구은아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김은기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김두범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0"/>
            <a:ext cx="9906000" cy="548640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38"/>
          <p:cNvSpPr>
            <a:spLocks noGrp="1"/>
          </p:cNvSpPr>
          <p:nvPr>
            <p:ph type="title"/>
          </p:nvPr>
        </p:nvSpPr>
        <p:spPr>
          <a:xfrm>
            <a:off x="295387" y="575384"/>
            <a:ext cx="8013576" cy="41805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2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03. </a:t>
            </a:r>
            <a:r>
              <a:rPr lang="ko-KR" altLang="en-US" sz="32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</a:t>
            </a:r>
            <a:endParaRPr lang="ko-KR" altLang="en-US" sz="32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제목 38"/>
          <p:cNvSpPr txBox="1">
            <a:spLocks/>
          </p:cNvSpPr>
          <p:nvPr/>
        </p:nvSpPr>
        <p:spPr>
          <a:xfrm>
            <a:off x="1260909" y="941637"/>
            <a:ext cx="801357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1800" spc="-150" dirty="0">
                <a:latin typeface="+mn-ea"/>
                <a:ea typeface="+mn-ea"/>
              </a:rPr>
              <a:t>- XGB, LGBM, Ridge net </a:t>
            </a:r>
            <a:r>
              <a:rPr lang="ko-KR" altLang="en-US" sz="1800" spc="-150" dirty="0">
                <a:latin typeface="+mn-ea"/>
                <a:ea typeface="+mn-ea"/>
              </a:rPr>
              <a:t>이용 후 앙상블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5C3DB-2E69-415D-BFF1-B11536DC0C06}"/>
              </a:ext>
            </a:extLst>
          </p:cNvPr>
          <p:cNvSpPr txBox="1"/>
          <p:nvPr/>
        </p:nvSpPr>
        <p:spPr>
          <a:xfrm>
            <a:off x="998236" y="1719762"/>
            <a:ext cx="8367145" cy="106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XGB, LGBM:  </a:t>
            </a:r>
            <a:r>
              <a:rPr lang="ko-KR" altLang="en-US" dirty="0"/>
              <a:t>의사결정 트리를 기반으로 하여 고전적인 의사결정 트리를 발전시킨 모형 </a:t>
            </a:r>
            <a:endParaRPr lang="en-US" altLang="ko-KR" dirty="0"/>
          </a:p>
          <a:p>
            <a:r>
              <a:rPr lang="en-US" altLang="ko-KR" dirty="0"/>
              <a:t>Ridge Net:</a:t>
            </a:r>
            <a:r>
              <a:rPr lang="ko-KR" altLang="en-US" dirty="0"/>
              <a:t> 규제항을 통해서 </a:t>
            </a:r>
            <a:r>
              <a:rPr lang="ko-KR" altLang="en-US" dirty="0" err="1"/>
              <a:t>오버피팅을</a:t>
            </a:r>
            <a:r>
              <a:rPr lang="ko-KR" altLang="en-US" dirty="0"/>
              <a:t> 막기 위한 선형회귀 모형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선형 회귀와 함께 의사결정 트리 기반의 방법들을 합쳐서 서로의 한계를 보완하고자 하였음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C5BE4E6-43D2-4114-81A9-9CF7A5B82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36" y="3010593"/>
            <a:ext cx="7929023" cy="30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8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0"/>
            <a:ext cx="9906000" cy="548640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38"/>
          <p:cNvSpPr>
            <a:spLocks noGrp="1"/>
          </p:cNvSpPr>
          <p:nvPr>
            <p:ph type="title"/>
          </p:nvPr>
        </p:nvSpPr>
        <p:spPr>
          <a:xfrm>
            <a:off x="295387" y="575384"/>
            <a:ext cx="8013576" cy="41805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2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03. </a:t>
            </a:r>
            <a:r>
              <a:rPr lang="ko-KR" altLang="en-US" sz="32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</a:t>
            </a:r>
            <a:endParaRPr lang="ko-KR" altLang="en-US" sz="32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제목 38"/>
          <p:cNvSpPr txBox="1">
            <a:spLocks/>
          </p:cNvSpPr>
          <p:nvPr/>
        </p:nvSpPr>
        <p:spPr>
          <a:xfrm>
            <a:off x="1260909" y="941637"/>
            <a:ext cx="801357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1800" spc="-150" dirty="0">
                <a:latin typeface="+mn-ea"/>
                <a:ea typeface="+mn-ea"/>
              </a:rPr>
              <a:t>- XGB, LGBM, Ridge net </a:t>
            </a:r>
            <a:r>
              <a:rPr lang="ko-KR" altLang="en-US" sz="1800" spc="-150" dirty="0">
                <a:latin typeface="+mn-ea"/>
                <a:ea typeface="+mn-ea"/>
              </a:rPr>
              <a:t>이용 후 앙상블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5C3DB-2E69-415D-BFF1-B11536DC0C06}"/>
              </a:ext>
            </a:extLst>
          </p:cNvPr>
          <p:cNvSpPr txBox="1"/>
          <p:nvPr/>
        </p:nvSpPr>
        <p:spPr>
          <a:xfrm>
            <a:off x="998236" y="1719762"/>
            <a:ext cx="6667495" cy="57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그러나 </a:t>
            </a:r>
            <a:r>
              <a:rPr lang="ko-KR" altLang="en-US" dirty="0" err="1"/>
              <a:t>릿지의</a:t>
            </a:r>
            <a:r>
              <a:rPr lang="ko-KR" altLang="en-US" dirty="0"/>
              <a:t> 경우 가장 </a:t>
            </a:r>
            <a:r>
              <a:rPr lang="en-US" altLang="ko-KR" dirty="0"/>
              <a:t>RMSE</a:t>
            </a:r>
            <a:r>
              <a:rPr lang="ko-KR" altLang="en-US" dirty="0"/>
              <a:t>가 높게 나와 앙상블에는 이용하지 않음</a:t>
            </a:r>
            <a:endParaRPr lang="en-US" altLang="ko-KR" dirty="0"/>
          </a:p>
          <a:p>
            <a:r>
              <a:rPr lang="ko-KR" altLang="en-US" dirty="0"/>
              <a:t>가장 성능이 좋았던 </a:t>
            </a:r>
            <a:r>
              <a:rPr lang="en-US" altLang="ko-KR" dirty="0"/>
              <a:t>LGBM</a:t>
            </a:r>
            <a:r>
              <a:rPr lang="ko-KR" altLang="en-US" dirty="0"/>
              <a:t>에 높은 가중치를 두어 최종 값 계산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65A775-65BF-44B1-AAD0-B2F496111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569" y="2488743"/>
            <a:ext cx="3629025" cy="304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5BE4E6-43D2-4114-81A9-9CF7A5B82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36" y="3010593"/>
            <a:ext cx="7929023" cy="30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4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0"/>
            <a:ext cx="9906000" cy="548640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38"/>
          <p:cNvSpPr>
            <a:spLocks noGrp="1"/>
          </p:cNvSpPr>
          <p:nvPr>
            <p:ph type="title"/>
          </p:nvPr>
        </p:nvSpPr>
        <p:spPr>
          <a:xfrm>
            <a:off x="295387" y="575384"/>
            <a:ext cx="8013576" cy="41805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2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03. </a:t>
            </a:r>
            <a:r>
              <a:rPr lang="ko-KR" altLang="en-US" sz="32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성능비교</a:t>
            </a:r>
            <a:endParaRPr lang="ko-KR" altLang="en-US" sz="32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13A4C53A-5FBF-4BA4-9A9D-923D2FB73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869" y="3576562"/>
            <a:ext cx="4991646" cy="27060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B9A233-E030-4F09-AA97-A083803F9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344" y="1491464"/>
            <a:ext cx="42005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6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324347"/>
          </a:xfrm>
          <a:prstGeom prst="rect">
            <a:avLst/>
          </a:prstGeom>
        </p:spPr>
      </p:pic>
      <p:sp>
        <p:nvSpPr>
          <p:cNvPr id="4" name="제목 38"/>
          <p:cNvSpPr txBox="1">
            <a:spLocks/>
          </p:cNvSpPr>
          <p:nvPr/>
        </p:nvSpPr>
        <p:spPr>
          <a:xfrm>
            <a:off x="960405" y="2820826"/>
            <a:ext cx="801357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2400" spc="-150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1697033" y="3407593"/>
            <a:ext cx="6531429" cy="221116"/>
          </a:xfrm>
          <a:prstGeom prst="rect">
            <a:avLst/>
          </a:prstGeom>
        </p:spPr>
        <p:txBody>
          <a:bodyPr vert="horz" lIns="65314" tIns="32657" rIns="65314" bIns="32657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bg1"/>
                </a:solidFill>
                <a:latin typeface="+mj-ea"/>
              </a:rPr>
              <a:t>2021 DATA CREATORCAMP</a:t>
            </a:r>
            <a:endParaRPr lang="ko-KR" altLang="en-US" sz="16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1371600"/>
            <a:ext cx="9906000" cy="548640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295387" y="575384"/>
            <a:ext cx="8013576" cy="41805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3200" b="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목차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4CA791-43D0-4A95-B4DF-BE0F564A1AE8}"/>
              </a:ext>
            </a:extLst>
          </p:cNvPr>
          <p:cNvSpPr txBox="1"/>
          <p:nvPr/>
        </p:nvSpPr>
        <p:spPr>
          <a:xfrm>
            <a:off x="187103" y="2670922"/>
            <a:ext cx="2406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rgbClr val="315DA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12000" b="1" dirty="0">
              <a:solidFill>
                <a:srgbClr val="315DA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02E1C9-2F09-402A-884C-99406DE8DDBD}"/>
              </a:ext>
            </a:extLst>
          </p:cNvPr>
          <p:cNvSpPr/>
          <p:nvPr/>
        </p:nvSpPr>
        <p:spPr>
          <a:xfrm>
            <a:off x="411693" y="3384747"/>
            <a:ext cx="1970566" cy="464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FBBDE-D497-4D5E-8B19-05E5FF32267A}"/>
              </a:ext>
            </a:extLst>
          </p:cNvPr>
          <p:cNvSpPr txBox="1"/>
          <p:nvPr/>
        </p:nvSpPr>
        <p:spPr>
          <a:xfrm>
            <a:off x="74808" y="3457046"/>
            <a:ext cx="2406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01.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83391-7E4C-4DB2-87AA-1CF650E52405}"/>
              </a:ext>
            </a:extLst>
          </p:cNvPr>
          <p:cNvSpPr txBox="1"/>
          <p:nvPr/>
        </p:nvSpPr>
        <p:spPr>
          <a:xfrm>
            <a:off x="2593418" y="2637895"/>
            <a:ext cx="2406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rgbClr val="315DA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12000" b="1" dirty="0">
              <a:solidFill>
                <a:srgbClr val="315DA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245E03-BFFB-412C-96D2-7AC1AA86A84F}"/>
              </a:ext>
            </a:extLst>
          </p:cNvPr>
          <p:cNvSpPr/>
          <p:nvPr/>
        </p:nvSpPr>
        <p:spPr>
          <a:xfrm>
            <a:off x="2818008" y="3351720"/>
            <a:ext cx="1970566" cy="464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0183FD-1381-4915-BA55-59F71C9B570A}"/>
              </a:ext>
            </a:extLst>
          </p:cNvPr>
          <p:cNvSpPr txBox="1"/>
          <p:nvPr/>
        </p:nvSpPr>
        <p:spPr>
          <a:xfrm>
            <a:off x="2481123" y="3424019"/>
            <a:ext cx="2406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02.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전처리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EFE7A-1D6C-4D65-A2B8-82901297931E}"/>
              </a:ext>
            </a:extLst>
          </p:cNvPr>
          <p:cNvSpPr txBox="1"/>
          <p:nvPr/>
        </p:nvSpPr>
        <p:spPr>
          <a:xfrm>
            <a:off x="5079939" y="2637895"/>
            <a:ext cx="2406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rgbClr val="315DA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  <a:endParaRPr lang="ko-KR" altLang="en-US" sz="12000" b="1" dirty="0">
              <a:solidFill>
                <a:srgbClr val="315DA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A0D97D-2B92-499E-9050-7CBBA008778F}"/>
              </a:ext>
            </a:extLst>
          </p:cNvPr>
          <p:cNvSpPr/>
          <p:nvPr/>
        </p:nvSpPr>
        <p:spPr>
          <a:xfrm>
            <a:off x="5304529" y="3351720"/>
            <a:ext cx="1970566" cy="464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42A663-48B9-427F-A627-BF0F2E76E4CF}"/>
              </a:ext>
            </a:extLst>
          </p:cNvPr>
          <p:cNvSpPr txBox="1"/>
          <p:nvPr/>
        </p:nvSpPr>
        <p:spPr>
          <a:xfrm>
            <a:off x="4967644" y="3424019"/>
            <a:ext cx="2406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03.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7AE9F8-3FBF-4752-8B1F-01FBFE50B7BA}"/>
              </a:ext>
            </a:extLst>
          </p:cNvPr>
          <p:cNvSpPr txBox="1"/>
          <p:nvPr/>
        </p:nvSpPr>
        <p:spPr>
          <a:xfrm>
            <a:off x="7499685" y="2637895"/>
            <a:ext cx="2406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rgbClr val="315DA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  <a:endParaRPr lang="ko-KR" altLang="en-US" sz="12000" b="1" dirty="0">
              <a:solidFill>
                <a:srgbClr val="315DA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BFA805-B851-4D68-AAD9-316A88630CE5}"/>
              </a:ext>
            </a:extLst>
          </p:cNvPr>
          <p:cNvSpPr/>
          <p:nvPr/>
        </p:nvSpPr>
        <p:spPr>
          <a:xfrm>
            <a:off x="7724275" y="3351720"/>
            <a:ext cx="1970566" cy="464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CF970-00E7-4697-8C6D-454FDBFC1A6C}"/>
              </a:ext>
            </a:extLst>
          </p:cNvPr>
          <p:cNvSpPr txBox="1"/>
          <p:nvPr/>
        </p:nvSpPr>
        <p:spPr>
          <a:xfrm>
            <a:off x="7387390" y="3424019"/>
            <a:ext cx="2406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04.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성능비교</a:t>
            </a:r>
          </a:p>
        </p:txBody>
      </p:sp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0"/>
            <a:ext cx="9906000" cy="548640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제목 38"/>
          <p:cNvSpPr>
            <a:spLocks noGrp="1"/>
          </p:cNvSpPr>
          <p:nvPr>
            <p:ph type="title"/>
          </p:nvPr>
        </p:nvSpPr>
        <p:spPr>
          <a:xfrm>
            <a:off x="295387" y="575384"/>
            <a:ext cx="8013576" cy="41805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200" spc="-150" dirty="0">
                <a:solidFill>
                  <a:srgbClr val="315DA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01. </a:t>
            </a:r>
            <a:r>
              <a:rPr lang="ko-KR" altLang="en-US" sz="3200" spc="-150" dirty="0">
                <a:solidFill>
                  <a:srgbClr val="315DA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생성</a:t>
            </a:r>
            <a:endParaRPr lang="ko-KR" altLang="en-US" sz="3200" b="0" spc="-150" dirty="0">
              <a:solidFill>
                <a:srgbClr val="315DA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729321B-B79F-4258-A2F9-D633DBB69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5044" y="1543516"/>
            <a:ext cx="4595903" cy="423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7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0"/>
            <a:ext cx="9906000" cy="548640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38"/>
          <p:cNvSpPr>
            <a:spLocks noGrp="1"/>
          </p:cNvSpPr>
          <p:nvPr>
            <p:ph type="title"/>
          </p:nvPr>
        </p:nvSpPr>
        <p:spPr>
          <a:xfrm>
            <a:off x="295387" y="575384"/>
            <a:ext cx="8013576" cy="41805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200" spc="-150" dirty="0">
                <a:solidFill>
                  <a:srgbClr val="315DA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01. </a:t>
            </a:r>
            <a:r>
              <a:rPr lang="ko-KR" altLang="en-US" sz="3200" spc="-150" dirty="0">
                <a:solidFill>
                  <a:srgbClr val="315DA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생성</a:t>
            </a:r>
            <a:endParaRPr lang="ko-KR" altLang="en-US" sz="3200" b="0" spc="-150" dirty="0">
              <a:solidFill>
                <a:srgbClr val="315DA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제목 38"/>
          <p:cNvSpPr txBox="1">
            <a:spLocks/>
          </p:cNvSpPr>
          <p:nvPr/>
        </p:nvSpPr>
        <p:spPr>
          <a:xfrm>
            <a:off x="339395" y="1606111"/>
            <a:ext cx="801357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spc="-150" dirty="0">
                <a:latin typeface="+mn-ea"/>
                <a:ea typeface="+mn-ea"/>
              </a:rPr>
              <a:t>- </a:t>
            </a:r>
            <a:r>
              <a:rPr lang="ko-KR" altLang="en-US" sz="2000" spc="-150" dirty="0">
                <a:latin typeface="+mn-ea"/>
                <a:ea typeface="+mn-ea"/>
              </a:rPr>
              <a:t>리모델링 후 몇 년이 지났는가</a:t>
            </a:r>
            <a:r>
              <a:rPr lang="en-US" altLang="ko-KR" sz="2000" spc="-150" dirty="0">
                <a:latin typeface="+mn-ea"/>
                <a:ea typeface="+mn-ea"/>
              </a:rPr>
              <a:t>? </a:t>
            </a:r>
            <a:endParaRPr lang="ko-KR" altLang="en-US" sz="2000" spc="-15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F2BDA6-5315-4464-9E3F-868EA7B482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2059"/>
          <a:stretch/>
        </p:blipFill>
        <p:spPr>
          <a:xfrm>
            <a:off x="339395" y="2095924"/>
            <a:ext cx="9477375" cy="1534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B20652-56D1-4148-A460-DD693F22A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882" y="3793737"/>
            <a:ext cx="77724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0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006655"/>
            <a:ext cx="9906000" cy="548640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38"/>
          <p:cNvSpPr>
            <a:spLocks noGrp="1"/>
          </p:cNvSpPr>
          <p:nvPr>
            <p:ph type="title"/>
          </p:nvPr>
        </p:nvSpPr>
        <p:spPr>
          <a:xfrm>
            <a:off x="295387" y="575384"/>
            <a:ext cx="8013576" cy="41805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200" spc="-150" dirty="0">
                <a:solidFill>
                  <a:srgbClr val="315DA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01. </a:t>
            </a:r>
            <a:r>
              <a:rPr lang="ko-KR" altLang="en-US" sz="3200" spc="-150" dirty="0">
                <a:solidFill>
                  <a:srgbClr val="315DA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생성</a:t>
            </a:r>
            <a:endParaRPr lang="ko-KR" altLang="en-US" sz="3200" b="0" spc="-150" dirty="0">
              <a:solidFill>
                <a:srgbClr val="315DA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제목 38"/>
          <p:cNvSpPr txBox="1">
            <a:spLocks/>
          </p:cNvSpPr>
          <p:nvPr/>
        </p:nvSpPr>
        <p:spPr>
          <a:xfrm>
            <a:off x="339395" y="1606111"/>
            <a:ext cx="801357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spc="-150" dirty="0">
                <a:latin typeface="+mn-ea"/>
                <a:ea typeface="+mn-ea"/>
              </a:rPr>
              <a:t>- </a:t>
            </a:r>
            <a:r>
              <a:rPr lang="ko-KR" altLang="en-US" sz="2000" spc="-150" dirty="0">
                <a:latin typeface="+mn-ea"/>
                <a:ea typeface="+mn-ea"/>
              </a:rPr>
              <a:t>위도와 경도를 기준으로 동네 군집화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DEF44DD-5A76-4B96-AC16-EEC007204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070" y="3195221"/>
            <a:ext cx="4251007" cy="3137362"/>
          </a:xfrm>
          <a:prstGeom prst="rect">
            <a:avLst/>
          </a:prstGeom>
        </p:spPr>
      </p:pic>
      <p:sp>
        <p:nvSpPr>
          <p:cNvPr id="24" name="제목 38">
            <a:extLst>
              <a:ext uri="{FF2B5EF4-FFF2-40B4-BE49-F238E27FC236}">
                <a16:creationId xmlns:a16="http://schemas.microsoft.com/office/drawing/2014/main" id="{A1972F1C-803E-4381-AD37-F5C74374E1C4}"/>
              </a:ext>
            </a:extLst>
          </p:cNvPr>
          <p:cNvSpPr txBox="1">
            <a:spLocks/>
          </p:cNvSpPr>
          <p:nvPr/>
        </p:nvSpPr>
        <p:spPr>
          <a:xfrm>
            <a:off x="1019482" y="2390033"/>
            <a:ext cx="8117201" cy="789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 2" panose="05020102010507070707" pitchFamily="18" charset="2"/>
              <a:buChar char="P"/>
              <a:defRPr/>
            </a:pPr>
            <a:r>
              <a:rPr lang="ko-KR" altLang="en-US" sz="1800" spc="-150" dirty="0">
                <a:latin typeface="+mn-ea"/>
                <a:ea typeface="+mn-ea"/>
              </a:rPr>
              <a:t>색이 진해짐에 따라 높은 가격</a:t>
            </a:r>
            <a:endParaRPr lang="en-US" altLang="ko-KR" sz="1800" spc="-150" dirty="0">
              <a:latin typeface="+mn-ea"/>
              <a:ea typeface="+mn-ea"/>
            </a:endParaRPr>
          </a:p>
          <a:p>
            <a:pPr>
              <a:defRPr/>
            </a:pPr>
            <a:endParaRPr lang="en-US" altLang="ko-KR" sz="1800" spc="-150" dirty="0">
              <a:latin typeface="+mn-ea"/>
              <a:ea typeface="+mn-ea"/>
            </a:endParaRPr>
          </a:p>
          <a:p>
            <a:pPr marL="342900" indent="-342900">
              <a:buFont typeface="Wingdings 2" panose="05020102010507070707" pitchFamily="18" charset="2"/>
              <a:buChar char="P"/>
              <a:defRPr/>
            </a:pPr>
            <a:r>
              <a:rPr lang="ko-KR" altLang="en-US" sz="1800" spc="-150" dirty="0">
                <a:latin typeface="+mn-ea"/>
                <a:ea typeface="+mn-ea"/>
              </a:rPr>
              <a:t>강의 북쪽</a:t>
            </a:r>
            <a:r>
              <a:rPr lang="en-US" altLang="ko-KR" sz="1800" spc="-150" dirty="0">
                <a:latin typeface="+mn-ea"/>
                <a:ea typeface="+mn-ea"/>
              </a:rPr>
              <a:t>/</a:t>
            </a:r>
            <a:r>
              <a:rPr lang="ko-KR" altLang="en-US" sz="1800" spc="-150" dirty="0">
                <a:latin typeface="+mn-ea"/>
                <a:ea typeface="+mn-ea"/>
              </a:rPr>
              <a:t>남쪽으로 나눠지는 구분 혹은</a:t>
            </a:r>
            <a:r>
              <a:rPr lang="en-US" altLang="ko-KR" sz="1800" spc="-150" dirty="0">
                <a:latin typeface="+mn-ea"/>
                <a:ea typeface="+mn-ea"/>
              </a:rPr>
              <a:t> </a:t>
            </a:r>
            <a:r>
              <a:rPr lang="ko-KR" altLang="en-US" sz="1800" spc="-150" dirty="0">
                <a:latin typeface="+mn-ea"/>
                <a:ea typeface="+mn-ea"/>
              </a:rPr>
              <a:t>부유한 동네</a:t>
            </a:r>
            <a:r>
              <a:rPr lang="en-US" altLang="ko-KR" sz="1800" spc="-150" dirty="0">
                <a:latin typeface="+mn-ea"/>
                <a:ea typeface="+mn-ea"/>
              </a:rPr>
              <a:t>/ </a:t>
            </a:r>
            <a:r>
              <a:rPr lang="ko-KR" altLang="en-US" sz="1800" spc="-150" dirty="0" err="1">
                <a:latin typeface="+mn-ea"/>
                <a:ea typeface="+mn-ea"/>
              </a:rPr>
              <a:t>할렘가</a:t>
            </a:r>
            <a:r>
              <a:rPr lang="ko-KR" altLang="en-US" sz="1800" spc="-150" dirty="0">
                <a:latin typeface="+mn-ea"/>
                <a:ea typeface="+mn-ea"/>
              </a:rPr>
              <a:t> 등의 구분이 가능할 것으로 예상됨</a:t>
            </a:r>
          </a:p>
        </p:txBody>
      </p:sp>
    </p:spTree>
    <p:extLst>
      <p:ext uri="{BB962C8B-B14F-4D97-AF65-F5344CB8AC3E}">
        <p14:creationId xmlns:p14="http://schemas.microsoft.com/office/powerpoint/2010/main" val="238359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006655"/>
            <a:ext cx="9906000" cy="548640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38"/>
          <p:cNvSpPr>
            <a:spLocks noGrp="1"/>
          </p:cNvSpPr>
          <p:nvPr>
            <p:ph type="title"/>
          </p:nvPr>
        </p:nvSpPr>
        <p:spPr>
          <a:xfrm>
            <a:off x="295387" y="575384"/>
            <a:ext cx="8013576" cy="41805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200" spc="-150" dirty="0">
                <a:solidFill>
                  <a:srgbClr val="315DA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01. </a:t>
            </a:r>
            <a:r>
              <a:rPr lang="ko-KR" altLang="en-US" sz="3200" spc="-150" dirty="0">
                <a:solidFill>
                  <a:srgbClr val="315DA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생성</a:t>
            </a:r>
            <a:endParaRPr lang="ko-KR" altLang="en-US" sz="3200" b="0" spc="-150" dirty="0">
              <a:solidFill>
                <a:srgbClr val="315DA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제목 38"/>
          <p:cNvSpPr txBox="1">
            <a:spLocks/>
          </p:cNvSpPr>
          <p:nvPr/>
        </p:nvSpPr>
        <p:spPr>
          <a:xfrm>
            <a:off x="339395" y="1606111"/>
            <a:ext cx="801357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000" spc="-150" dirty="0">
                <a:latin typeface="+mn-ea"/>
                <a:ea typeface="+mn-ea"/>
              </a:rPr>
              <a:t>- </a:t>
            </a:r>
            <a:r>
              <a:rPr lang="ko-KR" altLang="en-US" sz="2000" spc="-150" dirty="0">
                <a:latin typeface="+mn-ea"/>
                <a:ea typeface="+mn-ea"/>
              </a:rPr>
              <a:t>위도와 경도를 기준으로 동네 군집화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672C892-9E61-4E4A-8CD1-ED590D21D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905" y="3099327"/>
            <a:ext cx="4500512" cy="3183289"/>
          </a:xfrm>
          <a:prstGeom prst="rect">
            <a:avLst/>
          </a:prstGeom>
        </p:spPr>
      </p:pic>
      <p:sp>
        <p:nvSpPr>
          <p:cNvPr id="14" name="제목 38">
            <a:extLst>
              <a:ext uri="{FF2B5EF4-FFF2-40B4-BE49-F238E27FC236}">
                <a16:creationId xmlns:a16="http://schemas.microsoft.com/office/drawing/2014/main" id="{96DD0EFD-E8BE-4CD0-B08A-C44DFDE5E0EB}"/>
              </a:ext>
            </a:extLst>
          </p:cNvPr>
          <p:cNvSpPr txBox="1">
            <a:spLocks/>
          </p:cNvSpPr>
          <p:nvPr/>
        </p:nvSpPr>
        <p:spPr>
          <a:xfrm>
            <a:off x="735635" y="2280412"/>
            <a:ext cx="9170365" cy="686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800" spc="-150" dirty="0">
                <a:latin typeface="+mn-ea"/>
                <a:ea typeface="+mn-ea"/>
              </a:rPr>
              <a:t>강이 있고 구역을 두개로 나누는 것이 적합해 보이지만 </a:t>
            </a:r>
            <a:r>
              <a:rPr lang="ko-KR" altLang="en-US" sz="1800" spc="-150" dirty="0" err="1">
                <a:latin typeface="+mn-ea"/>
                <a:ea typeface="+mn-ea"/>
              </a:rPr>
              <a:t>엘보우</a:t>
            </a:r>
            <a:r>
              <a:rPr lang="ko-KR" altLang="en-US" sz="1800" spc="-150" dirty="0">
                <a:latin typeface="+mn-ea"/>
                <a:ea typeface="+mn-ea"/>
              </a:rPr>
              <a:t> 포인트에 따라 세 가지로 나누어 군집화 변수 생성</a:t>
            </a:r>
            <a:endParaRPr lang="en-US" altLang="ko-KR" sz="1800" spc="-15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800" spc="-150" dirty="0" err="1">
                <a:latin typeface="+mn-ea"/>
                <a:ea typeface="+mn-ea"/>
              </a:rPr>
              <a:t>KMeans</a:t>
            </a:r>
            <a:r>
              <a:rPr lang="en-US" altLang="ko-KR" sz="1800" spc="-150" dirty="0">
                <a:latin typeface="+mn-ea"/>
                <a:ea typeface="+mn-ea"/>
              </a:rPr>
              <a:t> </a:t>
            </a:r>
            <a:r>
              <a:rPr lang="ko-KR" altLang="en-US" sz="1800" spc="-150" dirty="0">
                <a:latin typeface="+mn-ea"/>
                <a:ea typeface="+mn-ea"/>
              </a:rPr>
              <a:t>이용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650FBF0-39DE-40D3-8EF9-4471420CD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138" y="3389455"/>
            <a:ext cx="4856767" cy="244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4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006655"/>
            <a:ext cx="9906000" cy="548640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38"/>
          <p:cNvSpPr>
            <a:spLocks noGrp="1"/>
          </p:cNvSpPr>
          <p:nvPr>
            <p:ph type="title"/>
          </p:nvPr>
        </p:nvSpPr>
        <p:spPr>
          <a:xfrm>
            <a:off x="295387" y="575384"/>
            <a:ext cx="8013576" cy="41805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200" spc="-150" dirty="0">
                <a:solidFill>
                  <a:srgbClr val="315DA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01. </a:t>
            </a:r>
            <a:r>
              <a:rPr lang="ko-KR" altLang="en-US" sz="3200" spc="-150" dirty="0">
                <a:solidFill>
                  <a:srgbClr val="315DA5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최종변수</a:t>
            </a:r>
            <a:endParaRPr lang="ko-KR" altLang="en-US" sz="3200" b="0" spc="-150" dirty="0">
              <a:solidFill>
                <a:srgbClr val="315DA5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F7D298-7545-4ABB-93EB-8358A1AF0218}"/>
              </a:ext>
            </a:extLst>
          </p:cNvPr>
          <p:cNvSpPr txBox="1"/>
          <p:nvPr/>
        </p:nvSpPr>
        <p:spPr>
          <a:xfrm>
            <a:off x="1518552" y="2277520"/>
            <a:ext cx="1780674" cy="3505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'bedrooms’</a:t>
            </a:r>
          </a:p>
          <a:p>
            <a:r>
              <a:rPr lang="en-US" altLang="ko-KR" dirty="0"/>
              <a:t>'bathrooms’</a:t>
            </a:r>
          </a:p>
          <a:p>
            <a:r>
              <a:rPr lang="en-US" altLang="ko-KR" dirty="0"/>
              <a:t>'sqft_living15’</a:t>
            </a:r>
          </a:p>
          <a:p>
            <a:r>
              <a:rPr lang="en-US" altLang="ko-KR" dirty="0"/>
              <a:t>'sqft_lot15’</a:t>
            </a:r>
          </a:p>
          <a:p>
            <a:r>
              <a:rPr lang="en-US" altLang="ko-KR" dirty="0"/>
              <a:t>‘waterfront’</a:t>
            </a:r>
          </a:p>
          <a:p>
            <a:r>
              <a:rPr lang="en-US" altLang="ko-KR" dirty="0"/>
              <a:t>'floors’</a:t>
            </a:r>
          </a:p>
          <a:p>
            <a:r>
              <a:rPr lang="en-US" altLang="ko-KR" dirty="0"/>
              <a:t>'view’</a:t>
            </a:r>
          </a:p>
          <a:p>
            <a:r>
              <a:rPr lang="en-US" altLang="ko-KR" dirty="0"/>
              <a:t>'condition’</a:t>
            </a:r>
          </a:p>
          <a:p>
            <a:r>
              <a:rPr lang="en-US" altLang="ko-KR" dirty="0"/>
              <a:t>'grade’</a:t>
            </a:r>
          </a:p>
          <a:p>
            <a:r>
              <a:rPr lang="en-US" altLang="ko-KR" dirty="0"/>
              <a:t>'</a:t>
            </a:r>
            <a:r>
              <a:rPr lang="en-US" altLang="ko-KR" dirty="0" err="1"/>
              <a:t>sqft_above</a:t>
            </a:r>
            <a:r>
              <a:rPr lang="en-US" altLang="ko-KR" dirty="0"/>
              <a:t>’</a:t>
            </a:r>
          </a:p>
          <a:p>
            <a:r>
              <a:rPr lang="en-US" altLang="ko-KR" dirty="0"/>
              <a:t>'</a:t>
            </a:r>
            <a:r>
              <a:rPr lang="en-US" altLang="ko-KR" dirty="0" err="1"/>
              <a:t>sqft_basement</a:t>
            </a:r>
            <a:r>
              <a:rPr lang="en-US" altLang="ko-KR" dirty="0"/>
              <a:t>’</a:t>
            </a:r>
          </a:p>
          <a:p>
            <a:r>
              <a:rPr lang="en-US" altLang="ko-KR" dirty="0"/>
              <a:t>'</a:t>
            </a:r>
            <a:r>
              <a:rPr lang="en-US" altLang="ko-KR" dirty="0" err="1"/>
              <a:t>after_renovation</a:t>
            </a:r>
            <a:r>
              <a:rPr lang="en-US" altLang="ko-KR" dirty="0"/>
              <a:t>’</a:t>
            </a:r>
          </a:p>
          <a:p>
            <a:r>
              <a:rPr lang="en-US" altLang="ko-KR" dirty="0"/>
              <a:t>'renovation’</a:t>
            </a:r>
          </a:p>
          <a:p>
            <a:r>
              <a:rPr lang="en-US" altLang="ko-KR" dirty="0"/>
              <a:t>'</a:t>
            </a:r>
            <a:r>
              <a:rPr lang="en-US" altLang="ko-KR" dirty="0" err="1"/>
              <a:t>km_cluster</a:t>
            </a:r>
            <a:r>
              <a:rPr lang="en-US" altLang="ko-KR" dirty="0"/>
              <a:t>'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939C7-0877-4269-B9D3-3C782DF6C91A}"/>
              </a:ext>
            </a:extLst>
          </p:cNvPr>
          <p:cNvSpPr txBox="1"/>
          <p:nvPr/>
        </p:nvSpPr>
        <p:spPr>
          <a:xfrm>
            <a:off x="3869356" y="2556457"/>
            <a:ext cx="414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왜 </a:t>
            </a:r>
            <a:r>
              <a:rPr lang="en-US" altLang="ko-KR" sz="2000" dirty="0"/>
              <a:t>15</a:t>
            </a:r>
            <a:r>
              <a:rPr lang="ko-KR" altLang="en-US" sz="2000" dirty="0"/>
              <a:t>년도만 반영하였는가</a:t>
            </a:r>
            <a:r>
              <a:rPr lang="en-US" altLang="ko-KR" sz="2000" dirty="0"/>
              <a:t>? 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30E6F-CDD1-4F4D-8B16-4E6088FF3A5D}"/>
              </a:ext>
            </a:extLst>
          </p:cNvPr>
          <p:cNvSpPr txBox="1"/>
          <p:nvPr/>
        </p:nvSpPr>
        <p:spPr>
          <a:xfrm>
            <a:off x="4306338" y="3344552"/>
            <a:ext cx="4600876" cy="179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Sqft_living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sqft_living</a:t>
            </a:r>
            <a:r>
              <a:rPr lang="en-US" altLang="ko-KR" dirty="0"/>
              <a:t> 15 (</a:t>
            </a:r>
            <a:r>
              <a:rPr lang="en-US" altLang="ko-KR" dirty="0" err="1"/>
              <a:t>corr</a:t>
            </a:r>
            <a:r>
              <a:rPr lang="en-US" altLang="ko-KR" dirty="0"/>
              <a:t> 0.8)</a:t>
            </a:r>
          </a:p>
          <a:p>
            <a:r>
              <a:rPr lang="en-US" altLang="ko-KR" dirty="0" err="1"/>
              <a:t>Sqft_lot</a:t>
            </a:r>
            <a:r>
              <a:rPr lang="ko-KR" altLang="en-US" dirty="0"/>
              <a:t>과 </a:t>
            </a:r>
            <a:r>
              <a:rPr lang="en-US" altLang="ko-KR" dirty="0" err="1"/>
              <a:t>sqft_lot</a:t>
            </a:r>
            <a:r>
              <a:rPr lang="en-US" altLang="ko-KR" dirty="0"/>
              <a:t> 15 </a:t>
            </a:r>
            <a:r>
              <a:rPr lang="ko-KR" altLang="en-US" dirty="0"/>
              <a:t>간 </a:t>
            </a:r>
            <a:r>
              <a:rPr lang="en-US" altLang="ko-KR" dirty="0" err="1"/>
              <a:t>corr</a:t>
            </a:r>
            <a:r>
              <a:rPr lang="ko-KR" altLang="en-US" dirty="0"/>
              <a:t>이 크게 나왔습니다</a:t>
            </a:r>
            <a:r>
              <a:rPr lang="en-US" altLang="ko-KR" dirty="0"/>
              <a:t>. (</a:t>
            </a:r>
            <a:r>
              <a:rPr lang="en-US" altLang="ko-KR" dirty="0" err="1"/>
              <a:t>corr</a:t>
            </a:r>
            <a:r>
              <a:rPr lang="en-US" altLang="ko-KR" dirty="0"/>
              <a:t> 0.7)</a:t>
            </a:r>
          </a:p>
          <a:p>
            <a:endParaRPr lang="en-US" altLang="ko-KR" dirty="0"/>
          </a:p>
          <a:p>
            <a:r>
              <a:rPr lang="en-US" altLang="ko-KR" dirty="0"/>
              <a:t>Price </a:t>
            </a:r>
            <a:r>
              <a:rPr lang="ko-KR" altLang="en-US" dirty="0"/>
              <a:t>예측에 재건축결과 가 반영된 면적이 중요하다고 생각해서</a:t>
            </a:r>
            <a:r>
              <a:rPr lang="en-US" altLang="ko-KR" dirty="0"/>
              <a:t>, 15</a:t>
            </a:r>
            <a:r>
              <a:rPr lang="ko-KR" altLang="en-US" dirty="0"/>
              <a:t>년도 기준 면적만 피처로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62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0"/>
            <a:ext cx="9906000" cy="548640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38"/>
          <p:cNvSpPr>
            <a:spLocks noGrp="1"/>
          </p:cNvSpPr>
          <p:nvPr>
            <p:ph type="title"/>
          </p:nvPr>
        </p:nvSpPr>
        <p:spPr>
          <a:xfrm>
            <a:off x="295387" y="575384"/>
            <a:ext cx="8013576" cy="41805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2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</a:t>
            </a:r>
            <a:r>
              <a:rPr lang="ko-KR" altLang="en-US" sz="32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3200" spc="-15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32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32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제목 38"/>
          <p:cNvSpPr txBox="1">
            <a:spLocks/>
          </p:cNvSpPr>
          <p:nvPr/>
        </p:nvSpPr>
        <p:spPr>
          <a:xfrm>
            <a:off x="1260909" y="941637"/>
            <a:ext cx="801357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1800" spc="-150" dirty="0">
                <a:latin typeface="+mn-ea"/>
                <a:ea typeface="+mn-ea"/>
              </a:rPr>
              <a:t>- sqft_living15 </a:t>
            </a:r>
            <a:r>
              <a:rPr lang="ko-KR" altLang="en-US" sz="1800" spc="-150" dirty="0" err="1">
                <a:latin typeface="+mn-ea"/>
                <a:ea typeface="+mn-ea"/>
              </a:rPr>
              <a:t>아웃라이어</a:t>
            </a:r>
            <a:r>
              <a:rPr lang="ko-KR" altLang="en-US" sz="1800" spc="-150" dirty="0">
                <a:latin typeface="+mn-ea"/>
                <a:ea typeface="+mn-ea"/>
              </a:rPr>
              <a:t> 제거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1019FC-E863-4AA6-B659-6D2EAD200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103" y="2996308"/>
            <a:ext cx="3155665" cy="223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4CAD07-950F-4190-8C64-BB0AC99AA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99" y="2301535"/>
            <a:ext cx="5283819" cy="417289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071DCB-84C5-4A96-87BD-69C7ECF013B9}"/>
              </a:ext>
            </a:extLst>
          </p:cNvPr>
          <p:cNvSpPr/>
          <p:nvPr/>
        </p:nvSpPr>
        <p:spPr>
          <a:xfrm>
            <a:off x="1260909" y="5419023"/>
            <a:ext cx="240632" cy="19250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38">
            <a:extLst>
              <a:ext uri="{FF2B5EF4-FFF2-40B4-BE49-F238E27FC236}">
                <a16:creationId xmlns:a16="http://schemas.microsoft.com/office/drawing/2014/main" id="{7999E810-652A-43EE-BE6D-8C06807E2370}"/>
              </a:ext>
            </a:extLst>
          </p:cNvPr>
          <p:cNvSpPr txBox="1">
            <a:spLocks/>
          </p:cNvSpPr>
          <p:nvPr/>
        </p:nvSpPr>
        <p:spPr>
          <a:xfrm>
            <a:off x="682514" y="1658061"/>
            <a:ext cx="9170365" cy="311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  <a:ea typeface="+mn-ea"/>
              </a:rPr>
              <a:t> price</a:t>
            </a:r>
            <a:r>
              <a:rPr lang="ko-KR" altLang="en-US" sz="1800" spc="-150" dirty="0">
                <a:latin typeface="+mn-ea"/>
                <a:ea typeface="+mn-ea"/>
              </a:rPr>
              <a:t>와 상관관계가 높은 변수들의 </a:t>
            </a:r>
            <a:r>
              <a:rPr lang="ko-KR" altLang="en-US" sz="1800" spc="-150" dirty="0" err="1">
                <a:latin typeface="+mn-ea"/>
                <a:ea typeface="+mn-ea"/>
              </a:rPr>
              <a:t>아웃라이어</a:t>
            </a:r>
            <a:r>
              <a:rPr lang="ko-KR" altLang="en-US" sz="1800" spc="-150" dirty="0">
                <a:latin typeface="+mn-ea"/>
                <a:ea typeface="+mn-ea"/>
              </a:rPr>
              <a:t> 제거 </a:t>
            </a:r>
          </a:p>
        </p:txBody>
      </p:sp>
    </p:spTree>
    <p:extLst>
      <p:ext uri="{BB962C8B-B14F-4D97-AF65-F5344CB8AC3E}">
        <p14:creationId xmlns:p14="http://schemas.microsoft.com/office/powerpoint/2010/main" val="151768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71600"/>
            <a:ext cx="9906000" cy="548640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38"/>
          <p:cNvSpPr>
            <a:spLocks noGrp="1"/>
          </p:cNvSpPr>
          <p:nvPr>
            <p:ph type="title"/>
          </p:nvPr>
        </p:nvSpPr>
        <p:spPr>
          <a:xfrm>
            <a:off x="295387" y="575384"/>
            <a:ext cx="8013576" cy="41805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2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</a:t>
            </a:r>
            <a:r>
              <a:rPr lang="ko-KR" altLang="en-US" sz="32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3200" spc="-15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32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32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제목 38"/>
          <p:cNvSpPr txBox="1">
            <a:spLocks/>
          </p:cNvSpPr>
          <p:nvPr/>
        </p:nvSpPr>
        <p:spPr>
          <a:xfrm>
            <a:off x="1260909" y="941637"/>
            <a:ext cx="801357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1800" spc="-150" dirty="0">
                <a:latin typeface="+mn-ea"/>
                <a:ea typeface="+mn-ea"/>
              </a:rPr>
              <a:t>- Numerical </a:t>
            </a:r>
            <a:r>
              <a:rPr lang="ko-KR" altLang="en-US" sz="1800" spc="-150" dirty="0">
                <a:latin typeface="+mn-ea"/>
                <a:ea typeface="+mn-ea"/>
              </a:rPr>
              <a:t>변수들 스케일링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CEAD23-7A8D-432E-8E6C-AF3B8C662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288" y="1858919"/>
            <a:ext cx="74295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9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</TotalTime>
  <Words>330</Words>
  <Application>Microsoft Office PowerPoint</Application>
  <PresentationFormat>A4 용지(210x297mm)</PresentationFormat>
  <Paragraphs>67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G마켓 산스 TTF Bold</vt:lpstr>
      <vt:lpstr>G마켓 산스 TTF Medium</vt:lpstr>
      <vt:lpstr>나눔스퀘어_ac ExtraBold</vt:lpstr>
      <vt:lpstr>나눔스퀘어라운드 Bold</vt:lpstr>
      <vt:lpstr>맑은 고딕</vt:lpstr>
      <vt:lpstr>여기어때 잘난체 OTF</vt:lpstr>
      <vt:lpstr>Arial</vt:lpstr>
      <vt:lpstr>Calibri</vt:lpstr>
      <vt:lpstr>Calibri Light</vt:lpstr>
      <vt:lpstr>Wingdings 2</vt:lpstr>
      <vt:lpstr>Office 테마</vt:lpstr>
      <vt:lpstr>2021년 데이터 크리에이터 캠프</vt:lpstr>
      <vt:lpstr>목차 </vt:lpstr>
      <vt:lpstr>01. 변수 생성</vt:lpstr>
      <vt:lpstr>01. 변수 생성</vt:lpstr>
      <vt:lpstr>01. 변수 생성</vt:lpstr>
      <vt:lpstr>01. 변수 생성</vt:lpstr>
      <vt:lpstr>01. 최종변수</vt:lpstr>
      <vt:lpstr>02. 데이터 전처리 </vt:lpstr>
      <vt:lpstr>02. 데이터 전처리 </vt:lpstr>
      <vt:lpstr>03. 모델</vt:lpstr>
      <vt:lpstr>03. 모델</vt:lpstr>
      <vt:lpstr>03. 성능비교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김혜림[ 학부재학 / 통계학과 ]</cp:lastModifiedBy>
  <cp:revision>87</cp:revision>
  <cp:lastPrinted>2021-07-01T01:04:03Z</cp:lastPrinted>
  <dcterms:created xsi:type="dcterms:W3CDTF">2021-06-16T05:52:09Z</dcterms:created>
  <dcterms:modified xsi:type="dcterms:W3CDTF">2021-10-02T07:18:21Z</dcterms:modified>
</cp:coreProperties>
</file>