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3" r:id="rId2"/>
    <p:sldId id="266" r:id="rId3"/>
    <p:sldId id="264" r:id="rId4"/>
    <p:sldId id="259" r:id="rId5"/>
    <p:sldId id="267" r:id="rId6"/>
    <p:sldId id="262" r:id="rId7"/>
    <p:sldId id="268" r:id="rId8"/>
    <p:sldId id="273" r:id="rId9"/>
    <p:sldId id="274" r:id="rId10"/>
    <p:sldId id="275" r:id="rId11"/>
    <p:sldId id="276" r:id="rId12"/>
    <p:sldId id="277" r:id="rId13"/>
    <p:sldId id="269" r:id="rId14"/>
    <p:sldId id="270" r:id="rId15"/>
    <p:sldId id="271" r:id="rId16"/>
    <p:sldId id="272" r:id="rId17"/>
    <p:sldId id="258" r:id="rId18"/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5" autoAdjust="0"/>
    <p:restoredTop sz="94660"/>
  </p:normalViewPr>
  <p:slideViewPr>
    <p:cSldViewPr snapToGrid="0">
      <p:cViewPr>
        <p:scale>
          <a:sx n="66" d="100"/>
          <a:sy n="66" d="100"/>
        </p:scale>
        <p:origin x="-288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810E1-330C-471B-B1C6-86BE8659BC48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FB1E5-20C2-4CA9-9DE0-066C6447B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84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FB1E5-20C2-4CA9-9DE0-066C6447BDE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465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7C283-AF48-8D9F-B452-1F6638E3C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79C6A2-FEDF-062C-BA29-7F2DEEE08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0225E-540B-4A6B-2006-3B1F411A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D9627-41F9-F37D-8C2F-FD018FA4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EA9AE-5124-7F30-95C5-855CD09F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6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74916-D851-4992-C691-415DD81C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81E7CE-BA3B-E90A-F3CE-9AA3085ED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1506B3-C50F-209F-0FD0-823A2394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50686E-BEF0-CA31-E6EC-50D3E8B8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F237BC-BA54-FC16-0824-1255FAC9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89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50A9BA-09E9-CBE2-2C50-6C83B834B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5EE3A2-BF68-821B-DD25-263550619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3225B5-9CAE-9C26-8E0F-0619CADEB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2322C-FFDD-AFCB-8B0D-83C271F58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060FE-88CC-C846-E176-5E1BD64E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6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B15E3-822E-5303-5B17-8D46A59B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DD43D0-B497-E94F-9127-039A277E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CD1E4-D304-5296-46AA-191FD341F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BA0328-448A-25D8-56BA-E4AEC5B4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57DD78-3674-BA5E-E973-A0AEADBC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34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46810-AFD5-D9EB-FFAD-E85AB1733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9C0E2F-BD9D-EB20-BA26-FC560C7F4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05BFA-D6DA-E488-0BE8-D72DA9D7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C6569C-9385-AA29-B1C8-880C22EB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CC63CF-3FA4-DCBE-AA2D-5279383F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37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9BE8A-FA0F-5242-375B-FF8EA385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12890C-9CDD-4DCD-F041-490854B04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4D4792-EC6C-91A1-975C-3A3DF2283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F6855B-C6D4-2AC3-F2CC-C803183E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8E46D2-8824-F0D2-EA6D-A0BEFFB0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84A254-88AD-F881-B229-8BB6D881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98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B9932-EF3C-9B0D-3277-795B03B15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801FB4-11BD-FAC4-DEE1-733622F2D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51FEF7-395C-09C8-9B5E-AD118760F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BE581F-648D-6B9C-C97B-64F5A7A2E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8FD059-AD91-AA69-B331-257BACAB6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8A884F-930B-E9BC-85E3-C3975D33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752BFC-12B9-2B04-FAD6-6CA171B08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E6B0B0-33AA-3B38-128C-3308AAC5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85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E76E4-21ED-7198-BA69-0E4364003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1B51CD-F8DF-2201-7619-7C233795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F071A2-7365-B97C-12EA-DF9465DB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39561C-0D2F-BD84-6A0B-A9600117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56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03D245-9F09-6CB4-D1A0-90D8276C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B3E910-2B5F-D72B-DFEC-D5B37E02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FB5526-C149-E338-8679-98FD60B0C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54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A73ED-F9B9-C625-C7F4-3660F5E24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B50C07-C137-818E-FB7A-8BFE22BA5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8326FF-C973-7DDB-663C-FD7B4B12A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146A0B-B64D-005B-40A4-1859813F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53755E-C5B1-1CAC-332C-E88D05AD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072F77-8174-1DE5-B568-E0A1F180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40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9043A-4B09-62D3-307D-2AAA58726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406AA8-22C6-A940-19A5-18539B58E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76A356-458C-EF75-7231-4C9B19FBF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FBDBA4-A8DB-8EB8-F6DA-62B2EF897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087BFB-4E02-A5E3-576F-33DAAE4D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3FDFBA-726E-5592-82CB-BCFD0682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59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55B4CB-C707-2DAE-C5C0-C1C173F42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9EF94A-8DE9-6B70-9C09-68656EBB9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85374D-E6DE-34A8-0E3A-21D240006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6E7649-CCE4-42EE-81F9-40C1E9625764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FE264E-8AAA-4723-F80F-73E98124E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B88EA-42DA-7C41-02D7-3498DF9CC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81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0010/boar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300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d/X034JGT7Gz/springboot-monitoring?orgId=1&amp;refresh=5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alerting/notifications?search=" TargetMode="External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3000/d/flask-monitoring/flask-monitoring?orgId=1&amp;refresh=5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://localhost:3000/alerting/notifications?search=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d/flask-monitoring/flask-monitoring?orgId=1&amp;refresh=5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d/flask-monitoring/flask-monitoring?orgId=1&amp;refresh=5s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6686/" TargetMode="External"/><Relationship Id="rId2" Type="http://schemas.openxmlformats.org/officeDocument/2006/relationships/hyperlink" Target="http://localhost/auto-java/user/slo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3000/d/X034JGT7Gz/springboot-monitoring?orgId=1&amp;refresh=5s" TargetMode="External"/><Relationship Id="rId4" Type="http://schemas.openxmlformats.org/officeDocument/2006/relationships/hyperlink" Target="http://localhost:3000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6D672A6-AC9C-E196-486E-DCBFF5B9D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85342"/>
              </p:ext>
            </p:extLst>
          </p:nvPr>
        </p:nvGraphicFramePr>
        <p:xfrm>
          <a:off x="308321" y="1310489"/>
          <a:ext cx="11016905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365">
                  <a:extLst>
                    <a:ext uri="{9D8B030D-6E8A-4147-A177-3AD203B41FA5}">
                      <a16:colId xmlns:a16="http://schemas.microsoft.com/office/drawing/2014/main" val="94301535"/>
                    </a:ext>
                  </a:extLst>
                </a:gridCol>
                <a:gridCol w="2322285">
                  <a:extLst>
                    <a:ext uri="{9D8B030D-6E8A-4147-A177-3AD203B41FA5}">
                      <a16:colId xmlns:a16="http://schemas.microsoft.com/office/drawing/2014/main" val="3041877668"/>
                    </a:ext>
                  </a:extLst>
                </a:gridCol>
                <a:gridCol w="3614058">
                  <a:extLst>
                    <a:ext uri="{9D8B030D-6E8A-4147-A177-3AD203B41FA5}">
                      <a16:colId xmlns:a16="http://schemas.microsoft.com/office/drawing/2014/main" val="3150416827"/>
                    </a:ext>
                  </a:extLst>
                </a:gridCol>
                <a:gridCol w="2467428">
                  <a:extLst>
                    <a:ext uri="{9D8B030D-6E8A-4147-A177-3AD203B41FA5}">
                      <a16:colId xmlns:a16="http://schemas.microsoft.com/office/drawing/2014/main" val="1094821417"/>
                    </a:ext>
                  </a:extLst>
                </a:gridCol>
                <a:gridCol w="1208769">
                  <a:extLst>
                    <a:ext uri="{9D8B030D-6E8A-4147-A177-3AD203B41FA5}">
                      <a16:colId xmlns:a16="http://schemas.microsoft.com/office/drawing/2014/main" val="2337665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중분류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소분류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예상결과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26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URL</a:t>
                      </a:r>
                      <a:r>
                        <a:rPr lang="ko-KR" altLang="en-US" sz="1200" dirty="0"/>
                        <a:t> 호출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1. URL </a:t>
                      </a:r>
                      <a:r>
                        <a:rPr lang="ko-KR" altLang="en-US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호출 </a:t>
                      </a:r>
                      <a:r>
                        <a:rPr lang="en-US" altLang="ko-KR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(</a:t>
                      </a:r>
                      <a:r>
                        <a:rPr lang="en-US" altLang="ko-KR" sz="1200" b="0" i="0" u="sng" dirty="0">
                          <a:effectLst/>
                          <a:latin typeface="-apple-system"/>
                          <a:hlinkClick r:id="rId3"/>
                        </a:rPr>
                        <a:t>http://localhost:10010/board</a:t>
                      </a:r>
                      <a:r>
                        <a:rPr lang="en-US" altLang="ko-KR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 </a:t>
                      </a:r>
                      <a:r>
                        <a:rPr lang="en-US" altLang="ko-KR" sz="1200" b="0" i="0" u="sng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1.1 </a:t>
                      </a:r>
                      <a:r>
                        <a:rPr lang="ko-KR" altLang="en-US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접속한 </a:t>
                      </a:r>
                      <a:r>
                        <a:rPr lang="en-US" altLang="ko-KR" sz="1200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url</a:t>
                      </a:r>
                      <a:r>
                        <a:rPr lang="ko-KR" altLang="en-US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에서 로그 확인</a:t>
                      </a:r>
                      <a:endParaRPr lang="en-US" altLang="ko-KR" sz="12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true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92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Log</a:t>
                      </a:r>
                      <a:r>
                        <a:rPr lang="ko-KR" altLang="en-US" sz="1200" dirty="0"/>
                        <a:t>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2. LDAP </a:t>
                      </a:r>
                      <a:r>
                        <a:rPr lang="ko-KR" altLang="en-US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창 종료</a:t>
                      </a:r>
                      <a:endParaRPr lang="en-US" altLang="ko-KR" sz="12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 LDAP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창 종료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50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URL</a:t>
                      </a:r>
                      <a:r>
                        <a:rPr lang="ko-KR" altLang="en-US" sz="1200" dirty="0"/>
                        <a:t> 호출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3. URL </a:t>
                      </a:r>
                      <a:r>
                        <a:rPr lang="ko-KR" altLang="en-US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재호출 </a:t>
                      </a:r>
                      <a:r>
                        <a:rPr lang="en-US" altLang="ko-KR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(</a:t>
                      </a:r>
                      <a:r>
                        <a:rPr lang="en-US" altLang="ko-KR" sz="1200" b="0" i="0" u="sng" dirty="0">
                          <a:effectLst/>
                          <a:latin typeface="-apple-system"/>
                          <a:hlinkClick r:id="rId3"/>
                        </a:rPr>
                        <a:t>http://localhost:10010/board</a:t>
                      </a:r>
                      <a:r>
                        <a:rPr lang="en-US" altLang="ko-KR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 </a:t>
                      </a:r>
                      <a:r>
                        <a:rPr lang="en-US" altLang="ko-KR" sz="1200" b="0" i="0" u="sng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3.1 </a:t>
                      </a:r>
                      <a:r>
                        <a:rPr lang="ko-KR" altLang="en-US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접속한 </a:t>
                      </a:r>
                      <a:r>
                        <a:rPr lang="en-US" altLang="ko-KR" sz="1200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url</a:t>
                      </a:r>
                      <a:r>
                        <a:rPr lang="ko-KR" altLang="en-US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에서 로그 확인</a:t>
                      </a:r>
                      <a:endParaRPr lang="en-US" altLang="ko-KR" sz="12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SERVER ERROR, status=500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68629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모니터링 툴 접속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altLang="ko-K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grafana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접속</a:t>
                      </a:r>
                      <a:b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sv-S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sv-SE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http://localhost:3000</a:t>
                      </a:r>
                      <a:r>
                        <a:rPr lang="sv-SE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 HTTP Statistics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에러 발생 확인</a:t>
                      </a:r>
                      <a:endParaRPr lang="ko-KR" altLang="en-US" sz="12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HTTP Statistics &gt; Request Count </a:t>
                      </a:r>
                      <a:r>
                        <a:rPr lang="ko-KR" altLang="en-US" sz="1200" dirty="0"/>
                        <a:t>대시보드의 </a:t>
                      </a:r>
                      <a:r>
                        <a:rPr lang="en-US" altLang="ko-KR" sz="1200" dirty="0"/>
                        <a:t>GET [500] - /user</a:t>
                      </a:r>
                      <a:br>
                        <a:rPr lang="en-US" altLang="ko-KR" sz="1200" dirty="0"/>
                      </a:b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Span Attributes </a:t>
                      </a:r>
                      <a:r>
                        <a:rPr lang="en-US" altLang="ko-KR" sz="1200" dirty="0" err="1"/>
                        <a:t>error.type</a:t>
                      </a:r>
                      <a:r>
                        <a:rPr lang="en-US" altLang="ko-KR" sz="1200" dirty="0"/>
                        <a:t>=500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Events: event=exception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08681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5.2 Duration time</a:t>
                      </a:r>
                      <a:r>
                        <a:rPr lang="ko-KR" altLang="en-US" sz="1200" dirty="0"/>
                        <a:t>에서 해당 </a:t>
                      </a:r>
                      <a:r>
                        <a:rPr lang="en-US" altLang="ko-KR" sz="1200" dirty="0" err="1"/>
                        <a:t>url</a:t>
                      </a:r>
                      <a:r>
                        <a:rPr lang="ko-KR" altLang="en-US" sz="1200" dirty="0"/>
                        <a:t>과 일치하는 </a:t>
                      </a:r>
                      <a:r>
                        <a:rPr lang="en-US" altLang="ko-KR" sz="1200" dirty="0" err="1"/>
                        <a:t>traceid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확인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4964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5.3 Explore</a:t>
                      </a:r>
                      <a:r>
                        <a:rPr lang="ko-KR" altLang="en-US" sz="1200" dirty="0"/>
                        <a:t>에서 </a:t>
                      </a:r>
                      <a:r>
                        <a:rPr lang="en-US" altLang="ko-KR" sz="1200" dirty="0"/>
                        <a:t>Outline jaeger </a:t>
                      </a:r>
                      <a:r>
                        <a:rPr lang="ko-KR" altLang="en-US" sz="1200" dirty="0"/>
                        <a:t>선택 후 </a:t>
                      </a:r>
                      <a:r>
                        <a:rPr lang="en-US" altLang="ko-KR" sz="1200" dirty="0" err="1"/>
                        <a:t>traceid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조회 시 </a:t>
                      </a:r>
                      <a:r>
                        <a:rPr lang="en-US" altLang="ko-KR" sz="1200" dirty="0"/>
                        <a:t>span attributes</a:t>
                      </a:r>
                      <a:r>
                        <a:rPr lang="ko-KR" altLang="en-US" sz="1200" dirty="0"/>
                        <a:t>에서 </a:t>
                      </a:r>
                      <a:r>
                        <a:rPr lang="en-US" altLang="ko-KR" sz="1200" dirty="0"/>
                        <a:t>500, events</a:t>
                      </a:r>
                      <a:r>
                        <a:rPr lang="ko-KR" altLang="en-US" sz="1200" dirty="0"/>
                        <a:t>에서 </a:t>
                      </a:r>
                      <a:r>
                        <a:rPr lang="en-US" altLang="ko-KR" sz="1200" dirty="0"/>
                        <a:t>log </a:t>
                      </a:r>
                      <a:r>
                        <a:rPr lang="ko-KR" altLang="en-US" sz="1200" dirty="0"/>
                        <a:t>확인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1635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3F74DB-CF34-551A-0976-AEEE2F15BAB3}"/>
              </a:ext>
            </a:extLst>
          </p:cNvPr>
          <p:cNvSpPr txBox="1"/>
          <p:nvPr/>
        </p:nvSpPr>
        <p:spPr>
          <a:xfrm>
            <a:off x="85725" y="7743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예외 테스트 시나리오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) Internal sever Exception</a:t>
            </a:r>
          </a:p>
        </p:txBody>
      </p:sp>
    </p:spTree>
    <p:extLst>
      <p:ext uri="{BB962C8B-B14F-4D97-AF65-F5344CB8AC3E}">
        <p14:creationId xmlns:p14="http://schemas.microsoft.com/office/powerpoint/2010/main" val="432848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CDACF50-E235-69F2-1286-6871DC5FF3D5}"/>
              </a:ext>
            </a:extLst>
          </p:cNvPr>
          <p:cNvSpPr txBox="1"/>
          <p:nvPr/>
        </p:nvSpPr>
        <p:spPr>
          <a:xfrm>
            <a:off x="85724" y="104398"/>
            <a:ext cx="8071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1F2328"/>
                </a:solidFill>
                <a:latin typeface="-apple-system"/>
              </a:rPr>
              <a:t>서비스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지연 테스트 시나리오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) </a:t>
            </a:r>
            <a:r>
              <a:rPr lang="en-US" altLang="ko-KR" b="1" dirty="0">
                <a:solidFill>
                  <a:srgbClr val="1F2328"/>
                </a:solidFill>
                <a:latin typeface="-apple-system"/>
              </a:rPr>
              <a:t>Service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 Delay Detect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E5C42A-6A11-CBD1-233D-A5636BCBEC2E}"/>
              </a:ext>
            </a:extLst>
          </p:cNvPr>
          <p:cNvSpPr txBox="1"/>
          <p:nvPr/>
        </p:nvSpPr>
        <p:spPr>
          <a:xfrm>
            <a:off x="329508" y="747839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2.1 </a:t>
            </a:r>
            <a:r>
              <a:rPr lang="en-US" altLang="ko-KR" sz="1200" dirty="0">
                <a:solidFill>
                  <a:schemeClr val="dk1"/>
                </a:solidFill>
              </a:rPr>
              <a:t>S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ervice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dirty="0">
                <a:solidFill>
                  <a:schemeClr val="dk1"/>
                </a:solidFill>
              </a:rPr>
              <a:t>otel-auto-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springboot</a:t>
            </a:r>
            <a:r>
              <a:rPr lang="en-US" altLang="ko-KR" sz="1200" dirty="0">
                <a:solidFill>
                  <a:schemeClr val="dk1"/>
                </a:solidFill>
              </a:rPr>
              <a:t>-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01-service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선택 후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find trace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endParaRPr lang="en-US" altLang="ko-KR" sz="12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2.2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검색된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trace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에서 최상단의 </a:t>
            </a:r>
            <a:r>
              <a:rPr lang="ko-KR" altLang="en-US" sz="12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트레이스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선택</a:t>
            </a:r>
            <a:endParaRPr lang="ko-KR" altLang="en-US" sz="12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50E7F13-BCBB-F898-2714-3362F41117E7}"/>
              </a:ext>
            </a:extLst>
          </p:cNvPr>
          <p:cNvGrpSpPr/>
          <p:nvPr/>
        </p:nvGrpSpPr>
        <p:grpSpPr>
          <a:xfrm>
            <a:off x="0" y="1488597"/>
            <a:ext cx="12192000" cy="4804259"/>
            <a:chOff x="0" y="1026870"/>
            <a:chExt cx="12192000" cy="480425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C1DB5DD-2879-2A61-5842-E09F6A7D9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026870"/>
              <a:ext cx="12192000" cy="4804259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2166368-1BCE-3A12-4B95-09DDD7F1D4E7}"/>
                </a:ext>
              </a:extLst>
            </p:cNvPr>
            <p:cNvSpPr/>
            <p:nvPr/>
          </p:nvSpPr>
          <p:spPr>
            <a:xfrm>
              <a:off x="3060071" y="3666904"/>
              <a:ext cx="9131929" cy="58737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40F69E1-B7D8-7F6B-FBE5-392722B6C748}"/>
                </a:ext>
              </a:extLst>
            </p:cNvPr>
            <p:cNvSpPr/>
            <p:nvPr/>
          </p:nvSpPr>
          <p:spPr>
            <a:xfrm>
              <a:off x="180786" y="1852298"/>
              <a:ext cx="2743483" cy="48349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CBA1661-5875-6082-824C-FE8526E4C470}"/>
                </a:ext>
              </a:extLst>
            </p:cNvPr>
            <p:cNvSpPr/>
            <p:nvPr/>
          </p:nvSpPr>
          <p:spPr>
            <a:xfrm>
              <a:off x="2207253" y="4782701"/>
              <a:ext cx="852818" cy="31640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1403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5DEE1F-39A3-DDB6-CB0A-F89830DF2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8947"/>
            <a:ext cx="12192000" cy="324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BD7D55-8B67-AF19-8604-FB8F2AFEF261}"/>
              </a:ext>
            </a:extLst>
          </p:cNvPr>
          <p:cNvSpPr txBox="1"/>
          <p:nvPr/>
        </p:nvSpPr>
        <p:spPr>
          <a:xfrm>
            <a:off x="85724" y="104398"/>
            <a:ext cx="740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1F2328"/>
                </a:solidFill>
                <a:latin typeface="-apple-system"/>
              </a:rPr>
              <a:t>서비스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지연 테스트 시나리오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) </a:t>
            </a:r>
            <a:r>
              <a:rPr lang="en-US" altLang="ko-KR" b="1" dirty="0">
                <a:solidFill>
                  <a:srgbClr val="1F2328"/>
                </a:solidFill>
                <a:latin typeface="-apple-system"/>
              </a:rPr>
              <a:t>Service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 Delay Detect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C1DCC5-75B7-F68D-B076-DD328AE247CC}"/>
              </a:ext>
            </a:extLst>
          </p:cNvPr>
          <p:cNvSpPr txBox="1"/>
          <p:nvPr/>
        </p:nvSpPr>
        <p:spPr>
          <a:xfrm>
            <a:off x="329508" y="747839"/>
            <a:ext cx="60975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2.3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서비스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지연 시간 확인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40147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596B9FC-AF97-19D8-5659-025B09819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3128"/>
            <a:ext cx="12192000" cy="44873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EA764E-A517-099F-77F9-BB947171CA33}"/>
              </a:ext>
            </a:extLst>
          </p:cNvPr>
          <p:cNvSpPr txBox="1"/>
          <p:nvPr/>
        </p:nvSpPr>
        <p:spPr>
          <a:xfrm>
            <a:off x="85724" y="104398"/>
            <a:ext cx="740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1F2328"/>
                </a:solidFill>
                <a:latin typeface="-apple-system"/>
              </a:rPr>
              <a:t>서비스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지연 테스트 시나리오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) </a:t>
            </a:r>
            <a:r>
              <a:rPr lang="en-US" altLang="ko-KR" b="1" dirty="0">
                <a:solidFill>
                  <a:srgbClr val="1F2328"/>
                </a:solidFill>
                <a:latin typeface="-apple-system"/>
              </a:rPr>
              <a:t>Service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 Delay Detect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3203BD-38CC-514D-1B68-22814BDB2DC1}"/>
              </a:ext>
            </a:extLst>
          </p:cNvPr>
          <p:cNvSpPr txBox="1"/>
          <p:nvPr/>
        </p:nvSpPr>
        <p:spPr>
          <a:xfrm>
            <a:off x="329508" y="747839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b="0" dirty="0"/>
              <a:t>3.1 Dashboards &gt; </a:t>
            </a:r>
            <a:r>
              <a:rPr lang="en-US" altLang="ko-KR" sz="1200" b="0" dirty="0" err="1"/>
              <a:t>SpringBoot</a:t>
            </a:r>
            <a:r>
              <a:rPr lang="en-US" altLang="ko-KR" sz="1200" b="0" dirty="0"/>
              <a:t> Monitoring </a:t>
            </a:r>
            <a:r>
              <a:rPr lang="ko-KR" altLang="en-US" sz="1200" b="0" dirty="0"/>
              <a:t>혹은 아래의 </a:t>
            </a:r>
            <a:r>
              <a:rPr lang="en-US" altLang="ko-KR" sz="1200" b="0" dirty="0"/>
              <a:t>URL </a:t>
            </a:r>
            <a:r>
              <a:rPr lang="ko-KR" altLang="en-US" sz="1200" b="0" dirty="0"/>
              <a:t>접속</a:t>
            </a:r>
            <a:endParaRPr lang="en-US" altLang="ko-KR" sz="1200" b="0" dirty="0"/>
          </a:p>
          <a:p>
            <a:pPr latinLnBrk="1"/>
            <a:r>
              <a:rPr lang="en-US" altLang="ko-KR" sz="1200" b="0" dirty="0"/>
              <a:t>(</a:t>
            </a:r>
            <a:r>
              <a:rPr lang="en-US" altLang="ko-KR" sz="1200" b="0" dirty="0">
                <a:hlinkClick r:id="rId3"/>
              </a:rPr>
              <a:t>http://localhost:3000/d/X034JGT7Gz/springboot-monitoring?orgId=1&amp;refresh=5s</a:t>
            </a:r>
            <a:r>
              <a:rPr lang="en-US" altLang="ko-KR" sz="1200" b="0" dirty="0"/>
              <a:t>)</a:t>
            </a:r>
          </a:p>
          <a:p>
            <a:pPr latinLnBrk="1"/>
            <a:r>
              <a:rPr lang="en-US" altLang="ko-KR" sz="1200" b="0" dirty="0"/>
              <a:t>3.2 </a:t>
            </a:r>
            <a:r>
              <a:rPr lang="ko-KR" altLang="en-US" sz="1200" b="0" dirty="0"/>
              <a:t>서비스 지연 시간 확인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1109930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6D672A6-AC9C-E196-486E-DCBFF5B9D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184542"/>
              </p:ext>
            </p:extLst>
          </p:nvPr>
        </p:nvGraphicFramePr>
        <p:xfrm>
          <a:off x="308320" y="1310489"/>
          <a:ext cx="10936082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31">
                  <a:extLst>
                    <a:ext uri="{9D8B030D-6E8A-4147-A177-3AD203B41FA5}">
                      <a16:colId xmlns:a16="http://schemas.microsoft.com/office/drawing/2014/main" val="2321351731"/>
                    </a:ext>
                  </a:extLst>
                </a:gridCol>
                <a:gridCol w="1674449">
                  <a:extLst>
                    <a:ext uri="{9D8B030D-6E8A-4147-A177-3AD203B41FA5}">
                      <a16:colId xmlns:a16="http://schemas.microsoft.com/office/drawing/2014/main" val="48305149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150416827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4250226340"/>
                    </a:ext>
                  </a:extLst>
                </a:gridCol>
                <a:gridCol w="1389202">
                  <a:extLst>
                    <a:ext uri="{9D8B030D-6E8A-4147-A177-3AD203B41FA5}">
                      <a16:colId xmlns:a16="http://schemas.microsoft.com/office/drawing/2014/main" val="2337665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대분류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중분류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소분류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예상결과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26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사전작업</a:t>
                      </a:r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 </a:t>
                      </a:r>
                      <a:endParaRPr lang="en-US" altLang="ko-KR" sz="11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그라파나</a:t>
                      </a:r>
                      <a:r>
                        <a:rPr lang="ko-KR" altLang="en-US" sz="1100" dirty="0"/>
                        <a:t> 알람 수신 메일추가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altLang="ko-KR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grafana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접속</a:t>
                      </a:r>
                      <a:endParaRPr lang="en-US" altLang="ko-KR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sv-SE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sv-SE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http://localhost:3000</a:t>
                      </a:r>
                      <a:r>
                        <a:rPr lang="sv-SE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1.1 Alerting &gt; Contact points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혹은 아래의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URL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접속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(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  <a:hlinkClick r:id="rId3"/>
                        </a:rPr>
                        <a:t>http://localhost:3000/alerting/notifications?search=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1.2 Grafana-default-email Edit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클릭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1.3 Addresses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에 테스트할 본인의 이메일 주소 기입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1.4 Test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버튼 클릭해서 메일 정상 수신 확인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1.5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메일이 정상적으로 수신되면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Save contact point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클릭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[FIRING:1] </a:t>
                      </a:r>
                      <a:r>
                        <a:rPr lang="en-US" altLang="ko-KR" sz="1100" dirty="0" err="1"/>
                        <a:t>TestAlert</a:t>
                      </a:r>
                      <a:r>
                        <a:rPr lang="en-US" altLang="ko-KR" sz="1100" dirty="0"/>
                        <a:t> Grafana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그라파나</a:t>
                      </a:r>
                      <a:r>
                        <a:rPr lang="ko-KR" altLang="en-US" sz="1100" dirty="0"/>
                        <a:t> 계정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Id: admin</a:t>
                      </a:r>
                    </a:p>
                    <a:p>
                      <a:pPr latinLnBrk="1"/>
                      <a:r>
                        <a:rPr lang="en-US" altLang="ko-KR" sz="1100" dirty="0"/>
                        <a:t>Pw: admin</a:t>
                      </a:r>
                    </a:p>
                    <a:p>
                      <a:pPr latinLnBrk="1"/>
                      <a:endParaRPr lang="en-US" altLang="ko-KR" sz="11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사내메일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1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사전작업</a:t>
                      </a:r>
                      <a:r>
                        <a:rPr lang="en-US" altLang="ko-KR" sz="1100" dirty="0"/>
                        <a:t>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그라파나</a:t>
                      </a:r>
                      <a:r>
                        <a:rPr lang="ko-KR" altLang="en-US" sz="1100" dirty="0"/>
                        <a:t> 대시보드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2. </a:t>
                      </a:r>
                      <a:r>
                        <a:rPr lang="en-US" altLang="ko-KR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grafana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접속</a:t>
                      </a:r>
                      <a:r>
                        <a:rPr lang="ko-KR" altLang="sv-SE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altLang="ko-KR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sv-SE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http://localhost:3000</a:t>
                      </a:r>
                      <a:r>
                        <a:rPr lang="sv-SE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2.1 Dashboards &gt; Flask Monitoring </a:t>
                      </a:r>
                      <a:r>
                        <a:rPr lang="ko-KR" altLang="en-US" sz="1100" b="0" dirty="0"/>
                        <a:t>혹은 아래의 </a:t>
                      </a:r>
                      <a:r>
                        <a:rPr lang="en-US" altLang="ko-KR" sz="1100" b="0" dirty="0"/>
                        <a:t>URL </a:t>
                      </a:r>
                      <a:r>
                        <a:rPr lang="ko-KR" altLang="en-US" sz="1100" b="0" dirty="0"/>
                        <a:t>접속</a:t>
                      </a:r>
                      <a:endParaRPr lang="en-US" altLang="ko-KR" sz="1100" b="0" dirty="0"/>
                    </a:p>
                    <a:p>
                      <a:pPr latinLnBrk="1"/>
                      <a:r>
                        <a:rPr lang="en-US" altLang="ko-KR" sz="1100" b="0" dirty="0"/>
                        <a:t>(</a:t>
                      </a:r>
                      <a:r>
                        <a:rPr lang="en-US" altLang="ko-KR" sz="1100" b="0" dirty="0">
                          <a:hlinkClick r:id="rId4"/>
                        </a:rPr>
                        <a:t>http://localhost:3000/d/flask-monitoring/flask-monitoring?orgId=1&amp;refresh=5s</a:t>
                      </a:r>
                      <a:r>
                        <a:rPr lang="en-US" altLang="ko-KR" sz="1100" b="0" dirty="0"/>
                        <a:t>)</a:t>
                      </a:r>
                    </a:p>
                    <a:p>
                      <a:pPr latinLnBrk="1"/>
                      <a:r>
                        <a:rPr lang="en-US" altLang="ko-KR" sz="1100" b="0" dirty="0"/>
                        <a:t>2.2 </a:t>
                      </a:r>
                      <a:r>
                        <a:rPr lang="ko-KR" altLang="en-US" sz="1100" b="0" dirty="0"/>
                        <a:t>대시보드에 데이터 없는 것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No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그라파나</a:t>
                      </a:r>
                      <a:r>
                        <a:rPr lang="ko-KR" altLang="en-US" sz="1100" dirty="0"/>
                        <a:t> 계정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Id: admin</a:t>
                      </a:r>
                    </a:p>
                    <a:p>
                      <a:pPr latinLnBrk="1"/>
                      <a:r>
                        <a:rPr lang="en-US" altLang="ko-KR" sz="1100" dirty="0"/>
                        <a:t>Pw: admin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84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부하테스트 실행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3. Apache </a:t>
                      </a:r>
                      <a:r>
                        <a:rPr lang="en-US" altLang="ko-KR" sz="1100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jmeter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로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부하테스트 진행</a:t>
                      </a:r>
                      <a:endParaRPr lang="en-US" altLang="ko-KR" sz="1100" b="0" i="0" u="sng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3.1 HTTP </a:t>
                      </a:r>
                      <a:r>
                        <a:rPr lang="en-US" altLang="ko-KR" sz="1100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Request.jmx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파일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import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후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run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3.1.1 1000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번 테스트 </a:t>
                      </a:r>
                      <a:r>
                        <a:rPr lang="ko-KR" altLang="en-US" sz="1100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우클릭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후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Start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클릭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3.1.2 5000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번 테스트 </a:t>
                      </a:r>
                      <a:r>
                        <a:rPr lang="ko-KR" altLang="en-US" sz="1100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우클릭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후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Start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클릭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3.1.3 10000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번 테스트 </a:t>
                      </a:r>
                      <a:r>
                        <a:rPr lang="ko-KR" altLang="en-US" sz="1100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우클릭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후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Start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클릭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각각의 작업 완료 후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다음 테스트 진행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92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모니터링 툴 접속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altLang="ko-KR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grafana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접속</a:t>
                      </a:r>
                      <a:endParaRPr lang="en-US" altLang="ko-KR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sv-SE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sv-SE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http://localhost:3000</a:t>
                      </a:r>
                      <a:r>
                        <a:rPr lang="sv-SE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4.1 Dashboards &gt; Flask Monitoring </a:t>
                      </a:r>
                      <a:r>
                        <a:rPr lang="ko-KR" altLang="en-US" sz="1100" b="0" dirty="0"/>
                        <a:t>혹은 아래의 </a:t>
                      </a:r>
                      <a:r>
                        <a:rPr lang="en-US" altLang="ko-KR" sz="1100" b="0" dirty="0"/>
                        <a:t>URL </a:t>
                      </a:r>
                      <a:r>
                        <a:rPr lang="ko-KR" altLang="en-US" sz="1100" b="0" dirty="0"/>
                        <a:t>접속</a:t>
                      </a:r>
                      <a:endParaRPr lang="en-US" altLang="ko-KR" sz="1100" b="0" dirty="0"/>
                    </a:p>
                    <a:p>
                      <a:pPr latinLnBrk="1"/>
                      <a:r>
                        <a:rPr lang="en-US" altLang="ko-KR" sz="1100" b="0" dirty="0"/>
                        <a:t>(</a:t>
                      </a:r>
                      <a:r>
                        <a:rPr lang="en-US" altLang="ko-KR" sz="1100" b="0" dirty="0">
                          <a:hlinkClick r:id="rId4"/>
                        </a:rPr>
                        <a:t>http://localhost:3000/d/flask-monitoring/flask-monitoring?orgId=1&amp;refresh=5s</a:t>
                      </a:r>
                      <a:r>
                        <a:rPr lang="en-US" altLang="ko-KR" sz="1100" b="0" dirty="0"/>
                        <a:t>)</a:t>
                      </a:r>
                    </a:p>
                    <a:p>
                      <a:pPr latinLnBrk="1"/>
                      <a:r>
                        <a:rPr lang="en-US" altLang="ko-KR" sz="1100" b="0" dirty="0"/>
                        <a:t>4.2 CPU </a:t>
                      </a:r>
                      <a:r>
                        <a:rPr lang="ko-KR" altLang="en-US" sz="1100" b="0" dirty="0"/>
                        <a:t>사용량 </a:t>
                      </a:r>
                      <a:r>
                        <a:rPr lang="en-US" altLang="ko-KR" sz="1100" b="0" dirty="0"/>
                        <a:t>70% </a:t>
                      </a:r>
                      <a:r>
                        <a:rPr lang="ko-KR" altLang="en-US" sz="1100" b="0" dirty="0"/>
                        <a:t>이상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CPU </a:t>
                      </a:r>
                      <a:r>
                        <a:rPr lang="ko-KR" altLang="en-US" sz="1100" dirty="0"/>
                        <a:t>사용량 </a:t>
                      </a:r>
                      <a:r>
                        <a:rPr lang="en-US" altLang="ko-KR" sz="1100" dirty="0"/>
                        <a:t>&gt; 70%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그라파나</a:t>
                      </a:r>
                      <a:r>
                        <a:rPr lang="ko-KR" altLang="en-US" sz="1100" dirty="0"/>
                        <a:t> 계정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Id: admin</a:t>
                      </a:r>
                    </a:p>
                    <a:p>
                      <a:pPr latinLnBrk="1"/>
                      <a:r>
                        <a:rPr lang="en-US" altLang="ko-KR" sz="1100" dirty="0"/>
                        <a:t>Pw: admin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50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메일 수신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5. </a:t>
                      </a:r>
                      <a:r>
                        <a:rPr lang="ko-KR" altLang="en-US" sz="1100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메일함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확인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5.1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사전작업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1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에서 기재한 </a:t>
                      </a:r>
                      <a:r>
                        <a:rPr lang="ko-KR" altLang="en-US" sz="1100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메일함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확인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  <a:p>
                      <a:pPr latinLnBrk="1"/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5.2. [FIRING]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으로 수신된 메일 확인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5.3. [</a:t>
                      </a:r>
                      <a:r>
                        <a:rPr lang="en-US" altLang="ko-KR" sz="1100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Resorved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]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으로 수신된 메일 확인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메일 정상 수신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365612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3F74DB-CF34-551A-0976-AEEE2F15BAB3}"/>
              </a:ext>
            </a:extLst>
          </p:cNvPr>
          <p:cNvSpPr txBox="1"/>
          <p:nvPr/>
        </p:nvSpPr>
        <p:spPr>
          <a:xfrm>
            <a:off x="85725" y="7743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부하 테스트 시나리오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(Flask) Load Test</a:t>
            </a:r>
          </a:p>
        </p:txBody>
      </p:sp>
    </p:spTree>
    <p:extLst>
      <p:ext uri="{BB962C8B-B14F-4D97-AF65-F5344CB8AC3E}">
        <p14:creationId xmlns:p14="http://schemas.microsoft.com/office/powerpoint/2010/main" val="3730004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B757D51-8401-C4B5-5E27-87EF078A37D4}"/>
              </a:ext>
            </a:extLst>
          </p:cNvPr>
          <p:cNvGrpSpPr/>
          <p:nvPr/>
        </p:nvGrpSpPr>
        <p:grpSpPr>
          <a:xfrm>
            <a:off x="318711" y="2135673"/>
            <a:ext cx="8822982" cy="4539795"/>
            <a:chOff x="1024881" y="1445796"/>
            <a:chExt cx="8822982" cy="453979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4F10246-2CC3-DAF6-ABEA-E2A7EA44E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3978" y="1864584"/>
              <a:ext cx="6753885" cy="370221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8DD3784-9932-8068-E87C-498375609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4881" y="1445796"/>
              <a:ext cx="2075133" cy="453979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C76CD72-8531-7539-E25A-B981B7212B72}"/>
                </a:ext>
              </a:extLst>
            </p:cNvPr>
            <p:cNvSpPr/>
            <p:nvPr/>
          </p:nvSpPr>
          <p:spPr>
            <a:xfrm>
              <a:off x="1511930" y="3998615"/>
              <a:ext cx="1457608" cy="23539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D07B4F5-F272-290D-94A0-DE09AD9980D9}"/>
                </a:ext>
              </a:extLst>
            </p:cNvPr>
            <p:cNvSpPr/>
            <p:nvPr/>
          </p:nvSpPr>
          <p:spPr>
            <a:xfrm>
              <a:off x="3224454" y="3480301"/>
              <a:ext cx="2995278" cy="58168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C35C112-29E8-C660-F2DE-A87FDFC96AED}"/>
                </a:ext>
              </a:extLst>
            </p:cNvPr>
            <p:cNvSpPr/>
            <p:nvPr/>
          </p:nvSpPr>
          <p:spPr>
            <a:xfrm>
              <a:off x="3224454" y="5194509"/>
              <a:ext cx="885820" cy="1711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766E910-DC07-76A5-4BB4-C0613F0EB504}"/>
                </a:ext>
              </a:extLst>
            </p:cNvPr>
            <p:cNvSpPr/>
            <p:nvPr/>
          </p:nvSpPr>
          <p:spPr>
            <a:xfrm>
              <a:off x="7876426" y="3183131"/>
              <a:ext cx="498030" cy="1726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1BB6A42-64C1-683B-3DE3-A1B66014CC5B}"/>
              </a:ext>
            </a:extLst>
          </p:cNvPr>
          <p:cNvSpPr txBox="1"/>
          <p:nvPr/>
        </p:nvSpPr>
        <p:spPr>
          <a:xfrm>
            <a:off x="122224" y="594988"/>
            <a:ext cx="60975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1.1 Alerting &gt; Contact points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혹은 아래의 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URL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접속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  <a:hlinkClick r:id="rId4"/>
              </a:rPr>
              <a:t>http://localhost:3000/alerting/notifications?search=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1.2 Grafana-default-email Edit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클릭</a:t>
            </a:r>
            <a:endParaRPr lang="en-US" altLang="ko-KR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1.3 Addresses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에 테스트할 본인의 이메일 주소 기입</a:t>
            </a:r>
            <a:endParaRPr lang="en-US" altLang="ko-KR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1.4 Test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버튼 클릭해서 메일 정상 수신 확인</a:t>
            </a:r>
            <a:endParaRPr lang="en-US" altLang="ko-KR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1.5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메일이 정상적으로 수신되면 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Save contact point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클릭</a:t>
            </a:r>
            <a:endParaRPr lang="en-US" altLang="ko-KR" sz="12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72375B-82BD-5591-477F-690C2C4E5963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1F2328"/>
                </a:solidFill>
                <a:latin typeface="-apple-system"/>
              </a:rPr>
              <a:t>부하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(Flask)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554699F-7AC9-63F2-5A41-6524112582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210" y="701640"/>
            <a:ext cx="4419441" cy="28680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575C56-9F3E-86C0-64B5-C8F41757C7AE}"/>
              </a:ext>
            </a:extLst>
          </p:cNvPr>
          <p:cNvSpPr txBox="1"/>
          <p:nvPr/>
        </p:nvSpPr>
        <p:spPr>
          <a:xfrm>
            <a:off x="269413" y="1861178"/>
            <a:ext cx="12651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1F2328"/>
                </a:solidFill>
                <a:latin typeface="-apple-system"/>
              </a:rPr>
              <a:t>Grafana</a:t>
            </a:r>
            <a:endParaRPr lang="en-US" altLang="ko-KR" sz="14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183976-2850-EC8C-1568-285975EA46F0}"/>
              </a:ext>
            </a:extLst>
          </p:cNvPr>
          <p:cNvSpPr txBox="1"/>
          <p:nvPr/>
        </p:nvSpPr>
        <p:spPr>
          <a:xfrm>
            <a:off x="6346631" y="409340"/>
            <a:ext cx="12651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1" i="0" dirty="0" err="1">
                <a:solidFill>
                  <a:srgbClr val="1F2328"/>
                </a:solidFill>
                <a:effectLst/>
                <a:latin typeface="-apple-system"/>
              </a:rPr>
              <a:t>메일함</a:t>
            </a:r>
            <a:endParaRPr lang="en-US" altLang="ko-KR" sz="14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08EEDF-301F-26A1-169E-0827CAECD644}"/>
              </a:ext>
            </a:extLst>
          </p:cNvPr>
          <p:cNvSpPr txBox="1"/>
          <p:nvPr/>
        </p:nvSpPr>
        <p:spPr>
          <a:xfrm>
            <a:off x="2637255" y="6316587"/>
            <a:ext cx="5205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Slack, Email, Telegram </a:t>
            </a:r>
            <a:r>
              <a:rPr lang="ko-KR" altLang="en-US" sz="1200" dirty="0"/>
              <a:t>등의 </a:t>
            </a:r>
            <a:r>
              <a:rPr lang="en-US" altLang="ko-KR" sz="1200" dirty="0"/>
              <a:t>Contact point</a:t>
            </a:r>
            <a:r>
              <a:rPr lang="ko-KR" altLang="en-US" sz="1200" dirty="0"/>
              <a:t> 지정 가능</a:t>
            </a:r>
            <a:endParaRPr lang="en-US" altLang="ko-KR" sz="1200" dirty="0"/>
          </a:p>
          <a:p>
            <a:r>
              <a:rPr lang="ko-KR" altLang="en-US" sz="1200" dirty="0"/>
              <a:t>이메일 그룹 및 주소 지정 후 </a:t>
            </a:r>
            <a:r>
              <a:rPr lang="en-US" altLang="ko-KR" sz="1200" dirty="0"/>
              <a:t>Test </a:t>
            </a:r>
            <a:r>
              <a:rPr lang="ko-KR" altLang="en-US" sz="1200" dirty="0"/>
              <a:t>버튼을 클릭하면 테스트용 알람을 수신</a:t>
            </a:r>
          </a:p>
        </p:txBody>
      </p:sp>
    </p:spTree>
    <p:extLst>
      <p:ext uri="{BB962C8B-B14F-4D97-AF65-F5344CB8AC3E}">
        <p14:creationId xmlns:p14="http://schemas.microsoft.com/office/powerpoint/2010/main" val="1566204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A6BA849-944F-3973-61DF-B772C71B2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03" y="1704859"/>
            <a:ext cx="9127774" cy="43492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AD1C43-92FF-257A-8364-EB9C9BE665FB}"/>
              </a:ext>
            </a:extLst>
          </p:cNvPr>
          <p:cNvSpPr txBox="1"/>
          <p:nvPr/>
        </p:nvSpPr>
        <p:spPr>
          <a:xfrm>
            <a:off x="287447" y="592195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b="0" dirty="0"/>
              <a:t>2.1 Dashboards &gt; Flask Monitoring </a:t>
            </a:r>
            <a:r>
              <a:rPr lang="ko-KR" altLang="en-US" sz="1200" b="0" dirty="0"/>
              <a:t>혹은 아래의 </a:t>
            </a:r>
            <a:r>
              <a:rPr lang="en-US" altLang="ko-KR" sz="1200" b="0" dirty="0"/>
              <a:t>URL </a:t>
            </a:r>
            <a:r>
              <a:rPr lang="ko-KR" altLang="en-US" sz="1200" b="0" dirty="0"/>
              <a:t>접속</a:t>
            </a:r>
            <a:endParaRPr lang="en-US" altLang="ko-KR" sz="1200" b="0" dirty="0"/>
          </a:p>
          <a:p>
            <a:pPr latinLnBrk="1"/>
            <a:r>
              <a:rPr lang="en-US" altLang="ko-KR" sz="1200" b="0" dirty="0"/>
              <a:t>(</a:t>
            </a:r>
            <a:r>
              <a:rPr lang="en-US" altLang="ko-KR" sz="1200" b="0" dirty="0">
                <a:hlinkClick r:id="rId3"/>
              </a:rPr>
              <a:t>http://localhost:3000/d/flask-monitoring/flask-monitoring?orgId=1&amp;refresh=5s</a:t>
            </a:r>
            <a:r>
              <a:rPr lang="en-US" altLang="ko-KR" sz="1200" b="0" dirty="0"/>
              <a:t>)</a:t>
            </a:r>
          </a:p>
          <a:p>
            <a:pPr latinLnBrk="1"/>
            <a:r>
              <a:rPr lang="en-US" altLang="ko-KR" sz="1200" b="0" dirty="0"/>
              <a:t>2.2 </a:t>
            </a:r>
            <a:r>
              <a:rPr lang="ko-KR" altLang="en-US" sz="1200" b="0" dirty="0"/>
              <a:t>대시보드에 데이터 없는 것 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33AC61-1C1B-D5A0-1499-46F391945B05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1F2328"/>
                </a:solidFill>
                <a:latin typeface="-apple-system"/>
              </a:rPr>
              <a:t>부하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(Flask)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86570B-17E3-7010-DA09-92F006745098}"/>
              </a:ext>
            </a:extLst>
          </p:cNvPr>
          <p:cNvSpPr txBox="1"/>
          <p:nvPr/>
        </p:nvSpPr>
        <p:spPr>
          <a:xfrm>
            <a:off x="1129803" y="1356991"/>
            <a:ext cx="12651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1F2328"/>
                </a:solidFill>
                <a:latin typeface="-apple-system"/>
              </a:rPr>
              <a:t>Grafana</a:t>
            </a:r>
            <a:endParaRPr lang="en-US" altLang="ko-KR" sz="14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93642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24C81B-7D18-0358-5EA8-1CCC9C30B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47" y="1848587"/>
            <a:ext cx="6917649" cy="35531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4C2A4B-8BD7-43F8-AA52-9F564DB05FC4}"/>
              </a:ext>
            </a:extLst>
          </p:cNvPr>
          <p:cNvSpPr txBox="1"/>
          <p:nvPr/>
        </p:nvSpPr>
        <p:spPr>
          <a:xfrm>
            <a:off x="287447" y="592195"/>
            <a:ext cx="60975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3.1 HTTP </a:t>
            </a:r>
            <a:r>
              <a:rPr lang="en-US" altLang="ko-KR" sz="1200" b="0" i="0" dirty="0" err="1">
                <a:solidFill>
                  <a:srgbClr val="1F2328"/>
                </a:solidFill>
                <a:effectLst/>
                <a:latin typeface="-apple-system"/>
              </a:rPr>
              <a:t>Request.jmx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파일 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import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후 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run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 3.1.1 1000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번 테스트 </a:t>
            </a:r>
            <a:r>
              <a:rPr lang="ko-KR" altLang="en-US" sz="1200" b="0" i="0" dirty="0" err="1">
                <a:solidFill>
                  <a:srgbClr val="1F2328"/>
                </a:solidFill>
                <a:effectLst/>
                <a:latin typeface="-apple-system"/>
              </a:rPr>
              <a:t>우클릭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 후 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Start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클릭</a:t>
            </a:r>
            <a:endParaRPr lang="en-US" altLang="ko-KR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 3.1.2 5000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번 테스트 </a:t>
            </a:r>
            <a:r>
              <a:rPr lang="ko-KR" altLang="en-US" sz="1200" b="0" i="0" dirty="0" err="1">
                <a:solidFill>
                  <a:srgbClr val="1F2328"/>
                </a:solidFill>
                <a:effectLst/>
                <a:latin typeface="-apple-system"/>
              </a:rPr>
              <a:t>우클릭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 후 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Start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클릭</a:t>
            </a:r>
            <a:endParaRPr lang="en-US" altLang="ko-KR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 3.1.3 10000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번 테스트 </a:t>
            </a:r>
            <a:r>
              <a:rPr lang="ko-KR" altLang="en-US" sz="1200" b="0" i="0" dirty="0" err="1">
                <a:solidFill>
                  <a:srgbClr val="1F2328"/>
                </a:solidFill>
                <a:effectLst/>
                <a:latin typeface="-apple-system"/>
              </a:rPr>
              <a:t>우클릭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 후 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Start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클릭</a:t>
            </a:r>
            <a:endParaRPr lang="ko-KR" altLang="en-US" sz="12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AF0DB-BC47-0FAB-9D0A-497D0A315D2C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1F2328"/>
                </a:solidFill>
                <a:latin typeface="-apple-system"/>
              </a:rPr>
              <a:t>부하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(Flask)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E68E8-404B-B4B2-8896-5E5EEEC3D6D4}"/>
              </a:ext>
            </a:extLst>
          </p:cNvPr>
          <p:cNvSpPr txBox="1"/>
          <p:nvPr/>
        </p:nvSpPr>
        <p:spPr>
          <a:xfrm>
            <a:off x="287447" y="1540810"/>
            <a:ext cx="12651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solidFill>
                  <a:srgbClr val="1F2328"/>
                </a:solidFill>
                <a:effectLst/>
                <a:latin typeface="-apple-system"/>
              </a:rPr>
              <a:t>Apache </a:t>
            </a:r>
            <a:r>
              <a:rPr lang="en-US" altLang="ko-KR" sz="1400" b="1" i="0" dirty="0" err="1">
                <a:solidFill>
                  <a:srgbClr val="1F2328"/>
                </a:solidFill>
                <a:effectLst/>
                <a:latin typeface="-apple-system"/>
              </a:rPr>
              <a:t>jmeter</a:t>
            </a:r>
            <a:endParaRPr lang="en-US" altLang="ko-KR" sz="14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88834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FDD8D9EA-6E9A-241F-9FD6-91BE76ED19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99"/>
          <a:stretch/>
        </p:blipFill>
        <p:spPr>
          <a:xfrm>
            <a:off x="76200" y="1800336"/>
            <a:ext cx="12039600" cy="20596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D0E4E65-FEE1-D655-B7E3-9F0E0341E9F2}"/>
              </a:ext>
            </a:extLst>
          </p:cNvPr>
          <p:cNvSpPr txBox="1"/>
          <p:nvPr/>
        </p:nvSpPr>
        <p:spPr>
          <a:xfrm>
            <a:off x="0" y="13569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Grafana – Flask 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EE2884-C175-79A5-DEFA-7B1933D3AE2A}"/>
              </a:ext>
            </a:extLst>
          </p:cNvPr>
          <p:cNvSpPr txBox="1"/>
          <p:nvPr/>
        </p:nvSpPr>
        <p:spPr>
          <a:xfrm>
            <a:off x="287447" y="592195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b="0" dirty="0"/>
              <a:t>4.1 Dashboards &gt; Flask Monitoring </a:t>
            </a:r>
            <a:r>
              <a:rPr lang="ko-KR" altLang="en-US" sz="1200" b="0" dirty="0"/>
              <a:t>혹은 아래의 </a:t>
            </a:r>
            <a:r>
              <a:rPr lang="en-US" altLang="ko-KR" sz="1200" b="0" dirty="0"/>
              <a:t>URL </a:t>
            </a:r>
            <a:r>
              <a:rPr lang="ko-KR" altLang="en-US" sz="1200" b="0" dirty="0"/>
              <a:t>접속</a:t>
            </a:r>
            <a:endParaRPr lang="en-US" altLang="ko-KR" sz="1200" b="0" dirty="0"/>
          </a:p>
          <a:p>
            <a:pPr latinLnBrk="1"/>
            <a:r>
              <a:rPr lang="en-US" altLang="ko-KR" sz="1200" b="0" dirty="0"/>
              <a:t>(</a:t>
            </a:r>
            <a:r>
              <a:rPr lang="en-US" altLang="ko-KR" sz="1200" b="0" dirty="0">
                <a:hlinkClick r:id="rId3"/>
              </a:rPr>
              <a:t>http://localhost:3000/d/flask-monitoring/flask-monitoring?orgId=1&amp;refresh=5s</a:t>
            </a:r>
            <a:r>
              <a:rPr lang="en-US" altLang="ko-KR" sz="1200" b="0" dirty="0"/>
              <a:t>)</a:t>
            </a:r>
          </a:p>
          <a:p>
            <a:pPr latinLnBrk="1"/>
            <a:r>
              <a:rPr lang="en-US" altLang="ko-KR" sz="1200" b="0" dirty="0"/>
              <a:t>4.2 CPU </a:t>
            </a:r>
            <a:r>
              <a:rPr lang="ko-KR" altLang="en-US" sz="1200" b="0" dirty="0"/>
              <a:t>사용량 </a:t>
            </a:r>
            <a:r>
              <a:rPr lang="en-US" altLang="ko-KR" sz="1200" b="0" dirty="0"/>
              <a:t>70% </a:t>
            </a:r>
            <a:r>
              <a:rPr lang="ko-KR" altLang="en-US" sz="1200" b="0" dirty="0"/>
              <a:t>이상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EA37D4-27B5-EF1B-CAC7-424C06895A62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1F2328"/>
                </a:solidFill>
                <a:latin typeface="-apple-system"/>
              </a:rPr>
              <a:t>부하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(Flask)</a:t>
            </a:r>
          </a:p>
        </p:txBody>
      </p:sp>
    </p:spTree>
    <p:extLst>
      <p:ext uri="{BB962C8B-B14F-4D97-AF65-F5344CB8AC3E}">
        <p14:creationId xmlns:p14="http://schemas.microsoft.com/office/powerpoint/2010/main" val="4122971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E3B228-0AF6-4866-E418-B6C6EA10E694}"/>
              </a:ext>
            </a:extLst>
          </p:cNvPr>
          <p:cNvSpPr txBox="1"/>
          <p:nvPr/>
        </p:nvSpPr>
        <p:spPr>
          <a:xfrm>
            <a:off x="0" y="2237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Email 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알람 연동</a:t>
            </a:r>
            <a:endParaRPr lang="en-US" altLang="ko-KR" sz="18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8E6B1B-63BC-0F78-3F41-E749F5F8E4A8}"/>
              </a:ext>
            </a:extLst>
          </p:cNvPr>
          <p:cNvSpPr txBox="1"/>
          <p:nvPr/>
        </p:nvSpPr>
        <p:spPr>
          <a:xfrm>
            <a:off x="287447" y="592195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dirty="0"/>
              <a:t>5.1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사전작업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1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에서 기재한 </a:t>
            </a:r>
            <a:r>
              <a:rPr lang="ko-KR" altLang="en-US" sz="1200" b="0" i="0" dirty="0" err="1">
                <a:solidFill>
                  <a:srgbClr val="1F2328"/>
                </a:solidFill>
                <a:effectLst/>
                <a:latin typeface="-apple-system"/>
              </a:rPr>
              <a:t>메일함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 확인</a:t>
            </a:r>
            <a:endParaRPr lang="en-US" altLang="ko-KR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atinLnBrk="1"/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5.2. [FIRING]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으로 수신된 메일 확인</a:t>
            </a:r>
            <a:endParaRPr lang="en-US" altLang="ko-KR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5.3. [</a:t>
            </a:r>
            <a:r>
              <a:rPr lang="en-US" altLang="ko-KR" sz="1200" b="0" i="0" dirty="0" err="1">
                <a:solidFill>
                  <a:srgbClr val="1F2328"/>
                </a:solidFill>
                <a:effectLst/>
                <a:latin typeface="-apple-system"/>
              </a:rPr>
              <a:t>Resorved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]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으로 수신된 메일 확인</a:t>
            </a:r>
            <a:endParaRPr lang="en-US" altLang="ko-KR" sz="12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02CBFB-F2B1-EDBD-C249-738BDF75C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22" y="1238527"/>
            <a:ext cx="3179633" cy="224847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B567264-4F07-BB40-6D05-54D631A98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136" y="1197380"/>
            <a:ext cx="3928479" cy="2190473"/>
          </a:xfrm>
          <a:prstGeom prst="rect">
            <a:avLst/>
          </a:prstGeom>
        </p:spPr>
      </p:pic>
      <p:pic>
        <p:nvPicPr>
          <p:cNvPr id="12" name="그림 11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F9DAFB21-5478-1F25-CF48-9DAD05878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107" y="3572312"/>
            <a:ext cx="3426506" cy="2797147"/>
          </a:xfrm>
          <a:prstGeom prst="rect">
            <a:avLst/>
          </a:prstGeom>
        </p:spPr>
      </p:pic>
      <p:pic>
        <p:nvPicPr>
          <p:cNvPr id="14" name="그림 13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32D8017D-EBC5-C020-D554-C0DC9C03B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574678"/>
            <a:ext cx="3443164" cy="27684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145976-4927-168C-E23B-7F75DEBC24F1}"/>
              </a:ext>
            </a:extLst>
          </p:cNvPr>
          <p:cNvSpPr txBox="1"/>
          <p:nvPr/>
        </p:nvSpPr>
        <p:spPr>
          <a:xfrm>
            <a:off x="7961696" y="3249353"/>
            <a:ext cx="2674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200"/>
              <a:t>사내메일로도 수신 가능</a:t>
            </a:r>
            <a:endParaRPr lang="ko-KR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45575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C57D1CC-09C0-26B2-93D6-722A36650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08" y="1298947"/>
            <a:ext cx="5863062" cy="39499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7EBF8C-BBB7-1D9D-1680-71885F08CB32}"/>
              </a:ext>
            </a:extLst>
          </p:cNvPr>
          <p:cNvSpPr txBox="1"/>
          <p:nvPr/>
        </p:nvSpPr>
        <p:spPr>
          <a:xfrm>
            <a:off x="329508" y="747839"/>
            <a:ext cx="60975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1.1 </a:t>
            </a:r>
            <a:r>
              <a:rPr lang="en-US" altLang="ko-KR" sz="1200" b="0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 log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에서 오류 발생 확인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(http:localhost/auto-java/user)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34A436-4A49-0F48-BDA3-9AAAF4D03B1E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예외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) Internal sever Exception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196A1B-986D-2D33-68EA-9623532BF33D}"/>
              </a:ext>
            </a:extLst>
          </p:cNvPr>
          <p:cNvSpPr/>
          <p:nvPr/>
        </p:nvSpPr>
        <p:spPr>
          <a:xfrm>
            <a:off x="2114550" y="3532904"/>
            <a:ext cx="2324100" cy="101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05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023D970-F802-D7F7-6878-94E41D114ACA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예외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) Internal sever Exception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64F138-8DD1-7199-EF87-FD772F074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10" y="1178103"/>
            <a:ext cx="3781425" cy="23145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4A587B6-FACA-A4F3-5F59-E5FDE6045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168" y="1522843"/>
            <a:ext cx="3821664" cy="44724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F5B65AF-E709-E99F-7D16-1356303412E6}"/>
              </a:ext>
            </a:extLst>
          </p:cNvPr>
          <p:cNvSpPr txBox="1"/>
          <p:nvPr/>
        </p:nvSpPr>
        <p:spPr>
          <a:xfrm>
            <a:off x="348510" y="901104"/>
            <a:ext cx="76583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2.1 </a:t>
            </a:r>
            <a:r>
              <a:rPr lang="ko-KR" altLang="en-US" sz="1200" dirty="0" err="1">
                <a:solidFill>
                  <a:schemeClr val="dk1"/>
                </a:solidFill>
              </a:rPr>
              <a:t>콜렉터에서</a:t>
            </a:r>
            <a:r>
              <a:rPr lang="ko-KR" altLang="en-US" sz="1200" dirty="0">
                <a:solidFill>
                  <a:schemeClr val="dk1"/>
                </a:solidFill>
              </a:rPr>
              <a:t> 생성한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파일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example.json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내에서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error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발생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span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확인 및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span id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trace id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확인</a:t>
            </a:r>
            <a:endParaRPr lang="ko-KR" altLang="en-US" sz="12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B188A9-363B-C8C9-2876-65D69EBF8399}"/>
              </a:ext>
            </a:extLst>
          </p:cNvPr>
          <p:cNvSpPr/>
          <p:nvPr/>
        </p:nvSpPr>
        <p:spPr>
          <a:xfrm>
            <a:off x="5391150" y="2593974"/>
            <a:ext cx="2324100" cy="4159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8F903D-27DD-BE2D-E2BA-927350046D80}"/>
              </a:ext>
            </a:extLst>
          </p:cNvPr>
          <p:cNvSpPr/>
          <p:nvPr/>
        </p:nvSpPr>
        <p:spPr>
          <a:xfrm>
            <a:off x="5282460" y="4714875"/>
            <a:ext cx="2324100" cy="11239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71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023D970-F802-D7F7-6878-94E41D114ACA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예외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) Internal sever Exception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C98CCA-8AEB-6EBD-A859-20BAC413C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205037"/>
            <a:ext cx="11791950" cy="39846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1B67D2-9EF5-A56D-F5CD-25A5666FEAD1}"/>
              </a:ext>
            </a:extLst>
          </p:cNvPr>
          <p:cNvSpPr txBox="1"/>
          <p:nvPr/>
        </p:nvSpPr>
        <p:spPr>
          <a:xfrm>
            <a:off x="85725" y="51621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3.1 </a:t>
            </a:r>
            <a:r>
              <a:rPr lang="en-US" altLang="ko-KR" sz="1200" dirty="0">
                <a:solidFill>
                  <a:schemeClr val="dk1"/>
                </a:solidFill>
              </a:rPr>
              <a:t>S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ervice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dirty="0">
                <a:solidFill>
                  <a:schemeClr val="dk1"/>
                </a:solidFill>
              </a:rPr>
              <a:t>otel-auto-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springboot</a:t>
            </a:r>
            <a:r>
              <a:rPr lang="en-US" altLang="ko-KR" sz="1200" dirty="0">
                <a:solidFill>
                  <a:schemeClr val="dk1"/>
                </a:solidFill>
              </a:rPr>
              <a:t>-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01-service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선택 후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find trace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endParaRPr lang="en-US" altLang="ko-KR" sz="12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3.2 </a:t>
            </a:r>
            <a:r>
              <a:rPr lang="en-US" altLang="ko-KR" sz="1200" dirty="0">
                <a:solidFill>
                  <a:schemeClr val="dk1"/>
                </a:solidFill>
              </a:rPr>
              <a:t>log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에서 찾은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trace id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의 앞부분과 일치하는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trace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확인 후 </a:t>
            </a:r>
            <a:r>
              <a:rPr lang="ko-KR" altLang="en-US" sz="1200" dirty="0">
                <a:solidFill>
                  <a:schemeClr val="dk1"/>
                </a:solidFill>
              </a:rPr>
              <a:t>선택</a:t>
            </a:r>
            <a:endParaRPr lang="en-US" altLang="ko-KR" sz="12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3.3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검색된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trace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에서 최상단의 오류 발생 </a:t>
            </a:r>
            <a:r>
              <a:rPr lang="ko-KR" altLang="en-US" sz="12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트레이스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선택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1147DE-3DFC-DEBF-36B4-424EA654A228}"/>
              </a:ext>
            </a:extLst>
          </p:cNvPr>
          <p:cNvSpPr/>
          <p:nvPr/>
        </p:nvSpPr>
        <p:spPr>
          <a:xfrm>
            <a:off x="3078178" y="3784599"/>
            <a:ext cx="8799497" cy="5873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EDFC1B5-522D-80FF-80AB-44D5A3621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0" y="331306"/>
            <a:ext cx="4000500" cy="17049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1A85E0E-5B28-8801-7314-06E14652C59A}"/>
              </a:ext>
            </a:extLst>
          </p:cNvPr>
          <p:cNvSpPr/>
          <p:nvPr/>
        </p:nvSpPr>
        <p:spPr>
          <a:xfrm>
            <a:off x="198893" y="1969993"/>
            <a:ext cx="2743483" cy="4834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22478E-8FC8-0DA5-7781-D456CB01CE12}"/>
              </a:ext>
            </a:extLst>
          </p:cNvPr>
          <p:cNvSpPr/>
          <p:nvPr/>
        </p:nvSpPr>
        <p:spPr>
          <a:xfrm>
            <a:off x="2225361" y="4873236"/>
            <a:ext cx="717016" cy="3164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33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4FE5904-8E0D-8967-6022-0F73125B8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3217"/>
            <a:ext cx="12192000" cy="59338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A26C77-4AB9-5886-18E6-AC9516FDEFD7}"/>
              </a:ext>
            </a:extLst>
          </p:cNvPr>
          <p:cNvSpPr txBox="1"/>
          <p:nvPr/>
        </p:nvSpPr>
        <p:spPr>
          <a:xfrm>
            <a:off x="85725" y="51621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3.4 tags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500, logs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error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메시지 확인</a:t>
            </a:r>
            <a:endParaRPr lang="ko-KR" altLang="en-US" sz="1200" dirty="0"/>
          </a:p>
          <a:p>
            <a:pPr latinLnBrk="1"/>
            <a:endParaRPr lang="en-US" altLang="ko-KR" sz="12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0BF62-D1F3-71FA-F83E-2D2F77F615E6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예외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) Internal sever Exception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F49D6AB-90D4-9D27-419B-87D097EE6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775" y="516218"/>
            <a:ext cx="4000500" cy="17049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93EB511-863F-9D11-538E-8197073A56F9}"/>
              </a:ext>
            </a:extLst>
          </p:cNvPr>
          <p:cNvSpPr/>
          <p:nvPr/>
        </p:nvSpPr>
        <p:spPr>
          <a:xfrm>
            <a:off x="4427145" y="3054620"/>
            <a:ext cx="1910282" cy="3743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578B3C-AA04-60E1-04F8-2C2046BFF0F6}"/>
              </a:ext>
            </a:extLst>
          </p:cNvPr>
          <p:cNvSpPr/>
          <p:nvPr/>
        </p:nvSpPr>
        <p:spPr>
          <a:xfrm>
            <a:off x="2986134" y="3428999"/>
            <a:ext cx="9205865" cy="32980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373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DEAFE0-0CC4-150A-34B4-C0AF9D5C0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042050"/>
            <a:ext cx="9448800" cy="31866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F6E13F-53BF-015B-963C-919D94457334}"/>
              </a:ext>
            </a:extLst>
          </p:cNvPr>
          <p:cNvSpPr txBox="1"/>
          <p:nvPr/>
        </p:nvSpPr>
        <p:spPr>
          <a:xfrm>
            <a:off x="371475" y="58038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4.1 HTTP Statistics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500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에러 발생 확인</a:t>
            </a:r>
            <a:endParaRPr lang="en-US" altLang="ko-KR" sz="12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dirty="0"/>
              <a:t>4.2 Duration time</a:t>
            </a:r>
            <a:r>
              <a:rPr lang="ko-KR" altLang="en-US" sz="1200" dirty="0"/>
              <a:t>에서 해당 </a:t>
            </a:r>
            <a:r>
              <a:rPr lang="en-US" altLang="ko-KR" sz="1200" dirty="0" err="1"/>
              <a:t>url</a:t>
            </a:r>
            <a:r>
              <a:rPr lang="ko-KR" altLang="en-US" sz="1200" dirty="0"/>
              <a:t>과 일치하는 </a:t>
            </a:r>
            <a:r>
              <a:rPr lang="en-US" altLang="ko-KR" sz="1200" dirty="0" err="1"/>
              <a:t>traceid</a:t>
            </a:r>
            <a:r>
              <a:rPr lang="en-US" altLang="ko-KR" sz="1200" dirty="0"/>
              <a:t> </a:t>
            </a:r>
            <a:r>
              <a:rPr lang="ko-KR" altLang="en-US" sz="1200" dirty="0"/>
              <a:t>확인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21D9DBC-26AC-325F-A753-8EB2D8169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64231"/>
            <a:ext cx="12192000" cy="25937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926E75-F235-6F97-54FA-03F071EF3515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예외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) Internal sever Exception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C058DF-B798-C2FF-AABC-D55DB4F19709}"/>
              </a:ext>
            </a:extLst>
          </p:cNvPr>
          <p:cNvSpPr/>
          <p:nvPr/>
        </p:nvSpPr>
        <p:spPr>
          <a:xfrm>
            <a:off x="2625505" y="5186735"/>
            <a:ext cx="3313567" cy="3087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02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40FCA17-EAD4-248A-9310-80EEAC6EA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7334"/>
            <a:ext cx="12192000" cy="5103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E4429F-A24B-C429-EAC7-80FF13966C0E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예외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) Internal sever Exception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ECE97-916F-26A3-CC33-A712753D22BE}"/>
              </a:ext>
            </a:extLst>
          </p:cNvPr>
          <p:cNvSpPr txBox="1"/>
          <p:nvPr/>
        </p:nvSpPr>
        <p:spPr>
          <a:xfrm>
            <a:off x="371475" y="580385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dirty="0"/>
              <a:t>4.3 Explore</a:t>
            </a:r>
            <a:r>
              <a:rPr lang="ko-KR" altLang="en-US" sz="1200" dirty="0"/>
              <a:t>에서 </a:t>
            </a:r>
            <a:r>
              <a:rPr lang="en-US" altLang="ko-KR" sz="1200" dirty="0" err="1"/>
              <a:t>traceid</a:t>
            </a:r>
            <a:r>
              <a:rPr lang="en-US" altLang="ko-KR" sz="1200" dirty="0"/>
              <a:t> </a:t>
            </a:r>
            <a:r>
              <a:rPr lang="ko-KR" altLang="en-US" sz="1200" dirty="0"/>
              <a:t>조회 시 </a:t>
            </a:r>
            <a:r>
              <a:rPr lang="en-US" altLang="ko-KR" sz="1200" dirty="0"/>
              <a:t>span attributes</a:t>
            </a:r>
            <a:r>
              <a:rPr lang="ko-KR" altLang="en-US" sz="1200" dirty="0"/>
              <a:t>에서 </a:t>
            </a:r>
            <a:r>
              <a:rPr lang="en-US" altLang="ko-KR" sz="1200" dirty="0"/>
              <a:t>500, events</a:t>
            </a:r>
            <a:r>
              <a:rPr lang="ko-KR" altLang="en-US" sz="1200" dirty="0"/>
              <a:t>에서 </a:t>
            </a:r>
            <a:r>
              <a:rPr lang="en-US" altLang="ko-KR" sz="1200" dirty="0"/>
              <a:t>log </a:t>
            </a:r>
            <a:r>
              <a:rPr lang="ko-KR" altLang="en-US" sz="1200" dirty="0"/>
              <a:t>확인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3F1BD98-ADC1-FD07-4E6C-0484F2855B48}"/>
              </a:ext>
            </a:extLst>
          </p:cNvPr>
          <p:cNvSpPr/>
          <p:nvPr/>
        </p:nvSpPr>
        <p:spPr>
          <a:xfrm>
            <a:off x="1982708" y="2076846"/>
            <a:ext cx="3123445" cy="2408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838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6D672A6-AC9C-E196-486E-DCBFF5B9D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123328"/>
              </p:ext>
            </p:extLst>
          </p:nvPr>
        </p:nvGraphicFramePr>
        <p:xfrm>
          <a:off x="308321" y="1310489"/>
          <a:ext cx="11016905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974">
                  <a:extLst>
                    <a:ext uri="{9D8B030D-6E8A-4147-A177-3AD203B41FA5}">
                      <a16:colId xmlns:a16="http://schemas.microsoft.com/office/drawing/2014/main" val="94301535"/>
                    </a:ext>
                  </a:extLst>
                </a:gridCol>
                <a:gridCol w="2658419">
                  <a:extLst>
                    <a:ext uri="{9D8B030D-6E8A-4147-A177-3AD203B41FA5}">
                      <a16:colId xmlns:a16="http://schemas.microsoft.com/office/drawing/2014/main" val="3041877668"/>
                    </a:ext>
                  </a:extLst>
                </a:gridCol>
                <a:gridCol w="3643086">
                  <a:extLst>
                    <a:ext uri="{9D8B030D-6E8A-4147-A177-3AD203B41FA5}">
                      <a16:colId xmlns:a16="http://schemas.microsoft.com/office/drawing/2014/main" val="3150416827"/>
                    </a:ext>
                  </a:extLst>
                </a:gridCol>
                <a:gridCol w="1982868">
                  <a:extLst>
                    <a:ext uri="{9D8B030D-6E8A-4147-A177-3AD203B41FA5}">
                      <a16:colId xmlns:a16="http://schemas.microsoft.com/office/drawing/2014/main" val="812216456"/>
                    </a:ext>
                  </a:extLst>
                </a:gridCol>
                <a:gridCol w="909558">
                  <a:extLst>
                    <a:ext uri="{9D8B030D-6E8A-4147-A177-3AD203B41FA5}">
                      <a16:colId xmlns:a16="http://schemas.microsoft.com/office/drawing/2014/main" val="2337665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중분류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소분류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예상결과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26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URL</a:t>
                      </a:r>
                      <a:r>
                        <a:rPr lang="ko-KR" altLang="en-US" sz="1200" dirty="0"/>
                        <a:t> 호출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URL </a:t>
                      </a:r>
                      <a:r>
                        <a:rPr lang="ko-KR" altLang="en-US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호출 </a:t>
                      </a:r>
                      <a:endParaRPr lang="en-US" altLang="ko-KR" sz="12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(</a:t>
                      </a:r>
                      <a:r>
                        <a:rPr lang="en-US" altLang="ko-KR" sz="1200" b="0" i="0" u="sng" dirty="0">
                          <a:solidFill>
                            <a:srgbClr val="1F2328"/>
                          </a:solidFill>
                          <a:effectLst/>
                          <a:latin typeface="-apple-system"/>
                          <a:hlinkClick r:id="rId2"/>
                        </a:rPr>
                        <a:t>http://localhost/auto-java/user/slow</a:t>
                      </a:r>
                      <a:r>
                        <a:rPr lang="en-US" altLang="ko-KR" sz="1200" b="0" i="0" u="sng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1.1 true </a:t>
                      </a:r>
                      <a:r>
                        <a:rPr lang="ko-KR" altLang="en-US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리턴 확인</a:t>
                      </a:r>
                      <a:endParaRPr lang="en-US" altLang="ko-KR" sz="12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True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929763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모니터링 툴 접속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Jaeger </a:t>
                      </a:r>
                      <a:r>
                        <a:rPr lang="ko-KR" altLang="sv-S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접속</a:t>
                      </a:r>
                      <a:endParaRPr lang="en-US" altLang="ko-K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sv-S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sv-SE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http://localhost:16686</a:t>
                      </a:r>
                      <a:r>
                        <a:rPr lang="sv-SE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2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 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ervice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</a:rPr>
                        <a:t>otel-auto-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springboot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01-service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 후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trace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</a:t>
                      </a:r>
                      <a:endParaRPr lang="en-US" altLang="ko-K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Duration Time &gt;9s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36561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검색된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trace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최상단의 </a:t>
                      </a:r>
                      <a:r>
                        <a:rPr lang="ko-KR" alt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트레이스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228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지연 시간 확인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6723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altLang="ko-K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grafana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접속</a:t>
                      </a:r>
                      <a:endParaRPr lang="en-US" altLang="ko-K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sv-S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sv-SE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http://localhost:3000</a:t>
                      </a:r>
                      <a:r>
                        <a:rPr lang="sv-SE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3.1 Dashboards &gt; </a:t>
                      </a:r>
                      <a:r>
                        <a:rPr lang="en-US" altLang="ko-KR" sz="1200" b="0" dirty="0" err="1"/>
                        <a:t>SpringBoot</a:t>
                      </a:r>
                      <a:r>
                        <a:rPr lang="en-US" altLang="ko-KR" sz="1200" b="0" dirty="0"/>
                        <a:t> Monitoring </a:t>
                      </a:r>
                      <a:r>
                        <a:rPr lang="ko-KR" altLang="en-US" sz="1200" b="0" dirty="0"/>
                        <a:t>혹은 아래의 </a:t>
                      </a:r>
                      <a:r>
                        <a:rPr lang="en-US" altLang="ko-KR" sz="1200" b="0" dirty="0"/>
                        <a:t>URL </a:t>
                      </a:r>
                      <a:r>
                        <a:rPr lang="ko-KR" altLang="en-US" sz="1200" b="0" dirty="0"/>
                        <a:t>접속</a:t>
                      </a:r>
                      <a:endParaRPr lang="en-US" altLang="ko-KR" sz="1200" b="0" dirty="0"/>
                    </a:p>
                    <a:p>
                      <a:pPr latinLnBrk="1"/>
                      <a:r>
                        <a:rPr lang="en-US" altLang="ko-KR" sz="1200" b="0" dirty="0"/>
                        <a:t>(</a:t>
                      </a:r>
                      <a:r>
                        <a:rPr lang="en-US" altLang="ko-KR" sz="1200" b="0" dirty="0">
                          <a:hlinkClick r:id="rId5"/>
                        </a:rPr>
                        <a:t>http://localhost:3000/d/X034JGT7Gz/springboot-monitoring?orgId=1&amp;refresh=5s</a:t>
                      </a:r>
                      <a:r>
                        <a:rPr lang="en-US" altLang="ko-KR" sz="1200" b="0" dirty="0"/>
                        <a:t>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Duration Time &gt;9s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08681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/>
                        <a:t>3.2 Duration </a:t>
                      </a:r>
                      <a:r>
                        <a:rPr lang="en-US" altLang="ko-KR" sz="1200" b="0" dirty="0" err="1"/>
                        <a:t>Tiem</a:t>
                      </a:r>
                      <a:r>
                        <a:rPr lang="en-US" altLang="ko-KR" sz="1200" b="0" dirty="0"/>
                        <a:t> </a:t>
                      </a:r>
                      <a:r>
                        <a:rPr lang="ko-KR" altLang="en-US" sz="1200" b="0" dirty="0"/>
                        <a:t>대시보드의 서비스 지연 시간 확인</a:t>
                      </a:r>
                      <a:endParaRPr lang="en-US" altLang="ko-KR" sz="1200" b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701941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FACB0BC-EB48-3BFD-745A-5CADA237B263}"/>
              </a:ext>
            </a:extLst>
          </p:cNvPr>
          <p:cNvSpPr txBox="1"/>
          <p:nvPr/>
        </p:nvSpPr>
        <p:spPr>
          <a:xfrm>
            <a:off x="85724" y="774354"/>
            <a:ext cx="71661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1F2328"/>
                </a:solidFill>
                <a:latin typeface="-apple-system"/>
              </a:rPr>
              <a:t>서비스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지연 테스트 시나리오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) </a:t>
            </a:r>
            <a:r>
              <a:rPr lang="en-US" altLang="ko-KR" b="1" dirty="0">
                <a:solidFill>
                  <a:srgbClr val="1F2328"/>
                </a:solidFill>
                <a:latin typeface="-apple-system"/>
              </a:rPr>
              <a:t>Service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 Delay Detect</a:t>
            </a:r>
          </a:p>
        </p:txBody>
      </p:sp>
    </p:spTree>
    <p:extLst>
      <p:ext uri="{BB962C8B-B14F-4D97-AF65-F5344CB8AC3E}">
        <p14:creationId xmlns:p14="http://schemas.microsoft.com/office/powerpoint/2010/main" val="964216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200E0C-72F7-6EA5-89E8-DC4947E74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62" y="1363348"/>
            <a:ext cx="6457950" cy="3533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DACF50-E235-69F2-1286-6871DC5FF3D5}"/>
              </a:ext>
            </a:extLst>
          </p:cNvPr>
          <p:cNvSpPr txBox="1"/>
          <p:nvPr/>
        </p:nvSpPr>
        <p:spPr>
          <a:xfrm>
            <a:off x="85725" y="104398"/>
            <a:ext cx="816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1F2328"/>
                </a:solidFill>
                <a:latin typeface="-apple-system"/>
              </a:rPr>
              <a:t>서비스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지연 테스트 시나리오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) </a:t>
            </a:r>
            <a:r>
              <a:rPr lang="en-US" altLang="ko-KR" b="1" dirty="0">
                <a:solidFill>
                  <a:srgbClr val="1F2328"/>
                </a:solidFill>
                <a:latin typeface="-apple-system"/>
              </a:rPr>
              <a:t>Service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 Delay Detect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E5C42A-6A11-CBD1-233D-A5636BCBEC2E}"/>
              </a:ext>
            </a:extLst>
          </p:cNvPr>
          <p:cNvSpPr txBox="1"/>
          <p:nvPr/>
        </p:nvSpPr>
        <p:spPr>
          <a:xfrm>
            <a:off x="329508" y="747839"/>
            <a:ext cx="60975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1.1 true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리턴 확인</a:t>
            </a:r>
            <a:endParaRPr lang="en-US" altLang="ko-KR" sz="12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95968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1093</Words>
  <Application>Microsoft Office PowerPoint</Application>
  <PresentationFormat>와이드스크린</PresentationFormat>
  <Paragraphs>161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지현 이</dc:creator>
  <cp:lastModifiedBy>이지현</cp:lastModifiedBy>
  <cp:revision>47</cp:revision>
  <dcterms:created xsi:type="dcterms:W3CDTF">2024-07-01T01:52:20Z</dcterms:created>
  <dcterms:modified xsi:type="dcterms:W3CDTF">2024-07-03T10:04:39Z</dcterms:modified>
</cp:coreProperties>
</file>