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  <p:sldId id="261" r:id="rId5"/>
    <p:sldId id="262" r:id="rId6"/>
    <p:sldId id="263" r:id="rId7"/>
    <p:sldId id="264" r:id="rId8"/>
    <p:sldId id="260" r:id="rId9"/>
    <p:sldId id="25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74"/>
    <p:restoredTop sz="94659"/>
  </p:normalViewPr>
  <p:slideViewPr>
    <p:cSldViewPr snapToGrid="0">
      <p:cViewPr varScale="1">
        <p:scale>
          <a:sx n="93" d="100"/>
          <a:sy n="93" d="100"/>
        </p:scale>
        <p:origin x="21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F67BD-772C-5D19-60F2-BB2E47B6B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A8DBB2-ADBF-3ECB-B0EF-7BF6FCF87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67B705-E448-CCE4-CF28-0D138C5A8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E0817-409C-9E47-AF6D-6949F9D0F4F6}" type="datetimeFigureOut">
              <a:rPr kumimoji="1" lang="ko-KR" altLang="en-US" smtClean="0"/>
              <a:t>2024. 5. 11.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4EB794-5B19-4D95-E6ED-477FC9C71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431B14-AF38-AE93-ED59-F61723E54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9C32-9905-1649-8DEC-E04313E686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1430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0FB42-C481-DA69-A933-AF2052B1F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BEEE55-1E3F-6477-6490-782610235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B5410B-A4DF-65A3-ED4D-915BCB2CB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E0817-409C-9E47-AF6D-6949F9D0F4F6}" type="datetimeFigureOut">
              <a:rPr kumimoji="1" lang="ko-KR" altLang="en-US" smtClean="0"/>
              <a:t>2024. 5. 11.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19EF70-ACF9-C42B-C738-D640E742D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E3AC52-40A0-6B87-06F6-3C5AEE6D9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9C32-9905-1649-8DEC-E04313E686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93535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FB83B1-69B9-7B7F-3EF0-D2FFAD8FB1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D108BC-C01E-ADE1-165B-9EE8F0F68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15A266-FAFE-0B49-91E6-62A169A21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E0817-409C-9E47-AF6D-6949F9D0F4F6}" type="datetimeFigureOut">
              <a:rPr kumimoji="1" lang="ko-KR" altLang="en-US" smtClean="0"/>
              <a:t>2024. 5. 11.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03D777-62B5-9A97-4B1F-19FC236A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9E59E8-5B76-F7E7-7CE4-5A30C2D50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9C32-9905-1649-8DEC-E04313E686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1657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C96302-DF4E-CBBD-CB3C-AC487D1CA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2DC571-F3D4-62B4-E7E7-FFC86DBA3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1D9CFF-EABA-8541-84AF-BBCE9C58B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E0817-409C-9E47-AF6D-6949F9D0F4F6}" type="datetimeFigureOut">
              <a:rPr kumimoji="1" lang="ko-KR" altLang="en-US" smtClean="0"/>
              <a:t>2024. 5. 11.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BFFE17-1C69-2C9E-80F8-05D374BF7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569F32-E89B-79C7-32FC-A159020F2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9C32-9905-1649-8DEC-E04313E686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4511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5E101-62F2-25F5-1D6F-0609C251E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FD88DC-501C-D635-8A8F-8D87ECD75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8E90C9-9A8B-6A15-EB45-5145171FB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E0817-409C-9E47-AF6D-6949F9D0F4F6}" type="datetimeFigureOut">
              <a:rPr kumimoji="1" lang="ko-KR" altLang="en-US" smtClean="0"/>
              <a:t>2024. 5. 11.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EF04B-DFD9-F825-68CE-09A32A908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BE0FA7-30FC-148C-4213-86D9A11E8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9C32-9905-1649-8DEC-E04313E686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68952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6C8E2-7B14-1C46-9216-18566C3D2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BFC72F-2098-C7A1-F0FD-B48C5D35FF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FA8222-102E-37AD-EB1E-4CC3385DD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9A7FF8-A9A1-4BB2-30AA-9987D8E11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E0817-409C-9E47-AF6D-6949F9D0F4F6}" type="datetimeFigureOut">
              <a:rPr kumimoji="1" lang="ko-KR" altLang="en-US" smtClean="0"/>
              <a:t>2024. 5. 11.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568974-D658-801B-467C-F83D02F93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C29F63-51F2-EE53-07E9-168BFFD93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9C32-9905-1649-8DEC-E04313E686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11506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665CC-8FB7-4478-ACD2-DB638766D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D86C3E-1703-42BA-C428-3E494FAE2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36C2A9-A82B-757B-99FC-DB1433A46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C97C55-EF11-E946-A190-D8F4DE496A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641D4B4-4CE5-16BB-FA51-1CF16795A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AB5A45B-7F06-BFE4-2E1D-1483ECCFD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E0817-409C-9E47-AF6D-6949F9D0F4F6}" type="datetimeFigureOut">
              <a:rPr kumimoji="1" lang="ko-KR" altLang="en-US" smtClean="0"/>
              <a:t>2024. 5. 11.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831282E-7D8F-FDB2-BE76-A3E30B64C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798FDD-AA6E-8579-5E15-79599D2F1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9C32-9905-1649-8DEC-E04313E686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2549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96119-E155-0CA0-5E4D-C174BF734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9A2DC3-E1F2-8E17-6699-1AF012F32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E0817-409C-9E47-AF6D-6949F9D0F4F6}" type="datetimeFigureOut">
              <a:rPr kumimoji="1" lang="ko-KR" altLang="en-US" smtClean="0"/>
              <a:t>2024. 5. 11.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A585A7-B5AA-B430-1F32-6112367A1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FA0B02-E091-6097-5C04-E3DD48F75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9C32-9905-1649-8DEC-E04313E686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82080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0B8CE2-10C3-031D-45C9-8A4B6C972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E0817-409C-9E47-AF6D-6949F9D0F4F6}" type="datetimeFigureOut">
              <a:rPr kumimoji="1" lang="ko-KR" altLang="en-US" smtClean="0"/>
              <a:t>2024. 5. 11.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DE7636-B810-5D6A-9091-DFCD2D141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3B357A-B600-276B-811F-88BDE7AB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9C32-9905-1649-8DEC-E04313E686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20288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DCC95-8425-CD51-1E38-693E7A565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47A61D-BE15-AFF9-3A61-9EB825414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C69182-6F7A-CA95-93C1-24DE72CE5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747701-16A6-8C39-B038-5D5A4011E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E0817-409C-9E47-AF6D-6949F9D0F4F6}" type="datetimeFigureOut">
              <a:rPr kumimoji="1" lang="ko-KR" altLang="en-US" smtClean="0"/>
              <a:t>2024. 5. 11.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F7B3E0-2C4F-348F-1D14-4E7A4646C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198029-363B-56D4-4BFD-3FFE99F45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9C32-9905-1649-8DEC-E04313E686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17539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82FEE-DA8A-A090-16D4-698992637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C9626B-1429-F803-7C2E-04F55CC575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854527-635E-67B2-3D3B-80A711E58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8A95D6-7253-E0D4-C246-06D6BB838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E0817-409C-9E47-AF6D-6949F9D0F4F6}" type="datetimeFigureOut">
              <a:rPr kumimoji="1" lang="ko-KR" altLang="en-US" smtClean="0"/>
              <a:t>2024. 5. 11.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73F498-7BAB-EBC7-9F37-AC6D46204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AC9684-F8E7-10DF-BEF6-3E56032BC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9C32-9905-1649-8DEC-E04313E686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3627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2BBB1F-6DF1-EBB4-5F61-C6D691ABB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E641D2-DB6F-577F-4A3D-559A28BA5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29C992-DCEE-5DDA-26DB-A03C5FF545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CE0817-409C-9E47-AF6D-6949F9D0F4F6}" type="datetimeFigureOut">
              <a:rPr kumimoji="1" lang="ko-KR" altLang="en-US" smtClean="0"/>
              <a:t>2024. 5. 11.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703860-370B-F48F-E5A6-A89F436AD4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A1B858-10D4-6427-D0D1-886B0E6A7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AF9C32-9905-1649-8DEC-E04313E686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4626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E55973-F7B3-1E50-2A21-74B1CBB1B0F7}"/>
              </a:ext>
            </a:extLst>
          </p:cNvPr>
          <p:cNvSpPr txBox="1"/>
          <p:nvPr/>
        </p:nvSpPr>
        <p:spPr>
          <a:xfrm>
            <a:off x="305868" y="20834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/>
              <a:t>구성도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CB737BE-2C98-98DC-C4C4-3B7687C472FE}"/>
              </a:ext>
            </a:extLst>
          </p:cNvPr>
          <p:cNvSpPr/>
          <p:nvPr/>
        </p:nvSpPr>
        <p:spPr>
          <a:xfrm>
            <a:off x="9136362" y="2189017"/>
            <a:ext cx="2293637" cy="14408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ElasticSearch</a:t>
            </a:r>
            <a:endParaRPr kumimoji="1" lang="en-US" altLang="ko-KR" dirty="0"/>
          </a:p>
          <a:p>
            <a:pPr algn="ctr"/>
            <a:r>
              <a:rPr kumimoji="1" lang="en-US" altLang="ko-KR" dirty="0" err="1"/>
              <a:t>Thanos</a:t>
            </a:r>
            <a:endParaRPr kumimoji="1"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1C3A4E7-6AD6-80B8-360E-1F82CC2F449A}"/>
              </a:ext>
            </a:extLst>
          </p:cNvPr>
          <p:cNvSpPr/>
          <p:nvPr/>
        </p:nvSpPr>
        <p:spPr>
          <a:xfrm>
            <a:off x="7986436" y="4003211"/>
            <a:ext cx="1413164" cy="12061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ML</a:t>
            </a:r>
            <a:endParaRPr kumimoji="1"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5236865-7F4C-8910-F268-60F033F3C82B}"/>
              </a:ext>
            </a:extLst>
          </p:cNvPr>
          <p:cNvSpPr/>
          <p:nvPr/>
        </p:nvSpPr>
        <p:spPr>
          <a:xfrm>
            <a:off x="5806744" y="2189017"/>
            <a:ext cx="1911926" cy="14408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Prometheus</a:t>
            </a:r>
          </a:p>
          <a:p>
            <a:pPr algn="ctr"/>
            <a:r>
              <a:rPr kumimoji="1" lang="en-US" altLang="ko-KR" dirty="0"/>
              <a:t>(monitoring)</a:t>
            </a:r>
            <a:endParaRPr kumimoji="1"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D09531D-AD92-038F-7E4D-590732A56618}"/>
              </a:ext>
            </a:extLst>
          </p:cNvPr>
          <p:cNvSpPr/>
          <p:nvPr/>
        </p:nvSpPr>
        <p:spPr>
          <a:xfrm>
            <a:off x="2909457" y="2189017"/>
            <a:ext cx="1402417" cy="14408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Otel</a:t>
            </a:r>
            <a:endParaRPr kumimoji="1" lang="ko-KR" altLang="en-US" dirty="0"/>
          </a:p>
        </p:txBody>
      </p:sp>
      <p:cxnSp>
        <p:nvCxnSpPr>
          <p:cNvPr id="13" name="꺾인 연결선[E] 12">
            <a:extLst>
              <a:ext uri="{FF2B5EF4-FFF2-40B4-BE49-F238E27FC236}">
                <a16:creationId xmlns:a16="http://schemas.microsoft.com/office/drawing/2014/main" id="{9C8359EF-0D8F-AA41-B6BE-4B8F7FDC7DBF}"/>
              </a:ext>
            </a:extLst>
          </p:cNvPr>
          <p:cNvCxnSpPr>
            <a:cxnSpLocks/>
            <a:stCxn id="4" idx="2"/>
            <a:endCxn id="8" idx="3"/>
          </p:cNvCxnSpPr>
          <p:nvPr/>
        </p:nvCxnSpPr>
        <p:spPr>
          <a:xfrm rot="5400000">
            <a:off x="9353186" y="3676305"/>
            <a:ext cx="976411" cy="88358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760FFAD4-8F9D-C275-F332-84B7B740A619}"/>
              </a:ext>
            </a:extLst>
          </p:cNvPr>
          <p:cNvCxnSpPr>
            <a:cxnSpLocks/>
            <a:stCxn id="8" idx="1"/>
            <a:endCxn id="10" idx="2"/>
          </p:cNvCxnSpPr>
          <p:nvPr/>
        </p:nvCxnSpPr>
        <p:spPr>
          <a:xfrm rot="10800000">
            <a:off x="6762708" y="3629891"/>
            <a:ext cx="1223729" cy="97641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FB4DB84-944B-46F0-53E9-0293C6CB3BA6}"/>
              </a:ext>
            </a:extLst>
          </p:cNvPr>
          <p:cNvCxnSpPr>
            <a:cxnSpLocks/>
            <a:stCxn id="10" idx="3"/>
            <a:endCxn id="4" idx="1"/>
          </p:cNvCxnSpPr>
          <p:nvPr/>
        </p:nvCxnSpPr>
        <p:spPr>
          <a:xfrm>
            <a:off x="7718670" y="2909454"/>
            <a:ext cx="14176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1E4D5C5-BA0C-20F4-EE93-9B75A0E3523F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4311874" y="2909454"/>
            <a:ext cx="14948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92469F2-F446-9C3A-4C4E-DC8F11D98D9F}"/>
              </a:ext>
            </a:extLst>
          </p:cNvPr>
          <p:cNvSpPr/>
          <p:nvPr/>
        </p:nvSpPr>
        <p:spPr>
          <a:xfrm>
            <a:off x="615820" y="2189016"/>
            <a:ext cx="1402417" cy="14408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system</a:t>
            </a:r>
            <a:endParaRPr kumimoji="1"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24F5221-DD98-8C46-8F1A-73CBDBF2545E}"/>
              </a:ext>
            </a:extLst>
          </p:cNvPr>
          <p:cNvCxnSpPr>
            <a:cxnSpLocks/>
            <a:stCxn id="25" idx="3"/>
            <a:endCxn id="11" idx="1"/>
          </p:cNvCxnSpPr>
          <p:nvPr/>
        </p:nvCxnSpPr>
        <p:spPr>
          <a:xfrm>
            <a:off x="2018237" y="2909453"/>
            <a:ext cx="89122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6EAF743-4342-3F6A-CD88-3A107C83CE26}"/>
              </a:ext>
            </a:extLst>
          </p:cNvPr>
          <p:cNvSpPr txBox="1"/>
          <p:nvPr/>
        </p:nvSpPr>
        <p:spPr>
          <a:xfrm>
            <a:off x="1640864" y="1610377"/>
            <a:ext cx="1809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/>
              <a:t>Receivers</a:t>
            </a:r>
          </a:p>
          <a:p>
            <a:pPr algn="ctr"/>
            <a:r>
              <a:rPr kumimoji="1" lang="en-US" altLang="ko-KR" sz="1400" dirty="0"/>
              <a:t>(</a:t>
            </a:r>
            <a:r>
              <a:rPr kumimoji="1" lang="en-US" altLang="ko-KR" sz="1400" dirty="0" err="1"/>
              <a:t>grpc</a:t>
            </a:r>
            <a:r>
              <a:rPr kumimoji="1" lang="en-US" altLang="ko-KR" sz="1400" dirty="0"/>
              <a:t>/http protocol)</a:t>
            </a:r>
            <a:endParaRPr kumimoji="1"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3561502-9346-CF30-ED0E-7C86B54CDF53}"/>
              </a:ext>
            </a:extLst>
          </p:cNvPr>
          <p:cNvSpPr txBox="1"/>
          <p:nvPr/>
        </p:nvSpPr>
        <p:spPr>
          <a:xfrm>
            <a:off x="4021854" y="1725954"/>
            <a:ext cx="946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Exporters</a:t>
            </a:r>
            <a:endParaRPr kumimoji="1"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24FC945-FAE8-4574-A68E-FF5D28956139}"/>
              </a:ext>
            </a:extLst>
          </p:cNvPr>
          <p:cNvSpPr txBox="1"/>
          <p:nvPr/>
        </p:nvSpPr>
        <p:spPr>
          <a:xfrm>
            <a:off x="9542076" y="4600068"/>
            <a:ext cx="111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metric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data</a:t>
            </a:r>
            <a:endParaRPr kumimoji="1" lang="ko-KR" altLang="en-US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4A7FF15-86C4-C221-16B7-903C9ECBE747}"/>
              </a:ext>
            </a:extLst>
          </p:cNvPr>
          <p:cNvSpPr txBox="1"/>
          <p:nvPr/>
        </p:nvSpPr>
        <p:spPr>
          <a:xfrm>
            <a:off x="9530806" y="1830922"/>
            <a:ext cx="17026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Long term storage</a:t>
            </a:r>
            <a:endParaRPr kumimoji="1" lang="ko-KR" altLang="en-US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8A7DEF6-81FD-BF08-114B-33D4E8528A46}"/>
              </a:ext>
            </a:extLst>
          </p:cNvPr>
          <p:cNvSpPr txBox="1"/>
          <p:nvPr/>
        </p:nvSpPr>
        <p:spPr>
          <a:xfrm>
            <a:off x="7870312" y="2560153"/>
            <a:ext cx="111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metric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data</a:t>
            </a:r>
            <a:endParaRPr kumimoji="1" lang="ko-KR" altLang="en-US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A7FD76D-20AA-B487-0DBD-210EE27DCF33}"/>
              </a:ext>
            </a:extLst>
          </p:cNvPr>
          <p:cNvSpPr txBox="1"/>
          <p:nvPr/>
        </p:nvSpPr>
        <p:spPr>
          <a:xfrm>
            <a:off x="4502228" y="2560152"/>
            <a:ext cx="111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metric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data</a:t>
            </a:r>
            <a:endParaRPr kumimoji="1" lang="ko-KR" altLang="en-US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05697AA-9D88-538D-6358-FDFC7DC35EA9}"/>
              </a:ext>
            </a:extLst>
          </p:cNvPr>
          <p:cNvSpPr txBox="1"/>
          <p:nvPr/>
        </p:nvSpPr>
        <p:spPr>
          <a:xfrm>
            <a:off x="6475637" y="4606300"/>
            <a:ext cx="1510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Predicted values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93921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5A37671-3FD1-D093-9618-C7345C781E21}"/>
              </a:ext>
            </a:extLst>
          </p:cNvPr>
          <p:cNvSpPr txBox="1"/>
          <p:nvPr/>
        </p:nvSpPr>
        <p:spPr>
          <a:xfrm>
            <a:off x="305868" y="208346"/>
            <a:ext cx="3696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err="1"/>
              <a:t>Observavility</a:t>
            </a:r>
            <a:r>
              <a:rPr kumimoji="1" lang="en-US" altLang="ko-KR" sz="2400" dirty="0"/>
              <a:t>(</a:t>
            </a:r>
            <a:r>
              <a:rPr kumimoji="1" lang="ko-KR" altLang="en-US" sz="2400" dirty="0"/>
              <a:t>관측가능성</a:t>
            </a:r>
            <a:r>
              <a:rPr kumimoji="1" lang="en-US" altLang="ko-KR" sz="2400" dirty="0"/>
              <a:t>)</a:t>
            </a:r>
            <a:endParaRPr kumimoji="1" lang="ko-KR" altLang="en-US" sz="2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8559905-25EA-06C2-7309-31936C5F7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729" y="2891594"/>
            <a:ext cx="5428673" cy="299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26CA8F-54BA-BE0B-8AB8-9DE0AEE0E842}"/>
              </a:ext>
            </a:extLst>
          </p:cNvPr>
          <p:cNvSpPr txBox="1"/>
          <p:nvPr/>
        </p:nvSpPr>
        <p:spPr>
          <a:xfrm>
            <a:off x="305868" y="2295477"/>
            <a:ext cx="609985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1.</a:t>
            </a:r>
            <a:r>
              <a:rPr lang="ko-KR" altLang="en-US" sz="1400" b="1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 측정</a:t>
            </a:r>
            <a:r>
              <a:rPr lang="en-US" altLang="ko-KR" sz="1400" b="1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(</a:t>
            </a:r>
            <a:r>
              <a:rPr lang="en" altLang="ko-KR" sz="1400" b="1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Metric)</a:t>
            </a:r>
          </a:p>
          <a:p>
            <a:pPr algn="l"/>
            <a:r>
              <a:rPr lang="ko-KR" altLang="en-US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정의 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: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시스템의 상태나 행동을 수량적으로 기록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.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 일반적으로 수치형 데이터로 나타나며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시간에 따른 변화를 관찰할 수 있음</a:t>
            </a:r>
          </a:p>
          <a:p>
            <a:pPr algn="l"/>
            <a:r>
              <a:rPr lang="ko-KR" altLang="en-US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예시 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: </a:t>
            </a:r>
            <a:r>
              <a:rPr lang="en" altLang="ko-KR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CPU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사용률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메모리 사용량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, </a:t>
            </a:r>
            <a:r>
              <a:rPr lang="en" altLang="ko-KR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HTTP </a:t>
            </a:r>
            <a:r>
              <a:rPr lang="ko-KR" altLang="en-US" sz="1400" b="0" i="0" dirty="0" err="1">
                <a:solidFill>
                  <a:srgbClr val="242424"/>
                </a:solidFill>
                <a:effectLst/>
                <a:latin typeface="+mj-ea"/>
                <a:ea typeface="+mj-ea"/>
              </a:rPr>
              <a:t>요청수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응답 시간 등</a:t>
            </a:r>
            <a:endParaRPr lang="en-US" altLang="ko-KR" sz="1400" b="0" i="0" dirty="0">
              <a:solidFill>
                <a:srgbClr val="242424"/>
              </a:solidFill>
              <a:effectLst/>
              <a:latin typeface="+mj-ea"/>
              <a:ea typeface="+mj-ea"/>
            </a:endParaRPr>
          </a:p>
          <a:p>
            <a:pPr algn="l"/>
            <a:r>
              <a:rPr lang="ko-KR" altLang="en-US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활용 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: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성능 모니터링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리소스 사용량 파악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트렌드 및 패턴 분석</a:t>
            </a:r>
            <a:endParaRPr lang="en-US" altLang="ko-KR" sz="1400" b="0" i="0" dirty="0">
              <a:solidFill>
                <a:srgbClr val="242424"/>
              </a:solidFill>
              <a:effectLst/>
              <a:latin typeface="+mj-ea"/>
              <a:ea typeface="+mj-ea"/>
            </a:endParaRPr>
          </a:p>
          <a:p>
            <a:pPr algn="l"/>
            <a:endParaRPr lang="ko-KR" altLang="en-US" sz="1400" b="0" i="0" dirty="0">
              <a:solidFill>
                <a:srgbClr val="242424"/>
              </a:solidFill>
              <a:effectLst/>
              <a:latin typeface="+mj-ea"/>
              <a:ea typeface="+mj-ea"/>
            </a:endParaRPr>
          </a:p>
          <a:p>
            <a:pPr algn="l"/>
            <a:r>
              <a:rPr lang="en-US" altLang="ko-KR" sz="1400" b="1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2.</a:t>
            </a:r>
            <a:r>
              <a:rPr lang="ko-KR" altLang="en-US" sz="1400" b="1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 로그</a:t>
            </a:r>
            <a:r>
              <a:rPr lang="en-US" altLang="ko-KR" sz="1400" b="1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(</a:t>
            </a:r>
            <a:r>
              <a:rPr lang="en" altLang="ko-KR" sz="1400" b="1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Log)</a:t>
            </a:r>
          </a:p>
          <a:p>
            <a:pPr algn="l"/>
            <a:r>
              <a:rPr lang="ko-KR" altLang="en-US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정의 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: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어플리케이션 또는 시스템의 이벤트나 상태를 기록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주로 텍스트 형식으로 저장 되며 애플리케이션의 </a:t>
            </a:r>
            <a:r>
              <a:rPr lang="ko-KR" altLang="en-US" sz="1400" b="0" i="0" dirty="0" err="1">
                <a:solidFill>
                  <a:srgbClr val="242424"/>
                </a:solidFill>
                <a:effectLst/>
                <a:latin typeface="+mj-ea"/>
                <a:ea typeface="+mj-ea"/>
              </a:rPr>
              <a:t>실행중에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 발생하는 여러 사건을 기록</a:t>
            </a:r>
          </a:p>
          <a:p>
            <a:pPr algn="l"/>
            <a:r>
              <a:rPr lang="ko-KR" altLang="en-US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예시 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: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오류 메시지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정보 로그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경고 등</a:t>
            </a:r>
          </a:p>
          <a:p>
            <a:pPr algn="l"/>
            <a:r>
              <a:rPr lang="ko-KR" altLang="en-US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활용 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: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버그 추적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문제 해결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상태 추적 등</a:t>
            </a:r>
            <a:endParaRPr lang="en-US" altLang="ko-KR" sz="1400" b="0" i="0" dirty="0">
              <a:solidFill>
                <a:srgbClr val="242424"/>
              </a:solidFill>
              <a:effectLst/>
              <a:latin typeface="+mj-ea"/>
              <a:ea typeface="+mj-ea"/>
            </a:endParaRPr>
          </a:p>
          <a:p>
            <a:pPr algn="l"/>
            <a:endParaRPr lang="ko-KR" altLang="en-US" sz="1400" b="0" i="0" dirty="0">
              <a:solidFill>
                <a:srgbClr val="242424"/>
              </a:solidFill>
              <a:effectLst/>
              <a:latin typeface="+mj-ea"/>
              <a:ea typeface="+mj-ea"/>
            </a:endParaRPr>
          </a:p>
          <a:p>
            <a:pPr algn="l"/>
            <a:r>
              <a:rPr lang="en-US" altLang="ko-KR" sz="1400" b="1" dirty="0">
                <a:solidFill>
                  <a:srgbClr val="242424"/>
                </a:solidFill>
                <a:effectLst/>
                <a:latin typeface="+mj-ea"/>
                <a:ea typeface="+mj-ea"/>
              </a:rPr>
              <a:t>3.</a:t>
            </a:r>
            <a:r>
              <a:rPr lang="ko-KR" altLang="en-US" sz="1400" b="1" dirty="0">
                <a:solidFill>
                  <a:srgbClr val="242424"/>
                </a:solidFill>
                <a:effectLst/>
                <a:latin typeface="+mj-ea"/>
                <a:ea typeface="+mj-ea"/>
              </a:rPr>
              <a:t> 추적</a:t>
            </a:r>
            <a:r>
              <a:rPr lang="en-US" altLang="ko-KR" sz="1400" b="1" dirty="0">
                <a:solidFill>
                  <a:srgbClr val="242424"/>
                </a:solidFill>
                <a:effectLst/>
                <a:latin typeface="+mj-ea"/>
                <a:ea typeface="+mj-ea"/>
              </a:rPr>
              <a:t>(Trace)</a:t>
            </a:r>
            <a:endParaRPr lang="en" altLang="ko-KR" sz="1400" b="1" dirty="0">
              <a:solidFill>
                <a:srgbClr val="242424"/>
              </a:solidFill>
              <a:effectLst/>
              <a:latin typeface="+mj-ea"/>
              <a:ea typeface="+mj-ea"/>
            </a:endParaRPr>
          </a:p>
          <a:p>
            <a:pPr algn="l"/>
            <a:r>
              <a:rPr lang="ko-KR" altLang="en-US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정의 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: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시스템이나 어플리케이션 내에서 특정 트랜잭션 또는 이벤트의 흐름을 시간 순서대로 기록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다양한 구성 요소 간의 상호 작용을 이해 할 수 있음</a:t>
            </a:r>
          </a:p>
          <a:p>
            <a:pPr algn="l"/>
            <a:r>
              <a:rPr lang="ko-KR" altLang="en-US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예시 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: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분산 시스템에서의 </a:t>
            </a:r>
            <a:r>
              <a:rPr lang="en" altLang="ko-KR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API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호출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서비스 간의 통신 등을 추적할 수 있음</a:t>
            </a:r>
          </a:p>
          <a:p>
            <a:pPr algn="l"/>
            <a:r>
              <a:rPr lang="ko-KR" altLang="en-US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활용 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: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성능 최적화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병목 현상 해결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서비스 간 의존성 파악 등에 사용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A4A0EB-A356-B62C-999E-3F2821481E46}"/>
              </a:ext>
            </a:extLst>
          </p:cNvPr>
          <p:cNvSpPr txBox="1"/>
          <p:nvPr/>
        </p:nvSpPr>
        <p:spPr>
          <a:xfrm>
            <a:off x="990703" y="1065479"/>
            <a:ext cx="97969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애플리케이션 성능 관리</a:t>
            </a:r>
            <a:r>
              <a:rPr lang="en-US" altLang="ko-KR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(APM)</a:t>
            </a:r>
            <a:r>
              <a:rPr lang="ko-KR" altLang="en-US" i="0" dirty="0" err="1">
                <a:solidFill>
                  <a:srgbClr val="242424"/>
                </a:solidFill>
                <a:effectLst/>
                <a:latin typeface="+mj-ea"/>
                <a:ea typeface="+mj-ea"/>
              </a:rPr>
              <a:t>를</a:t>
            </a:r>
            <a:r>
              <a:rPr lang="ko-KR" altLang="en-US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 위해 운영 중인 시스템에 문제가 발생했을 때</a:t>
            </a:r>
            <a:endParaRPr lang="en-US" altLang="ko-KR" i="0" dirty="0">
              <a:solidFill>
                <a:srgbClr val="242424"/>
              </a:solidFill>
              <a:effectLst/>
              <a:latin typeface="+mj-ea"/>
              <a:ea typeface="+mj-ea"/>
            </a:endParaRPr>
          </a:p>
          <a:p>
            <a:pPr algn="ctr"/>
            <a:r>
              <a:rPr lang="ko-KR" altLang="en-US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원인을 신속하게 파악할 수 있는 능력</a:t>
            </a:r>
          </a:p>
        </p:txBody>
      </p:sp>
    </p:spTree>
    <p:extLst>
      <p:ext uri="{BB962C8B-B14F-4D97-AF65-F5344CB8AC3E}">
        <p14:creationId xmlns:p14="http://schemas.microsoft.com/office/powerpoint/2010/main" val="1553134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E55973-F7B3-1E50-2A21-74B1CBB1B0F7}"/>
              </a:ext>
            </a:extLst>
          </p:cNvPr>
          <p:cNvSpPr txBox="1"/>
          <p:nvPr/>
        </p:nvSpPr>
        <p:spPr>
          <a:xfrm>
            <a:off x="305868" y="208346"/>
            <a:ext cx="3085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err="1"/>
              <a:t>OpenTelemetry</a:t>
            </a:r>
            <a:r>
              <a:rPr kumimoji="1" lang="en-US" altLang="ko-KR" sz="2400" dirty="0"/>
              <a:t>(</a:t>
            </a:r>
            <a:r>
              <a:rPr kumimoji="1" lang="en-US" altLang="ko-KR" sz="2400" dirty="0" err="1"/>
              <a:t>Otel</a:t>
            </a:r>
            <a:r>
              <a:rPr kumimoji="1" lang="en-US" altLang="ko-KR" sz="2400" dirty="0"/>
              <a:t>)</a:t>
            </a:r>
            <a:endParaRPr kumimoji="1"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690A5F-CFB5-6416-9A0A-A4C42816589E}"/>
              </a:ext>
            </a:extLst>
          </p:cNvPr>
          <p:cNvSpPr txBox="1"/>
          <p:nvPr/>
        </p:nvSpPr>
        <p:spPr>
          <a:xfrm>
            <a:off x="990703" y="5299847"/>
            <a:ext cx="97969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분산 추적과 </a:t>
            </a:r>
            <a:r>
              <a:rPr lang="ko-KR" altLang="en-US" i="0" dirty="0" err="1">
                <a:solidFill>
                  <a:srgbClr val="242424"/>
                </a:solidFill>
                <a:effectLst/>
                <a:latin typeface="+mj-ea"/>
                <a:ea typeface="+mj-ea"/>
              </a:rPr>
              <a:t>메트릭을</a:t>
            </a:r>
            <a:r>
              <a:rPr lang="ko-KR" altLang="en-US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 수집하기 위한 </a:t>
            </a:r>
            <a:r>
              <a:rPr lang="en-US" altLang="ko-KR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CNCF(Cloud Native Computing Foundation)</a:t>
            </a:r>
            <a:r>
              <a:rPr lang="ko-KR" altLang="en-US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의 오픈 소스 프로젝트로</a:t>
            </a:r>
            <a:r>
              <a:rPr lang="en-US" altLang="ko-KR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,</a:t>
            </a:r>
            <a:r>
              <a:rPr lang="ko-KR" altLang="en-US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 관측 가능성을 향상시키기 위해 </a:t>
            </a:r>
            <a:r>
              <a:rPr lang="en-US" altLang="ko-KR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Logging, Metric, Tracing </a:t>
            </a:r>
            <a:r>
              <a:rPr lang="ko-KR" altLang="en-US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데이터를 생성</a:t>
            </a:r>
            <a:r>
              <a:rPr lang="en-US" altLang="ko-KR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,</a:t>
            </a:r>
            <a:r>
              <a:rPr lang="ko-KR" altLang="en-US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 수집</a:t>
            </a:r>
            <a:r>
              <a:rPr lang="en-US" altLang="ko-KR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,</a:t>
            </a:r>
            <a:r>
              <a:rPr lang="ko-KR" altLang="en-US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 분석하고 관리할 수 있는 통합된 도구와</a:t>
            </a:r>
            <a:r>
              <a:rPr lang="ko-KR" altLang="en-US" dirty="0">
                <a:solidFill>
                  <a:srgbClr val="242424"/>
                </a:solidFill>
                <a:latin typeface="+mj-ea"/>
                <a:ea typeface="+mj-ea"/>
              </a:rPr>
              <a:t> </a:t>
            </a:r>
            <a:r>
              <a:rPr lang="en-US" altLang="ko-KR" dirty="0">
                <a:solidFill>
                  <a:srgbClr val="242424"/>
                </a:solidFill>
                <a:latin typeface="+mj-ea"/>
                <a:ea typeface="+mj-ea"/>
              </a:rPr>
              <a:t>API</a:t>
            </a:r>
            <a:r>
              <a:rPr lang="ko-KR" altLang="en-US" dirty="0">
                <a:solidFill>
                  <a:srgbClr val="242424"/>
                </a:solidFill>
                <a:latin typeface="+mj-ea"/>
                <a:ea typeface="+mj-ea"/>
              </a:rPr>
              <a:t> 제공</a:t>
            </a:r>
            <a:endParaRPr lang="ko-KR" altLang="en-US" i="0" dirty="0">
              <a:solidFill>
                <a:srgbClr val="242424"/>
              </a:solidFill>
              <a:effectLst/>
              <a:latin typeface="+mj-ea"/>
              <a:ea typeface="+mj-ea"/>
            </a:endParaRPr>
          </a:p>
        </p:txBody>
      </p:sp>
      <p:pic>
        <p:nvPicPr>
          <p:cNvPr id="7" name="그림 6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30493065-822D-4BAC-F6E2-FFC9E14F3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241" y="899594"/>
            <a:ext cx="7451321" cy="417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597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659F61-F63F-3E63-51F9-BA5BC7696976}"/>
              </a:ext>
            </a:extLst>
          </p:cNvPr>
          <p:cNvSpPr txBox="1"/>
          <p:nvPr/>
        </p:nvSpPr>
        <p:spPr>
          <a:xfrm>
            <a:off x="305868" y="208346"/>
            <a:ext cx="1845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/>
              <a:t>Prometheus</a:t>
            </a:r>
            <a:endParaRPr kumimoji="1"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EE7D29-993F-1FCF-E375-7FA590034F05}"/>
              </a:ext>
            </a:extLst>
          </p:cNvPr>
          <p:cNvSpPr txBox="1"/>
          <p:nvPr/>
        </p:nvSpPr>
        <p:spPr>
          <a:xfrm>
            <a:off x="990703" y="5299847"/>
            <a:ext cx="97969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오픈소스 시스템 모니터링 및 경고 </a:t>
            </a:r>
            <a:r>
              <a:rPr lang="ko-KR" altLang="en-US" i="0" dirty="0" err="1">
                <a:solidFill>
                  <a:srgbClr val="242424"/>
                </a:solidFill>
                <a:effectLst/>
                <a:latin typeface="+mj-ea"/>
                <a:ea typeface="+mj-ea"/>
              </a:rPr>
              <a:t>툴킷</a:t>
            </a:r>
            <a:r>
              <a:rPr lang="en-US" altLang="ko-KR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,</a:t>
            </a:r>
            <a:r>
              <a:rPr lang="ko-KR" altLang="en-US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 수집하려는 대상 서버에 </a:t>
            </a:r>
            <a:r>
              <a:rPr lang="en-US" altLang="ko-KR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Exporter</a:t>
            </a:r>
            <a:r>
              <a:rPr lang="ko-KR" altLang="en-US" i="0" dirty="0" err="1">
                <a:solidFill>
                  <a:srgbClr val="242424"/>
                </a:solidFill>
                <a:effectLst/>
                <a:latin typeface="+mj-ea"/>
                <a:ea typeface="+mj-ea"/>
              </a:rPr>
              <a:t>를</a:t>
            </a:r>
            <a:r>
              <a:rPr lang="ko-KR" altLang="en-US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 설치하여 </a:t>
            </a:r>
            <a:r>
              <a:rPr lang="en-US" altLang="ko-KR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Pull</a:t>
            </a:r>
            <a:r>
              <a:rPr lang="ko-KR" altLang="en-US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 </a:t>
            </a:r>
            <a:r>
              <a:rPr lang="ko-KR" altLang="en-US" dirty="0">
                <a:solidFill>
                  <a:srgbClr val="242424"/>
                </a:solidFill>
                <a:latin typeface="+mj-ea"/>
                <a:ea typeface="+mj-ea"/>
              </a:rPr>
              <a:t>방식으로 다른 곳의 데이터를 가져옴</a:t>
            </a:r>
            <a:r>
              <a:rPr lang="en-US" altLang="ko-KR" dirty="0">
                <a:solidFill>
                  <a:srgbClr val="242424"/>
                </a:solidFill>
                <a:latin typeface="+mj-ea"/>
                <a:ea typeface="+mj-ea"/>
              </a:rPr>
              <a:t>.</a:t>
            </a:r>
            <a:r>
              <a:rPr lang="ko-KR" altLang="en-US" dirty="0">
                <a:solidFill>
                  <a:srgbClr val="242424"/>
                </a:solidFill>
                <a:latin typeface="+mj-ea"/>
                <a:ea typeface="+mj-ea"/>
              </a:rPr>
              <a:t> </a:t>
            </a:r>
            <a:r>
              <a:rPr lang="en-US" altLang="ko-KR" i="0" dirty="0" err="1">
                <a:solidFill>
                  <a:srgbClr val="242424"/>
                </a:solidFill>
                <a:effectLst/>
                <a:latin typeface="+mj-ea"/>
                <a:ea typeface="+mj-ea"/>
              </a:rPr>
              <a:t>PromQL</a:t>
            </a:r>
            <a:r>
              <a:rPr lang="en-US" altLang="ko-KR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 </a:t>
            </a:r>
            <a:r>
              <a:rPr lang="ko-KR" altLang="en-US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쿼리 언어를 제공하여 </a:t>
            </a:r>
            <a:r>
              <a:rPr lang="en-US" altLang="ko-KR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HTTP</a:t>
            </a:r>
            <a:r>
              <a:rPr lang="ko-KR" altLang="en-US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R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API</a:t>
            </a:r>
            <a:r>
              <a:rPr lang="ko-KR" altLang="en-US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에서 쿼리에 맞게 시계열 데이터 정제 가능</a:t>
            </a:r>
          </a:p>
        </p:txBody>
      </p:sp>
      <p:pic>
        <p:nvPicPr>
          <p:cNvPr id="8194" name="Picture 2" descr="Prometheus란?">
            <a:extLst>
              <a:ext uri="{FF2B5EF4-FFF2-40B4-BE49-F238E27FC236}">
                <a16:creationId xmlns:a16="http://schemas.microsoft.com/office/drawing/2014/main" id="{92BB2754-B900-1BBD-A776-301F98BEF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452" y="900545"/>
            <a:ext cx="5948791" cy="424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720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2327E0-C58B-D938-CB56-0F99B0A699A5}"/>
              </a:ext>
            </a:extLst>
          </p:cNvPr>
          <p:cNvSpPr txBox="1"/>
          <p:nvPr/>
        </p:nvSpPr>
        <p:spPr>
          <a:xfrm>
            <a:off x="305868" y="208346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/>
              <a:t>실습 환경 구축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A5A603-5D42-9EEE-AEEC-8B2F1F869DAB}"/>
              </a:ext>
            </a:extLst>
          </p:cNvPr>
          <p:cNvSpPr txBox="1"/>
          <p:nvPr/>
        </p:nvSpPr>
        <p:spPr>
          <a:xfrm>
            <a:off x="1776364" y="5174309"/>
            <a:ext cx="91162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Windows</a:t>
            </a:r>
            <a:r>
              <a:rPr lang="ko-KR" alt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와 </a:t>
            </a:r>
            <a:r>
              <a:rPr lang="en-US" altLang="ko-KR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Mac</a:t>
            </a:r>
            <a:r>
              <a:rPr lang="ko-KR" alt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 환경에서 </a:t>
            </a:r>
            <a:r>
              <a:rPr lang="en-US" altLang="ko-KR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JAVA(SDK, Agent </a:t>
            </a:r>
            <a:r>
              <a:rPr lang="ko-KR" alt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방식</a:t>
            </a:r>
            <a:r>
              <a:rPr lang="en-US" altLang="ko-KR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)</a:t>
            </a:r>
            <a:r>
              <a:rPr lang="ko-KR" alt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과 </a:t>
            </a:r>
            <a:r>
              <a:rPr lang="en-US" altLang="ko-KR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Python(SDK</a:t>
            </a:r>
            <a:r>
              <a:rPr lang="ko-KR" alt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 방식</a:t>
            </a:r>
            <a:r>
              <a:rPr lang="en-US" altLang="ko-KR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)</a:t>
            </a:r>
            <a:r>
              <a:rPr lang="ko-KR" altLang="en-US" dirty="0" err="1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으로</a:t>
            </a:r>
            <a:r>
              <a:rPr lang="ko-KR" alt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 실습 진행</a:t>
            </a:r>
            <a:endParaRPr lang="en" altLang="ko-KR" b="0" i="0" dirty="0">
              <a:solidFill>
                <a:srgbClr val="1F2328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142006C7-45B0-7EDE-ECAE-09F33D3D3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202" y="959915"/>
            <a:ext cx="7004434" cy="392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176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CA6AAA-350F-CA7B-FF4F-ABFE26AD9AFC}"/>
              </a:ext>
            </a:extLst>
          </p:cNvPr>
          <p:cNvSpPr txBox="1"/>
          <p:nvPr/>
        </p:nvSpPr>
        <p:spPr>
          <a:xfrm>
            <a:off x="1440873" y="612844"/>
            <a:ext cx="4045528" cy="563231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ko-KR" sz="1000" i="1" dirty="0">
                <a:solidFill>
                  <a:srgbClr val="5F826B"/>
                </a:solidFill>
                <a:effectLst/>
                <a:highlight>
                  <a:srgbClr val="000000"/>
                </a:highlight>
              </a:rPr>
              <a:t># /</a:t>
            </a:r>
            <a:r>
              <a:rPr lang="en" altLang="ko-KR" sz="1000" i="1" dirty="0" err="1">
                <a:solidFill>
                  <a:srgbClr val="5F826B"/>
                </a:solidFill>
                <a:effectLst/>
                <a:highlight>
                  <a:srgbClr val="000000"/>
                </a:highlight>
              </a:rPr>
              <a:t>tmp</a:t>
            </a:r>
            <a:r>
              <a:rPr lang="en" altLang="ko-KR" sz="1000" i="1" dirty="0">
                <a:solidFill>
                  <a:srgbClr val="5F826B"/>
                </a:solidFill>
                <a:effectLst/>
                <a:highlight>
                  <a:srgbClr val="000000"/>
                </a:highlight>
              </a:rPr>
              <a:t>/</a:t>
            </a:r>
            <a:r>
              <a:rPr lang="en" altLang="ko-KR" sz="1000" i="1" dirty="0" err="1">
                <a:solidFill>
                  <a:srgbClr val="5F826B"/>
                </a:solidFill>
                <a:effectLst/>
                <a:highlight>
                  <a:srgbClr val="000000"/>
                </a:highlight>
              </a:rPr>
              <a:t>otel</a:t>
            </a:r>
            <a:r>
              <a:rPr lang="en" altLang="ko-KR" sz="1000" i="1" dirty="0">
                <a:solidFill>
                  <a:srgbClr val="5F826B"/>
                </a:solidFill>
                <a:effectLst/>
                <a:highlight>
                  <a:srgbClr val="000000"/>
                </a:highlight>
              </a:rPr>
              <a:t>-collector-</a:t>
            </a:r>
            <a:r>
              <a:rPr lang="en" altLang="ko-KR" sz="1000" i="1" dirty="0" err="1">
                <a:solidFill>
                  <a:srgbClr val="5F826B"/>
                </a:solidFill>
                <a:effectLst/>
                <a:highlight>
                  <a:srgbClr val="000000"/>
                </a:highlight>
              </a:rPr>
              <a:t>config.yaml</a:t>
            </a:r>
            <a:br>
              <a:rPr lang="en" altLang="ko-KR" sz="1000" i="1" dirty="0">
                <a:solidFill>
                  <a:srgbClr val="5F826B"/>
                </a:solidFill>
                <a:effectLst/>
                <a:highlight>
                  <a:srgbClr val="000000"/>
                </a:highlight>
              </a:rPr>
            </a:br>
            <a:r>
              <a:rPr lang="en" altLang="ko-KR" sz="1000" dirty="0">
                <a:solidFill>
                  <a:srgbClr val="CF8E6D"/>
                </a:solidFill>
                <a:effectLst/>
                <a:highlight>
                  <a:srgbClr val="000000"/>
                </a:highlight>
              </a:rPr>
              <a:t>receivers</a:t>
            </a:r>
            <a:r>
              <a:rPr lang="en" altLang="ko-KR" sz="1000" dirty="0">
                <a:solidFill>
                  <a:srgbClr val="BCBEC4"/>
                </a:solidFill>
                <a:effectLst/>
                <a:highlight>
                  <a:srgbClr val="000000"/>
                </a:highlight>
              </a:rPr>
              <a:t>:</a:t>
            </a:r>
            <a:br>
              <a:rPr lang="en" altLang="ko-KR" sz="1000" dirty="0">
                <a:solidFill>
                  <a:srgbClr val="BCBEC4"/>
                </a:solidFill>
                <a:effectLst/>
                <a:highlight>
                  <a:srgbClr val="000000"/>
                </a:highlight>
              </a:rPr>
            </a:br>
            <a:r>
              <a:rPr lang="en" altLang="ko-KR" sz="1000" dirty="0">
                <a:solidFill>
                  <a:srgbClr val="BCBEC4"/>
                </a:solidFill>
                <a:effectLst/>
                <a:highlight>
                  <a:srgbClr val="000000"/>
                </a:highlight>
              </a:rPr>
              <a:t>  </a:t>
            </a:r>
            <a:r>
              <a:rPr lang="en" altLang="ko-KR" sz="1000" dirty="0" err="1">
                <a:solidFill>
                  <a:srgbClr val="CF8E6D"/>
                </a:solidFill>
                <a:effectLst/>
                <a:highlight>
                  <a:srgbClr val="000000"/>
                </a:highlight>
              </a:rPr>
              <a:t>otlp</a:t>
            </a:r>
            <a:r>
              <a:rPr lang="en" altLang="ko-KR" sz="1000" dirty="0">
                <a:solidFill>
                  <a:srgbClr val="BCBEC4"/>
                </a:solidFill>
                <a:effectLst/>
                <a:highlight>
                  <a:srgbClr val="000000"/>
                </a:highlight>
              </a:rPr>
              <a:t>:</a:t>
            </a:r>
            <a:br>
              <a:rPr lang="en" altLang="ko-KR" sz="1000" dirty="0">
                <a:solidFill>
                  <a:srgbClr val="BCBEC4"/>
                </a:solidFill>
                <a:effectLst/>
                <a:highlight>
                  <a:srgbClr val="000000"/>
                </a:highlight>
              </a:rPr>
            </a:br>
            <a:r>
              <a:rPr lang="en" altLang="ko-KR" sz="1000" dirty="0">
                <a:solidFill>
                  <a:srgbClr val="BCBEC4"/>
                </a:solidFill>
                <a:effectLst/>
                <a:highlight>
                  <a:srgbClr val="000000"/>
                </a:highlight>
              </a:rPr>
              <a:t>    </a:t>
            </a:r>
            <a:r>
              <a:rPr lang="en" altLang="ko-KR" sz="1000" dirty="0">
                <a:solidFill>
                  <a:srgbClr val="CF8E6D"/>
                </a:solidFill>
                <a:effectLst/>
                <a:highlight>
                  <a:srgbClr val="000000"/>
                </a:highlight>
              </a:rPr>
              <a:t>protocols</a:t>
            </a:r>
            <a:r>
              <a:rPr lang="en" altLang="ko-KR" sz="1000" dirty="0">
                <a:solidFill>
                  <a:srgbClr val="BCBEC4"/>
                </a:solidFill>
                <a:effectLst/>
                <a:highlight>
                  <a:srgbClr val="000000"/>
                </a:highlight>
              </a:rPr>
              <a:t>:</a:t>
            </a:r>
            <a:br>
              <a:rPr lang="en" altLang="ko-KR" sz="1000" dirty="0">
                <a:solidFill>
                  <a:srgbClr val="BCBEC4"/>
                </a:solidFill>
                <a:effectLst/>
                <a:highlight>
                  <a:srgbClr val="000000"/>
                </a:highlight>
              </a:rPr>
            </a:br>
            <a:r>
              <a:rPr lang="en" altLang="ko-KR" sz="1000" dirty="0">
                <a:solidFill>
                  <a:srgbClr val="BCBEC4"/>
                </a:solidFill>
                <a:effectLst/>
                <a:highlight>
                  <a:srgbClr val="000000"/>
                </a:highlight>
              </a:rPr>
              <a:t>      </a:t>
            </a:r>
            <a:r>
              <a:rPr lang="en" altLang="ko-KR" sz="1000" dirty="0" err="1">
                <a:solidFill>
                  <a:srgbClr val="CF8E6D"/>
                </a:solidFill>
                <a:effectLst/>
                <a:highlight>
                  <a:srgbClr val="000000"/>
                </a:highlight>
              </a:rPr>
              <a:t>grpc</a:t>
            </a:r>
            <a:r>
              <a:rPr lang="en" altLang="ko-KR" sz="1000" dirty="0">
                <a:solidFill>
                  <a:srgbClr val="BCBEC4"/>
                </a:solidFill>
                <a:effectLst/>
                <a:highlight>
                  <a:srgbClr val="000000"/>
                </a:highlight>
              </a:rPr>
              <a:t>:</a:t>
            </a:r>
            <a:br>
              <a:rPr lang="en" altLang="ko-KR" sz="1000" dirty="0">
                <a:solidFill>
                  <a:srgbClr val="BCBEC4"/>
                </a:solidFill>
                <a:effectLst/>
                <a:highlight>
                  <a:srgbClr val="000000"/>
                </a:highlight>
              </a:rPr>
            </a:br>
            <a:r>
              <a:rPr lang="en" altLang="ko-KR" sz="1000" dirty="0">
                <a:solidFill>
                  <a:srgbClr val="BCBEC4"/>
                </a:solidFill>
                <a:effectLst/>
                <a:highlight>
                  <a:srgbClr val="000000"/>
                </a:highlight>
              </a:rPr>
              <a:t>        </a:t>
            </a:r>
            <a:r>
              <a:rPr lang="en" altLang="ko-KR" sz="1000" dirty="0">
                <a:solidFill>
                  <a:srgbClr val="CF8E6D"/>
                </a:solidFill>
                <a:effectLst/>
                <a:highlight>
                  <a:srgbClr val="000000"/>
                </a:highlight>
              </a:rPr>
              <a:t>endpoint</a:t>
            </a:r>
            <a:r>
              <a:rPr lang="en" altLang="ko-KR" sz="1000" dirty="0">
                <a:solidFill>
                  <a:srgbClr val="BCBEC4"/>
                </a:solidFill>
                <a:effectLst/>
                <a:highlight>
                  <a:srgbClr val="000000"/>
                </a:highlight>
              </a:rPr>
              <a:t>: 127.0.0.1:4317</a:t>
            </a:r>
            <a:br>
              <a:rPr lang="en" altLang="ko-KR" sz="1000" dirty="0">
                <a:solidFill>
                  <a:srgbClr val="BCBEC4"/>
                </a:solidFill>
                <a:effectLst/>
                <a:highlight>
                  <a:srgbClr val="000000"/>
                </a:highlight>
              </a:rPr>
            </a:br>
            <a:r>
              <a:rPr lang="en" altLang="ko-KR" sz="1000" dirty="0">
                <a:solidFill>
                  <a:srgbClr val="BCBEC4"/>
                </a:solidFill>
                <a:effectLst/>
                <a:highlight>
                  <a:srgbClr val="000000"/>
                </a:highlight>
              </a:rPr>
              <a:t>      </a:t>
            </a:r>
            <a:r>
              <a:rPr lang="en" altLang="ko-KR" sz="1000" dirty="0">
                <a:solidFill>
                  <a:srgbClr val="CF8E6D"/>
                </a:solidFill>
                <a:effectLst/>
                <a:highlight>
                  <a:srgbClr val="000000"/>
                </a:highlight>
              </a:rPr>
              <a:t>http</a:t>
            </a:r>
            <a:r>
              <a:rPr lang="en" altLang="ko-KR" sz="1000" dirty="0">
                <a:solidFill>
                  <a:srgbClr val="BCBEC4"/>
                </a:solidFill>
                <a:effectLst/>
                <a:highlight>
                  <a:srgbClr val="000000"/>
                </a:highlight>
              </a:rPr>
              <a:t>:</a:t>
            </a:r>
            <a:br>
              <a:rPr lang="en" altLang="ko-KR" sz="1000" dirty="0">
                <a:solidFill>
                  <a:srgbClr val="BCBEC4"/>
                </a:solidFill>
                <a:effectLst/>
                <a:highlight>
                  <a:srgbClr val="000000"/>
                </a:highlight>
              </a:rPr>
            </a:br>
            <a:r>
              <a:rPr lang="en" altLang="ko-KR" sz="1000" dirty="0">
                <a:solidFill>
                  <a:srgbClr val="BCBEC4"/>
                </a:solidFill>
                <a:effectLst/>
                <a:highlight>
                  <a:srgbClr val="000000"/>
                </a:highlight>
              </a:rPr>
              <a:t>        </a:t>
            </a:r>
            <a:r>
              <a:rPr lang="en" altLang="ko-KR" sz="1000" dirty="0">
                <a:solidFill>
                  <a:srgbClr val="CF8E6D"/>
                </a:solidFill>
                <a:effectLst/>
                <a:highlight>
                  <a:srgbClr val="000000"/>
                </a:highlight>
              </a:rPr>
              <a:t>endpoint</a:t>
            </a:r>
            <a:r>
              <a:rPr lang="en" altLang="ko-KR" sz="1000" dirty="0">
                <a:solidFill>
                  <a:srgbClr val="BCBEC4"/>
                </a:solidFill>
                <a:effectLst/>
                <a:highlight>
                  <a:srgbClr val="000000"/>
                </a:highlight>
              </a:rPr>
              <a:t>: 127.0.0.1:4318</a:t>
            </a:r>
            <a:br>
              <a:rPr lang="en" altLang="ko-KR" sz="1000" dirty="0">
                <a:solidFill>
                  <a:srgbClr val="BCBEC4"/>
                </a:solidFill>
                <a:effectLst/>
                <a:highlight>
                  <a:srgbClr val="000000"/>
                </a:highlight>
              </a:rPr>
            </a:br>
            <a:br>
              <a:rPr lang="en" altLang="ko-KR" sz="1000" dirty="0">
                <a:solidFill>
                  <a:srgbClr val="BCBEC4"/>
                </a:solidFill>
                <a:effectLst/>
                <a:highlight>
                  <a:srgbClr val="000000"/>
                </a:highlight>
              </a:rPr>
            </a:br>
            <a:br>
              <a:rPr lang="en" altLang="ko-KR" sz="1000" dirty="0">
                <a:solidFill>
                  <a:srgbClr val="BCBEC4"/>
                </a:solidFill>
                <a:effectLst/>
                <a:highlight>
                  <a:srgbClr val="000000"/>
                </a:highlight>
              </a:rPr>
            </a:br>
            <a:r>
              <a:rPr lang="en" altLang="ko-KR" sz="1000" dirty="0">
                <a:solidFill>
                  <a:srgbClr val="CF8E6D"/>
                </a:solidFill>
                <a:effectLst/>
                <a:highlight>
                  <a:srgbClr val="000000"/>
                </a:highlight>
              </a:rPr>
              <a:t>exporters</a:t>
            </a:r>
            <a:r>
              <a:rPr lang="en" altLang="ko-KR" sz="1000" dirty="0">
                <a:solidFill>
                  <a:srgbClr val="BCBEC4"/>
                </a:solidFill>
                <a:effectLst/>
                <a:highlight>
                  <a:srgbClr val="000000"/>
                </a:highlight>
              </a:rPr>
              <a:t>:</a:t>
            </a:r>
            <a:br>
              <a:rPr lang="en" altLang="ko-KR" sz="1000" dirty="0">
                <a:solidFill>
                  <a:srgbClr val="BCBEC4"/>
                </a:solidFill>
                <a:effectLst/>
                <a:highlight>
                  <a:srgbClr val="000000"/>
                </a:highlight>
              </a:rPr>
            </a:br>
            <a:r>
              <a:rPr lang="en" altLang="ko-KR" sz="1000" dirty="0">
                <a:solidFill>
                  <a:srgbClr val="BCBEC4"/>
                </a:solidFill>
                <a:effectLst/>
                <a:highlight>
                  <a:srgbClr val="000000"/>
                </a:highlight>
              </a:rPr>
              <a:t>  </a:t>
            </a:r>
            <a:r>
              <a:rPr lang="en" altLang="ko-KR" sz="1000" dirty="0">
                <a:solidFill>
                  <a:srgbClr val="CF8E6D"/>
                </a:solidFill>
                <a:effectLst/>
                <a:highlight>
                  <a:srgbClr val="000000"/>
                </a:highlight>
              </a:rPr>
              <a:t>logging </a:t>
            </a:r>
            <a:r>
              <a:rPr lang="en" altLang="ko-KR" sz="1000" dirty="0">
                <a:solidFill>
                  <a:srgbClr val="BCBEC4"/>
                </a:solidFill>
                <a:effectLst/>
                <a:highlight>
                  <a:srgbClr val="000000"/>
                </a:highlight>
              </a:rPr>
              <a:t>:</a:t>
            </a:r>
            <a:br>
              <a:rPr lang="en" altLang="ko-KR" sz="1000" dirty="0">
                <a:solidFill>
                  <a:srgbClr val="BCBEC4"/>
                </a:solidFill>
                <a:effectLst/>
                <a:highlight>
                  <a:srgbClr val="000000"/>
                </a:highlight>
              </a:rPr>
            </a:br>
            <a:r>
              <a:rPr lang="en" altLang="ko-KR" sz="1000" dirty="0">
                <a:solidFill>
                  <a:srgbClr val="BCBEC4"/>
                </a:solidFill>
                <a:effectLst/>
                <a:highlight>
                  <a:srgbClr val="000000"/>
                </a:highlight>
              </a:rPr>
              <a:t>    </a:t>
            </a:r>
            <a:r>
              <a:rPr lang="en" altLang="ko-KR" sz="1000" dirty="0">
                <a:solidFill>
                  <a:srgbClr val="CF8E6D"/>
                </a:solidFill>
                <a:effectLst/>
                <a:highlight>
                  <a:srgbClr val="000000"/>
                </a:highlight>
              </a:rPr>
              <a:t>verbosity</a:t>
            </a:r>
            <a:r>
              <a:rPr lang="en" altLang="ko-KR" sz="1000" dirty="0">
                <a:solidFill>
                  <a:srgbClr val="BCBEC4"/>
                </a:solidFill>
                <a:effectLst/>
                <a:highlight>
                  <a:srgbClr val="000000"/>
                </a:highlight>
              </a:rPr>
              <a:t>: detailed</a:t>
            </a:r>
            <a:br>
              <a:rPr lang="en" altLang="ko-KR" sz="1000" dirty="0">
                <a:solidFill>
                  <a:srgbClr val="BCBEC4"/>
                </a:solidFill>
                <a:effectLst/>
                <a:highlight>
                  <a:srgbClr val="000000"/>
                </a:highlight>
              </a:rPr>
            </a:br>
            <a:r>
              <a:rPr lang="en" altLang="ko-KR" sz="1000" dirty="0">
                <a:solidFill>
                  <a:srgbClr val="BCBEC4"/>
                </a:solidFill>
                <a:effectLst/>
                <a:highlight>
                  <a:srgbClr val="000000"/>
                </a:highlight>
              </a:rPr>
              <a:t>  </a:t>
            </a:r>
            <a:r>
              <a:rPr lang="en" altLang="ko-KR" sz="1000" dirty="0">
                <a:solidFill>
                  <a:srgbClr val="CF8E6D"/>
                </a:solidFill>
                <a:effectLst/>
                <a:highlight>
                  <a:srgbClr val="000000"/>
                </a:highlight>
              </a:rPr>
              <a:t>file</a:t>
            </a:r>
            <a:r>
              <a:rPr lang="en" altLang="ko-KR" sz="1000" dirty="0">
                <a:solidFill>
                  <a:srgbClr val="BCBEC4"/>
                </a:solidFill>
                <a:effectLst/>
                <a:highlight>
                  <a:srgbClr val="000000"/>
                </a:highlight>
              </a:rPr>
              <a:t>: </a:t>
            </a:r>
            <a:r>
              <a:rPr lang="en" altLang="ko-KR" sz="1000" i="1" dirty="0">
                <a:solidFill>
                  <a:srgbClr val="5F826B"/>
                </a:solidFill>
                <a:effectLst/>
                <a:highlight>
                  <a:srgbClr val="000000"/>
                </a:highlight>
              </a:rPr>
              <a:t># the File Exporter, to ingest logs to local file</a:t>
            </a:r>
            <a:br>
              <a:rPr lang="en" altLang="ko-KR" sz="1000" i="1" dirty="0">
                <a:solidFill>
                  <a:srgbClr val="5F826B"/>
                </a:solidFill>
                <a:effectLst/>
                <a:highlight>
                  <a:srgbClr val="000000"/>
                </a:highlight>
              </a:rPr>
            </a:br>
            <a:r>
              <a:rPr lang="en" altLang="ko-KR" sz="1000" i="1" dirty="0">
                <a:solidFill>
                  <a:srgbClr val="5F826B"/>
                </a:solidFill>
                <a:effectLst/>
                <a:highlight>
                  <a:srgbClr val="000000"/>
                </a:highlight>
              </a:rPr>
              <a:t>    </a:t>
            </a:r>
            <a:r>
              <a:rPr lang="en" altLang="ko-KR" sz="1000" dirty="0">
                <a:solidFill>
                  <a:srgbClr val="CF8E6D"/>
                </a:solidFill>
                <a:effectLst/>
                <a:highlight>
                  <a:srgbClr val="000000"/>
                </a:highlight>
              </a:rPr>
              <a:t>path</a:t>
            </a:r>
            <a:r>
              <a:rPr lang="en" altLang="ko-KR" sz="1000" dirty="0">
                <a:solidFill>
                  <a:srgbClr val="BCBEC4"/>
                </a:solidFill>
                <a:effectLst/>
                <a:highlight>
                  <a:srgbClr val="000000"/>
                </a:highlight>
              </a:rPr>
              <a:t>: </a:t>
            </a:r>
            <a:r>
              <a:rPr lang="en" altLang="ko-KR" sz="1000" dirty="0" err="1">
                <a:solidFill>
                  <a:srgbClr val="BCBEC4"/>
                </a:solidFill>
                <a:effectLst/>
                <a:highlight>
                  <a:srgbClr val="000000"/>
                </a:highlight>
              </a:rPr>
              <a:t>example.log</a:t>
            </a:r>
            <a:br>
              <a:rPr lang="en" altLang="ko-KR" sz="1000" dirty="0">
                <a:solidFill>
                  <a:srgbClr val="BCBEC4"/>
                </a:solidFill>
                <a:effectLst/>
                <a:highlight>
                  <a:srgbClr val="000000"/>
                </a:highlight>
              </a:rPr>
            </a:br>
            <a:r>
              <a:rPr lang="en" altLang="ko-KR" sz="1000" dirty="0">
                <a:solidFill>
                  <a:srgbClr val="BCBEC4"/>
                </a:solidFill>
                <a:effectLst/>
                <a:highlight>
                  <a:srgbClr val="000000"/>
                </a:highlight>
              </a:rPr>
              <a:t>    </a:t>
            </a:r>
            <a:r>
              <a:rPr lang="en" altLang="ko-KR" sz="1000" dirty="0">
                <a:solidFill>
                  <a:srgbClr val="CF8E6D"/>
                </a:solidFill>
                <a:effectLst/>
                <a:highlight>
                  <a:srgbClr val="000000"/>
                </a:highlight>
              </a:rPr>
              <a:t>rotation</a:t>
            </a:r>
            <a:r>
              <a:rPr lang="en" altLang="ko-KR" sz="1000" dirty="0">
                <a:solidFill>
                  <a:srgbClr val="BCBEC4"/>
                </a:solidFill>
                <a:effectLst/>
                <a:highlight>
                  <a:srgbClr val="000000"/>
                </a:highlight>
              </a:rPr>
              <a:t>:</a:t>
            </a:r>
            <a:br>
              <a:rPr lang="en" altLang="ko-KR" sz="1000" dirty="0">
                <a:solidFill>
                  <a:srgbClr val="BCBEC4"/>
                </a:solidFill>
                <a:effectLst/>
                <a:highlight>
                  <a:srgbClr val="000000"/>
                </a:highlight>
              </a:rPr>
            </a:br>
            <a:r>
              <a:rPr lang="en" altLang="ko-KR" sz="1000" dirty="0">
                <a:solidFill>
                  <a:srgbClr val="BCBEC4"/>
                </a:solidFill>
                <a:effectLst/>
                <a:highlight>
                  <a:srgbClr val="000000"/>
                </a:highlight>
              </a:rPr>
              <a:t>  </a:t>
            </a:r>
            <a:r>
              <a:rPr lang="en" altLang="ko-KR" sz="1000" dirty="0" err="1">
                <a:solidFill>
                  <a:srgbClr val="CF8E6D"/>
                </a:solidFill>
                <a:effectLst/>
                <a:highlight>
                  <a:srgbClr val="000000"/>
                </a:highlight>
              </a:rPr>
              <a:t>prometheus</a:t>
            </a:r>
            <a:r>
              <a:rPr lang="en" altLang="ko-KR" sz="1000" dirty="0">
                <a:solidFill>
                  <a:srgbClr val="BCBEC4"/>
                </a:solidFill>
                <a:effectLst/>
                <a:highlight>
                  <a:srgbClr val="000000"/>
                </a:highlight>
              </a:rPr>
              <a:t>:</a:t>
            </a:r>
            <a:br>
              <a:rPr lang="en" altLang="ko-KR" sz="1000" dirty="0">
                <a:solidFill>
                  <a:srgbClr val="BCBEC4"/>
                </a:solidFill>
                <a:effectLst/>
                <a:highlight>
                  <a:srgbClr val="000000"/>
                </a:highlight>
              </a:rPr>
            </a:br>
            <a:r>
              <a:rPr lang="en" altLang="ko-KR" sz="1000" dirty="0">
                <a:solidFill>
                  <a:srgbClr val="BCBEC4"/>
                </a:solidFill>
                <a:effectLst/>
                <a:highlight>
                  <a:srgbClr val="000000"/>
                </a:highlight>
              </a:rPr>
              <a:t>    </a:t>
            </a:r>
            <a:r>
              <a:rPr lang="en" altLang="ko-KR" sz="1000" dirty="0">
                <a:solidFill>
                  <a:srgbClr val="CF8E6D"/>
                </a:solidFill>
                <a:effectLst/>
                <a:highlight>
                  <a:srgbClr val="000000"/>
                </a:highlight>
              </a:rPr>
              <a:t>endpoint</a:t>
            </a:r>
            <a:r>
              <a:rPr lang="en" altLang="ko-KR" sz="1000" dirty="0">
                <a:solidFill>
                  <a:srgbClr val="BCBEC4"/>
                </a:solidFill>
                <a:effectLst/>
                <a:highlight>
                  <a:srgbClr val="000000"/>
                </a:highlight>
              </a:rPr>
              <a:t>: 127.0.0.1:9464</a:t>
            </a:r>
            <a:br>
              <a:rPr lang="en" altLang="ko-KR" sz="1000" dirty="0">
                <a:solidFill>
                  <a:srgbClr val="BCBEC4"/>
                </a:solidFill>
                <a:effectLst/>
                <a:highlight>
                  <a:srgbClr val="000000"/>
                </a:highlight>
              </a:rPr>
            </a:br>
            <a:br>
              <a:rPr lang="en" altLang="ko-KR" sz="1000" dirty="0">
                <a:solidFill>
                  <a:srgbClr val="BCBEC4"/>
                </a:solidFill>
                <a:effectLst/>
                <a:highlight>
                  <a:srgbClr val="000000"/>
                </a:highlight>
              </a:rPr>
            </a:br>
            <a:r>
              <a:rPr lang="en" altLang="ko-KR" sz="1000" dirty="0">
                <a:solidFill>
                  <a:srgbClr val="CF8E6D"/>
                </a:solidFill>
                <a:effectLst/>
                <a:highlight>
                  <a:srgbClr val="000000"/>
                </a:highlight>
              </a:rPr>
              <a:t>processors</a:t>
            </a:r>
            <a:r>
              <a:rPr lang="en" altLang="ko-KR" sz="1000" dirty="0">
                <a:solidFill>
                  <a:srgbClr val="BCBEC4"/>
                </a:solidFill>
                <a:effectLst/>
                <a:highlight>
                  <a:srgbClr val="000000"/>
                </a:highlight>
              </a:rPr>
              <a:t>:</a:t>
            </a:r>
            <a:br>
              <a:rPr lang="en" altLang="ko-KR" sz="1000" dirty="0">
                <a:solidFill>
                  <a:srgbClr val="BCBEC4"/>
                </a:solidFill>
                <a:effectLst/>
                <a:highlight>
                  <a:srgbClr val="000000"/>
                </a:highlight>
              </a:rPr>
            </a:br>
            <a:r>
              <a:rPr lang="en" altLang="ko-KR" sz="1000" dirty="0">
                <a:solidFill>
                  <a:srgbClr val="BCBEC4"/>
                </a:solidFill>
                <a:effectLst/>
                <a:highlight>
                  <a:srgbClr val="000000"/>
                </a:highlight>
              </a:rPr>
              <a:t>  </a:t>
            </a:r>
            <a:r>
              <a:rPr lang="en" altLang="ko-KR" sz="1000" dirty="0">
                <a:solidFill>
                  <a:srgbClr val="CF8E6D"/>
                </a:solidFill>
                <a:effectLst/>
                <a:highlight>
                  <a:srgbClr val="000000"/>
                </a:highlight>
              </a:rPr>
              <a:t>batch</a:t>
            </a:r>
            <a:r>
              <a:rPr lang="en" altLang="ko-KR" sz="1000" dirty="0">
                <a:solidFill>
                  <a:srgbClr val="BCBEC4"/>
                </a:solidFill>
                <a:effectLst/>
                <a:highlight>
                  <a:srgbClr val="000000"/>
                </a:highlight>
              </a:rPr>
              <a:t>:</a:t>
            </a:r>
            <a:br>
              <a:rPr lang="en" altLang="ko-KR" sz="1000" dirty="0">
                <a:solidFill>
                  <a:srgbClr val="BCBEC4"/>
                </a:solidFill>
                <a:effectLst/>
                <a:highlight>
                  <a:srgbClr val="000000"/>
                </a:highlight>
              </a:rPr>
            </a:br>
            <a:br>
              <a:rPr lang="en" altLang="ko-KR" sz="1000" dirty="0">
                <a:solidFill>
                  <a:srgbClr val="BCBEC4"/>
                </a:solidFill>
                <a:effectLst/>
                <a:highlight>
                  <a:srgbClr val="000000"/>
                </a:highlight>
              </a:rPr>
            </a:br>
            <a:r>
              <a:rPr lang="en" altLang="ko-KR" sz="1000" dirty="0">
                <a:solidFill>
                  <a:srgbClr val="CF8E6D"/>
                </a:solidFill>
                <a:effectLst/>
                <a:highlight>
                  <a:srgbClr val="000000"/>
                </a:highlight>
              </a:rPr>
              <a:t>service</a:t>
            </a:r>
            <a:r>
              <a:rPr lang="en" altLang="ko-KR" sz="1000" dirty="0">
                <a:solidFill>
                  <a:srgbClr val="BCBEC4"/>
                </a:solidFill>
                <a:effectLst/>
                <a:highlight>
                  <a:srgbClr val="000000"/>
                </a:highlight>
              </a:rPr>
              <a:t>:</a:t>
            </a:r>
            <a:br>
              <a:rPr lang="en" altLang="ko-KR" sz="1000" dirty="0">
                <a:solidFill>
                  <a:srgbClr val="BCBEC4"/>
                </a:solidFill>
                <a:effectLst/>
                <a:highlight>
                  <a:srgbClr val="000000"/>
                </a:highlight>
              </a:rPr>
            </a:br>
            <a:r>
              <a:rPr lang="en" altLang="ko-KR" sz="1000" dirty="0">
                <a:solidFill>
                  <a:srgbClr val="BCBEC4"/>
                </a:solidFill>
                <a:effectLst/>
                <a:highlight>
                  <a:srgbClr val="000000"/>
                </a:highlight>
              </a:rPr>
              <a:t>  </a:t>
            </a:r>
            <a:r>
              <a:rPr lang="en" altLang="ko-KR" sz="1000" dirty="0">
                <a:solidFill>
                  <a:srgbClr val="CF8E6D"/>
                </a:solidFill>
                <a:effectLst/>
                <a:highlight>
                  <a:srgbClr val="000000"/>
                </a:highlight>
              </a:rPr>
              <a:t>pipelines</a:t>
            </a:r>
            <a:r>
              <a:rPr lang="en" altLang="ko-KR" sz="1000" dirty="0">
                <a:solidFill>
                  <a:srgbClr val="BCBEC4"/>
                </a:solidFill>
                <a:effectLst/>
                <a:highlight>
                  <a:srgbClr val="000000"/>
                </a:highlight>
              </a:rPr>
              <a:t>:</a:t>
            </a:r>
            <a:br>
              <a:rPr lang="en" altLang="ko-KR" sz="1000" dirty="0">
                <a:solidFill>
                  <a:srgbClr val="BCBEC4"/>
                </a:solidFill>
                <a:effectLst/>
                <a:highlight>
                  <a:srgbClr val="000000"/>
                </a:highlight>
              </a:rPr>
            </a:br>
            <a:r>
              <a:rPr lang="en" altLang="ko-KR" sz="1000" dirty="0">
                <a:solidFill>
                  <a:srgbClr val="BCBEC4"/>
                </a:solidFill>
                <a:effectLst/>
                <a:highlight>
                  <a:srgbClr val="000000"/>
                </a:highlight>
              </a:rPr>
              <a:t>    </a:t>
            </a:r>
            <a:r>
              <a:rPr lang="en" altLang="ko-KR" sz="1000" dirty="0">
                <a:solidFill>
                  <a:srgbClr val="CF8E6D"/>
                </a:solidFill>
                <a:effectLst/>
                <a:highlight>
                  <a:srgbClr val="000000"/>
                </a:highlight>
              </a:rPr>
              <a:t>logs</a:t>
            </a:r>
            <a:r>
              <a:rPr lang="en" altLang="ko-KR" sz="1000" dirty="0">
                <a:solidFill>
                  <a:srgbClr val="BCBEC4"/>
                </a:solidFill>
                <a:effectLst/>
                <a:highlight>
                  <a:srgbClr val="000000"/>
                </a:highlight>
              </a:rPr>
              <a:t>:</a:t>
            </a:r>
            <a:br>
              <a:rPr lang="en" altLang="ko-KR" sz="1000" dirty="0">
                <a:solidFill>
                  <a:srgbClr val="BCBEC4"/>
                </a:solidFill>
                <a:effectLst/>
                <a:highlight>
                  <a:srgbClr val="000000"/>
                </a:highlight>
              </a:rPr>
            </a:br>
            <a:r>
              <a:rPr lang="en" altLang="ko-KR" sz="1000" dirty="0">
                <a:solidFill>
                  <a:srgbClr val="BCBEC4"/>
                </a:solidFill>
                <a:effectLst/>
                <a:highlight>
                  <a:srgbClr val="000000"/>
                </a:highlight>
              </a:rPr>
              <a:t>      </a:t>
            </a:r>
            <a:r>
              <a:rPr lang="en" altLang="ko-KR" sz="1000" dirty="0">
                <a:solidFill>
                  <a:srgbClr val="CF8E6D"/>
                </a:solidFill>
                <a:effectLst/>
                <a:highlight>
                  <a:srgbClr val="000000"/>
                </a:highlight>
              </a:rPr>
              <a:t>receivers</a:t>
            </a:r>
            <a:r>
              <a:rPr lang="en" altLang="ko-KR" sz="1000" dirty="0">
                <a:solidFill>
                  <a:srgbClr val="BCBEC4"/>
                </a:solidFill>
                <a:effectLst/>
                <a:highlight>
                  <a:srgbClr val="000000"/>
                </a:highlight>
              </a:rPr>
              <a:t>: [</a:t>
            </a:r>
            <a:r>
              <a:rPr lang="en" altLang="ko-KR" sz="1000" dirty="0" err="1">
                <a:solidFill>
                  <a:srgbClr val="BCBEC4"/>
                </a:solidFill>
                <a:effectLst/>
                <a:highlight>
                  <a:srgbClr val="000000"/>
                </a:highlight>
              </a:rPr>
              <a:t>otlp</a:t>
            </a:r>
            <a:r>
              <a:rPr lang="en" altLang="ko-KR" sz="1000" dirty="0">
                <a:solidFill>
                  <a:srgbClr val="BCBEC4"/>
                </a:solidFill>
                <a:effectLst/>
                <a:highlight>
                  <a:srgbClr val="000000"/>
                </a:highlight>
              </a:rPr>
              <a:t>]</a:t>
            </a:r>
            <a:br>
              <a:rPr lang="en" altLang="ko-KR" sz="1000" dirty="0">
                <a:solidFill>
                  <a:srgbClr val="BCBEC4"/>
                </a:solidFill>
                <a:effectLst/>
                <a:highlight>
                  <a:srgbClr val="000000"/>
                </a:highlight>
              </a:rPr>
            </a:br>
            <a:r>
              <a:rPr lang="en" altLang="ko-KR" sz="1000" dirty="0">
                <a:solidFill>
                  <a:srgbClr val="BCBEC4"/>
                </a:solidFill>
                <a:effectLst/>
                <a:highlight>
                  <a:srgbClr val="000000"/>
                </a:highlight>
              </a:rPr>
              <a:t>      </a:t>
            </a:r>
            <a:r>
              <a:rPr lang="en" altLang="ko-KR" sz="1000" dirty="0">
                <a:solidFill>
                  <a:srgbClr val="CF8E6D"/>
                </a:solidFill>
                <a:effectLst/>
                <a:highlight>
                  <a:srgbClr val="000000"/>
                </a:highlight>
              </a:rPr>
              <a:t>processors</a:t>
            </a:r>
            <a:r>
              <a:rPr lang="en" altLang="ko-KR" sz="1000" dirty="0">
                <a:solidFill>
                  <a:srgbClr val="BCBEC4"/>
                </a:solidFill>
                <a:effectLst/>
                <a:highlight>
                  <a:srgbClr val="000000"/>
                </a:highlight>
              </a:rPr>
              <a:t>: [batch]</a:t>
            </a:r>
            <a:br>
              <a:rPr lang="en" altLang="ko-KR" sz="1000" dirty="0">
                <a:solidFill>
                  <a:srgbClr val="BCBEC4"/>
                </a:solidFill>
                <a:effectLst/>
                <a:highlight>
                  <a:srgbClr val="000000"/>
                </a:highlight>
              </a:rPr>
            </a:br>
            <a:r>
              <a:rPr lang="en" altLang="ko-KR" sz="1000" dirty="0">
                <a:solidFill>
                  <a:srgbClr val="BCBEC4"/>
                </a:solidFill>
                <a:effectLst/>
                <a:highlight>
                  <a:srgbClr val="000000"/>
                </a:highlight>
              </a:rPr>
              <a:t>      </a:t>
            </a:r>
            <a:r>
              <a:rPr lang="en" altLang="ko-KR" sz="1000" dirty="0">
                <a:solidFill>
                  <a:srgbClr val="CF8E6D"/>
                </a:solidFill>
                <a:effectLst/>
                <a:highlight>
                  <a:srgbClr val="000000"/>
                </a:highlight>
              </a:rPr>
              <a:t>exporters</a:t>
            </a:r>
            <a:r>
              <a:rPr lang="en" altLang="ko-KR" sz="1000" dirty="0">
                <a:solidFill>
                  <a:srgbClr val="BCBEC4"/>
                </a:solidFill>
                <a:effectLst/>
                <a:highlight>
                  <a:srgbClr val="000000"/>
                </a:highlight>
              </a:rPr>
              <a:t>: [file]</a:t>
            </a:r>
            <a:br>
              <a:rPr lang="en" altLang="ko-KR" sz="1000" dirty="0">
                <a:solidFill>
                  <a:srgbClr val="BCBEC4"/>
                </a:solidFill>
                <a:effectLst/>
                <a:highlight>
                  <a:srgbClr val="000000"/>
                </a:highlight>
              </a:rPr>
            </a:br>
            <a:r>
              <a:rPr lang="en" altLang="ko-KR" sz="1000" dirty="0">
                <a:solidFill>
                  <a:srgbClr val="BCBEC4"/>
                </a:solidFill>
                <a:effectLst/>
                <a:highlight>
                  <a:srgbClr val="000000"/>
                </a:highlight>
              </a:rPr>
              <a:t>    </a:t>
            </a:r>
            <a:r>
              <a:rPr lang="en" altLang="ko-KR" sz="1000" dirty="0">
                <a:solidFill>
                  <a:srgbClr val="CF8E6D"/>
                </a:solidFill>
                <a:effectLst/>
                <a:highlight>
                  <a:srgbClr val="000000"/>
                </a:highlight>
              </a:rPr>
              <a:t>traces</a:t>
            </a:r>
            <a:r>
              <a:rPr lang="en" altLang="ko-KR" sz="1000" dirty="0">
                <a:solidFill>
                  <a:srgbClr val="BCBEC4"/>
                </a:solidFill>
                <a:effectLst/>
                <a:highlight>
                  <a:srgbClr val="000000"/>
                </a:highlight>
              </a:rPr>
              <a:t>:</a:t>
            </a:r>
            <a:br>
              <a:rPr lang="en" altLang="ko-KR" sz="1000" dirty="0">
                <a:solidFill>
                  <a:srgbClr val="BCBEC4"/>
                </a:solidFill>
                <a:effectLst/>
                <a:highlight>
                  <a:srgbClr val="000000"/>
                </a:highlight>
              </a:rPr>
            </a:br>
            <a:r>
              <a:rPr lang="en" altLang="ko-KR" sz="1000" dirty="0">
                <a:solidFill>
                  <a:srgbClr val="BCBEC4"/>
                </a:solidFill>
                <a:effectLst/>
                <a:highlight>
                  <a:srgbClr val="000000"/>
                </a:highlight>
              </a:rPr>
              <a:t>      </a:t>
            </a:r>
            <a:r>
              <a:rPr lang="en" altLang="ko-KR" sz="1000" dirty="0">
                <a:solidFill>
                  <a:srgbClr val="CF8E6D"/>
                </a:solidFill>
                <a:effectLst/>
                <a:highlight>
                  <a:srgbClr val="000000"/>
                </a:highlight>
              </a:rPr>
              <a:t>receivers</a:t>
            </a:r>
            <a:r>
              <a:rPr lang="en" altLang="ko-KR" sz="1000" dirty="0">
                <a:solidFill>
                  <a:srgbClr val="BCBEC4"/>
                </a:solidFill>
                <a:effectLst/>
                <a:highlight>
                  <a:srgbClr val="000000"/>
                </a:highlight>
              </a:rPr>
              <a:t>: [</a:t>
            </a:r>
            <a:r>
              <a:rPr lang="en" altLang="ko-KR" sz="1000" dirty="0" err="1">
                <a:solidFill>
                  <a:srgbClr val="BCBEC4"/>
                </a:solidFill>
                <a:effectLst/>
                <a:highlight>
                  <a:srgbClr val="000000"/>
                </a:highlight>
              </a:rPr>
              <a:t>otlp</a:t>
            </a:r>
            <a:r>
              <a:rPr lang="en" altLang="ko-KR" sz="1000" dirty="0">
                <a:solidFill>
                  <a:srgbClr val="BCBEC4"/>
                </a:solidFill>
                <a:effectLst/>
                <a:highlight>
                  <a:srgbClr val="000000"/>
                </a:highlight>
              </a:rPr>
              <a:t>]</a:t>
            </a:r>
            <a:br>
              <a:rPr lang="en" altLang="ko-KR" sz="1000" dirty="0">
                <a:solidFill>
                  <a:srgbClr val="BCBEC4"/>
                </a:solidFill>
                <a:effectLst/>
                <a:highlight>
                  <a:srgbClr val="000000"/>
                </a:highlight>
              </a:rPr>
            </a:br>
            <a:r>
              <a:rPr lang="en" altLang="ko-KR" sz="1000" dirty="0">
                <a:solidFill>
                  <a:srgbClr val="BCBEC4"/>
                </a:solidFill>
                <a:effectLst/>
                <a:highlight>
                  <a:srgbClr val="000000"/>
                </a:highlight>
              </a:rPr>
              <a:t>      </a:t>
            </a:r>
            <a:r>
              <a:rPr lang="en" altLang="ko-KR" sz="1000" dirty="0">
                <a:solidFill>
                  <a:srgbClr val="CF8E6D"/>
                </a:solidFill>
                <a:effectLst/>
                <a:highlight>
                  <a:srgbClr val="000000"/>
                </a:highlight>
              </a:rPr>
              <a:t>exporters</a:t>
            </a:r>
            <a:r>
              <a:rPr lang="en" altLang="ko-KR" sz="1000" dirty="0">
                <a:solidFill>
                  <a:srgbClr val="BCBEC4"/>
                </a:solidFill>
                <a:effectLst/>
                <a:highlight>
                  <a:srgbClr val="000000"/>
                </a:highlight>
              </a:rPr>
              <a:t>: [file]</a:t>
            </a:r>
            <a:br>
              <a:rPr lang="en" altLang="ko-KR" sz="1000" dirty="0">
                <a:solidFill>
                  <a:srgbClr val="BCBEC4"/>
                </a:solidFill>
                <a:effectLst/>
                <a:highlight>
                  <a:srgbClr val="000000"/>
                </a:highlight>
              </a:rPr>
            </a:br>
            <a:r>
              <a:rPr lang="en" altLang="ko-KR" sz="1000" dirty="0">
                <a:solidFill>
                  <a:srgbClr val="BCBEC4"/>
                </a:solidFill>
                <a:effectLst/>
                <a:highlight>
                  <a:srgbClr val="000000"/>
                </a:highlight>
              </a:rPr>
              <a:t>      </a:t>
            </a:r>
            <a:r>
              <a:rPr lang="en" altLang="ko-KR" sz="1000" dirty="0">
                <a:solidFill>
                  <a:srgbClr val="CF8E6D"/>
                </a:solidFill>
                <a:effectLst/>
                <a:highlight>
                  <a:srgbClr val="000000"/>
                </a:highlight>
              </a:rPr>
              <a:t>processors</a:t>
            </a:r>
            <a:r>
              <a:rPr lang="en" altLang="ko-KR" sz="1000" dirty="0">
                <a:solidFill>
                  <a:srgbClr val="BCBEC4"/>
                </a:solidFill>
                <a:effectLst/>
                <a:highlight>
                  <a:srgbClr val="000000"/>
                </a:highlight>
              </a:rPr>
              <a:t>: [batch]</a:t>
            </a:r>
            <a:br>
              <a:rPr lang="en" altLang="ko-KR" sz="1000" dirty="0">
                <a:solidFill>
                  <a:srgbClr val="BCBEC4"/>
                </a:solidFill>
                <a:effectLst/>
                <a:highlight>
                  <a:srgbClr val="000000"/>
                </a:highlight>
              </a:rPr>
            </a:br>
            <a:r>
              <a:rPr lang="en" altLang="ko-KR" sz="1000" dirty="0">
                <a:solidFill>
                  <a:srgbClr val="BCBEC4"/>
                </a:solidFill>
                <a:effectLst/>
                <a:highlight>
                  <a:srgbClr val="000000"/>
                </a:highlight>
              </a:rPr>
              <a:t>    </a:t>
            </a:r>
            <a:r>
              <a:rPr lang="en" altLang="ko-KR" sz="1000" dirty="0">
                <a:solidFill>
                  <a:srgbClr val="CF8E6D"/>
                </a:solidFill>
                <a:effectLst/>
                <a:highlight>
                  <a:srgbClr val="000000"/>
                </a:highlight>
              </a:rPr>
              <a:t>metrics</a:t>
            </a:r>
            <a:r>
              <a:rPr lang="en" altLang="ko-KR" sz="1000" dirty="0">
                <a:solidFill>
                  <a:srgbClr val="BCBEC4"/>
                </a:solidFill>
                <a:effectLst/>
                <a:highlight>
                  <a:srgbClr val="000000"/>
                </a:highlight>
              </a:rPr>
              <a:t>:</a:t>
            </a:r>
            <a:br>
              <a:rPr lang="en" altLang="ko-KR" sz="1000" dirty="0">
                <a:solidFill>
                  <a:srgbClr val="BCBEC4"/>
                </a:solidFill>
                <a:effectLst/>
                <a:highlight>
                  <a:srgbClr val="000000"/>
                </a:highlight>
              </a:rPr>
            </a:br>
            <a:r>
              <a:rPr lang="en" altLang="ko-KR" sz="1000" dirty="0">
                <a:solidFill>
                  <a:srgbClr val="BCBEC4"/>
                </a:solidFill>
                <a:effectLst/>
                <a:highlight>
                  <a:srgbClr val="000000"/>
                </a:highlight>
              </a:rPr>
              <a:t>      </a:t>
            </a:r>
            <a:r>
              <a:rPr lang="en" altLang="ko-KR" sz="1000" dirty="0">
                <a:solidFill>
                  <a:srgbClr val="CF8E6D"/>
                </a:solidFill>
                <a:effectLst/>
                <a:highlight>
                  <a:srgbClr val="000000"/>
                </a:highlight>
              </a:rPr>
              <a:t>receivers</a:t>
            </a:r>
            <a:r>
              <a:rPr lang="en" altLang="ko-KR" sz="1000" dirty="0">
                <a:solidFill>
                  <a:srgbClr val="BCBEC4"/>
                </a:solidFill>
                <a:effectLst/>
                <a:highlight>
                  <a:srgbClr val="000000"/>
                </a:highlight>
              </a:rPr>
              <a:t>: [</a:t>
            </a:r>
            <a:r>
              <a:rPr lang="en" altLang="ko-KR" sz="1000" dirty="0" err="1">
                <a:solidFill>
                  <a:srgbClr val="BCBEC4"/>
                </a:solidFill>
                <a:effectLst/>
                <a:highlight>
                  <a:srgbClr val="000000"/>
                </a:highlight>
              </a:rPr>
              <a:t>otlp</a:t>
            </a:r>
            <a:r>
              <a:rPr lang="en" altLang="ko-KR" sz="1000" dirty="0">
                <a:solidFill>
                  <a:srgbClr val="BCBEC4"/>
                </a:solidFill>
                <a:effectLst/>
                <a:highlight>
                  <a:srgbClr val="000000"/>
                </a:highlight>
              </a:rPr>
              <a:t>]</a:t>
            </a:r>
            <a:br>
              <a:rPr lang="en" altLang="ko-KR" sz="1000" dirty="0">
                <a:solidFill>
                  <a:srgbClr val="BCBEC4"/>
                </a:solidFill>
                <a:effectLst/>
                <a:highlight>
                  <a:srgbClr val="000000"/>
                </a:highlight>
              </a:rPr>
            </a:br>
            <a:r>
              <a:rPr lang="en" altLang="ko-KR" sz="1000" dirty="0">
                <a:solidFill>
                  <a:srgbClr val="BCBEC4"/>
                </a:solidFill>
                <a:effectLst/>
                <a:highlight>
                  <a:srgbClr val="000000"/>
                </a:highlight>
              </a:rPr>
              <a:t>      </a:t>
            </a:r>
            <a:r>
              <a:rPr lang="en" altLang="ko-KR" sz="1000" dirty="0">
                <a:solidFill>
                  <a:srgbClr val="CF8E6D"/>
                </a:solidFill>
                <a:effectLst/>
                <a:highlight>
                  <a:srgbClr val="000000"/>
                </a:highlight>
              </a:rPr>
              <a:t>exporters</a:t>
            </a:r>
            <a:r>
              <a:rPr lang="en" altLang="ko-KR" sz="1000" dirty="0">
                <a:solidFill>
                  <a:srgbClr val="BCBEC4"/>
                </a:solidFill>
                <a:effectLst/>
                <a:highlight>
                  <a:srgbClr val="000000"/>
                </a:highlight>
              </a:rPr>
              <a:t>: [</a:t>
            </a:r>
            <a:r>
              <a:rPr lang="en" altLang="ko-KR" sz="1000" dirty="0" err="1">
                <a:solidFill>
                  <a:srgbClr val="BCBEC4"/>
                </a:solidFill>
                <a:effectLst/>
                <a:highlight>
                  <a:srgbClr val="000000"/>
                </a:highlight>
              </a:rPr>
              <a:t>prometheus</a:t>
            </a:r>
            <a:r>
              <a:rPr lang="en" altLang="ko-KR" sz="1000" dirty="0">
                <a:solidFill>
                  <a:srgbClr val="BCBEC4"/>
                </a:solidFill>
                <a:effectLst/>
                <a:highlight>
                  <a:srgbClr val="000000"/>
                </a:highlight>
              </a:rPr>
              <a:t>]</a:t>
            </a:r>
            <a:br>
              <a:rPr lang="en" altLang="ko-KR" sz="1000" dirty="0">
                <a:solidFill>
                  <a:srgbClr val="BCBEC4"/>
                </a:solidFill>
                <a:effectLst/>
                <a:highlight>
                  <a:srgbClr val="000000"/>
                </a:highlight>
              </a:rPr>
            </a:br>
            <a:r>
              <a:rPr lang="en" altLang="ko-KR" sz="1000" dirty="0">
                <a:solidFill>
                  <a:srgbClr val="BCBEC4"/>
                </a:solidFill>
                <a:effectLst/>
                <a:highlight>
                  <a:srgbClr val="000000"/>
                </a:highlight>
              </a:rPr>
              <a:t>      </a:t>
            </a:r>
            <a:r>
              <a:rPr lang="en" altLang="ko-KR" sz="1000" dirty="0">
                <a:solidFill>
                  <a:srgbClr val="CF8E6D"/>
                </a:solidFill>
                <a:effectLst/>
                <a:highlight>
                  <a:srgbClr val="000000"/>
                </a:highlight>
              </a:rPr>
              <a:t>processors</a:t>
            </a:r>
            <a:r>
              <a:rPr lang="en" altLang="ko-KR" sz="1000" dirty="0">
                <a:solidFill>
                  <a:srgbClr val="BCBEC4"/>
                </a:solidFill>
                <a:effectLst/>
                <a:highlight>
                  <a:srgbClr val="000000"/>
                </a:highlight>
              </a:rPr>
              <a:t>: [batch]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80E87E-0799-C231-F635-80C577F963FE}"/>
              </a:ext>
            </a:extLst>
          </p:cNvPr>
          <p:cNvSpPr txBox="1"/>
          <p:nvPr/>
        </p:nvSpPr>
        <p:spPr>
          <a:xfrm>
            <a:off x="6359236" y="598299"/>
            <a:ext cx="4544291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ko-KR" sz="1000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global</a:t>
            </a:r>
            <a:r>
              <a:rPr lang="en" altLang="ko-KR" sz="1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:</a:t>
            </a:r>
            <a:br>
              <a:rPr lang="en" altLang="ko-KR" sz="1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" altLang="ko-KR" sz="1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 </a:t>
            </a:r>
            <a:r>
              <a:rPr lang="en" altLang="ko-KR" sz="1000" dirty="0" err="1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scrape_interval</a:t>
            </a:r>
            <a:r>
              <a:rPr lang="en" altLang="ko-KR" sz="1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: 15s</a:t>
            </a:r>
            <a:br>
              <a:rPr lang="en" altLang="ko-KR" sz="1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br>
              <a:rPr lang="en" altLang="ko-KR" sz="1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" altLang="ko-KR" sz="1000" dirty="0" err="1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scrape_configs</a:t>
            </a:r>
            <a:r>
              <a:rPr lang="en" altLang="ko-KR" sz="1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:</a:t>
            </a:r>
            <a:br>
              <a:rPr lang="en" altLang="ko-KR" sz="1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br>
              <a:rPr lang="en" altLang="ko-KR" sz="1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" altLang="ko-KR" sz="1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 - </a:t>
            </a:r>
            <a:r>
              <a:rPr lang="en" altLang="ko-KR" sz="1000" dirty="0" err="1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job_name</a:t>
            </a:r>
            <a:r>
              <a:rPr lang="en" altLang="ko-KR" sz="1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: dice-service</a:t>
            </a:r>
            <a:br>
              <a:rPr lang="en" altLang="ko-KR" sz="1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" altLang="ko-KR" sz="1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   </a:t>
            </a:r>
            <a:r>
              <a:rPr lang="en" altLang="ko-KR" sz="1000" dirty="0" err="1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scrape_interval</a:t>
            </a:r>
            <a:r>
              <a:rPr lang="en" altLang="ko-KR" sz="1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: 5s</a:t>
            </a:r>
            <a:br>
              <a:rPr lang="en" altLang="ko-KR" sz="1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" altLang="ko-KR" sz="1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   </a:t>
            </a:r>
            <a:r>
              <a:rPr lang="en" altLang="ko-KR" sz="1000" dirty="0" err="1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static_configs</a:t>
            </a:r>
            <a:r>
              <a:rPr lang="en" altLang="ko-KR" sz="1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:</a:t>
            </a:r>
            <a:br>
              <a:rPr lang="en" altLang="ko-KR" sz="1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" altLang="ko-KR" sz="1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     - </a:t>
            </a:r>
            <a:r>
              <a:rPr lang="en" altLang="ko-KR" sz="1000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targets</a:t>
            </a:r>
            <a:r>
              <a:rPr lang="en" altLang="ko-KR" sz="1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: [</a:t>
            </a:r>
            <a:r>
              <a:rPr lang="en" altLang="ko-KR" sz="1000" dirty="0">
                <a:solidFill>
                  <a:srgbClr val="6AAB73"/>
                </a:solidFill>
                <a:effectLst/>
                <a:highlight>
                  <a:srgbClr val="1E1F22"/>
                </a:highlight>
              </a:rPr>
              <a:t>"localhost:9464"</a:t>
            </a:r>
            <a:r>
              <a:rPr lang="en" altLang="ko-KR" sz="1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]  </a:t>
            </a:r>
            <a:r>
              <a:rPr lang="en" altLang="ko-KR" sz="1000" i="1" dirty="0">
                <a:solidFill>
                  <a:srgbClr val="5F826B"/>
                </a:solidFill>
                <a:effectLst/>
                <a:highlight>
                  <a:srgbClr val="1E1F22"/>
                </a:highlight>
              </a:rPr>
              <a:t># </a:t>
            </a:r>
            <a:r>
              <a:rPr lang="ko-KR" altLang="en-US" sz="1000" i="1" dirty="0">
                <a:solidFill>
                  <a:srgbClr val="5F826B"/>
                </a:solidFill>
                <a:effectLst/>
                <a:highlight>
                  <a:srgbClr val="1E1F22"/>
                </a:highlight>
                <a:latin typeface="Menlo-Regular" panose="020B0609030804020204" pitchFamily="49" charset="0"/>
              </a:rPr>
              <a:t>로컬에서 실행 중인 서비스의 포트</a:t>
            </a:r>
            <a:endParaRPr lang="ko-KR" altLang="en-US" sz="1000" dirty="0">
              <a:solidFill>
                <a:srgbClr val="BCBEC4"/>
              </a:solidFill>
              <a:effectLst/>
              <a:highlight>
                <a:srgbClr val="1E1F22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D02F73-E18E-731F-92C5-87DAFD98879F}"/>
              </a:ext>
            </a:extLst>
          </p:cNvPr>
          <p:cNvSpPr txBox="1"/>
          <p:nvPr/>
        </p:nvSpPr>
        <p:spPr>
          <a:xfrm>
            <a:off x="1440873" y="118247"/>
            <a:ext cx="4045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i="0" dirty="0" err="1">
                <a:solidFill>
                  <a:srgbClr val="242424"/>
                </a:solidFill>
                <a:effectLst/>
                <a:latin typeface="+mj-ea"/>
                <a:ea typeface="+mj-ea"/>
              </a:rPr>
              <a:t>Otel</a:t>
            </a:r>
            <a:r>
              <a:rPr lang="en-US" altLang="ko-KR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-collector-</a:t>
            </a:r>
            <a:r>
              <a:rPr lang="en-US" altLang="ko-KR" dirty="0" err="1">
                <a:solidFill>
                  <a:srgbClr val="242424"/>
                </a:solidFill>
                <a:latin typeface="+mj-ea"/>
                <a:ea typeface="+mj-ea"/>
              </a:rPr>
              <a:t>config.yaml</a:t>
            </a:r>
            <a:endParaRPr lang="ko-KR" altLang="en-US" i="0" dirty="0">
              <a:solidFill>
                <a:srgbClr val="242424"/>
              </a:solidFill>
              <a:effectLst/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31CFD5-C572-96FA-630E-63D5B019E490}"/>
              </a:ext>
            </a:extLst>
          </p:cNvPr>
          <p:cNvSpPr txBox="1"/>
          <p:nvPr/>
        </p:nvSpPr>
        <p:spPr>
          <a:xfrm>
            <a:off x="6483927" y="118247"/>
            <a:ext cx="4045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i="0" dirty="0" err="1">
                <a:solidFill>
                  <a:srgbClr val="242424"/>
                </a:solidFill>
                <a:effectLst/>
                <a:latin typeface="+mj-ea"/>
                <a:ea typeface="+mj-ea"/>
              </a:rPr>
              <a:t>Prometheus.yml</a:t>
            </a:r>
            <a:endParaRPr lang="ko-KR" altLang="en-US" i="0" dirty="0">
              <a:solidFill>
                <a:srgbClr val="242424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C508A6-F8D4-45A2-A3C0-DA7A336DBFD3}"/>
              </a:ext>
            </a:extLst>
          </p:cNvPr>
          <p:cNvSpPr txBox="1"/>
          <p:nvPr/>
        </p:nvSpPr>
        <p:spPr>
          <a:xfrm>
            <a:off x="6096000" y="3147536"/>
            <a:ext cx="570807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0" i="0" dirty="0">
                <a:solidFill>
                  <a:srgbClr val="1F2328"/>
                </a:solidFill>
                <a:effectLst/>
                <a:latin typeface="-apple-system"/>
              </a:rPr>
              <a:t>1.</a:t>
            </a:r>
            <a:r>
              <a:rPr lang="ko-KR" altLang="en-US" sz="1400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US" altLang="ko-KR" sz="1400" dirty="0">
                <a:solidFill>
                  <a:srgbClr val="1F2328"/>
                </a:solidFill>
                <a:latin typeface="-apple-system"/>
              </a:rPr>
              <a:t>Prometheus start</a:t>
            </a:r>
          </a:p>
          <a:p>
            <a:pPr algn="l"/>
            <a:endParaRPr lang="en" altLang="ko-KR" sz="14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" altLang="ko-KR" sz="1400" b="0" i="0" dirty="0">
                <a:solidFill>
                  <a:srgbClr val="1F2328"/>
                </a:solidFill>
                <a:effectLst/>
                <a:latin typeface="-apple-system"/>
              </a:rPr>
              <a:t>2. Collector </a:t>
            </a:r>
            <a:r>
              <a:rPr lang="ko-KR" altLang="en-US" sz="1400" b="0" i="0" dirty="0">
                <a:solidFill>
                  <a:srgbClr val="1F2328"/>
                </a:solidFill>
                <a:effectLst/>
                <a:latin typeface="-apple-system"/>
              </a:rPr>
              <a:t>실행</a:t>
            </a:r>
            <a:endParaRPr lang="en-US" altLang="ko-KR" sz="14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" altLang="ko-KR" sz="1400" b="0" i="0" dirty="0">
                <a:solidFill>
                  <a:srgbClr val="1F2328"/>
                </a:solidFill>
                <a:effectLst/>
                <a:latin typeface="-apple-system"/>
              </a:rPr>
              <a:t>/Users/</a:t>
            </a:r>
            <a:r>
              <a:rPr lang="en" altLang="ko-KR" sz="1400" b="0" i="0" dirty="0" err="1">
                <a:solidFill>
                  <a:srgbClr val="1F2328"/>
                </a:solidFill>
                <a:effectLst/>
                <a:latin typeface="-apple-system"/>
              </a:rPr>
              <a:t>jihyoun</a:t>
            </a:r>
            <a:r>
              <a:rPr lang="en" altLang="ko-KR" sz="1400" b="0" i="0" dirty="0">
                <a:solidFill>
                  <a:srgbClr val="1F2328"/>
                </a:solidFill>
                <a:effectLst/>
                <a:latin typeface="-apple-system"/>
              </a:rPr>
              <a:t>/</a:t>
            </a:r>
            <a:r>
              <a:rPr lang="en" altLang="ko-KR" sz="1400" b="0" i="0" dirty="0" err="1">
                <a:solidFill>
                  <a:srgbClr val="1F2328"/>
                </a:solidFill>
                <a:effectLst/>
                <a:latin typeface="-apple-system"/>
              </a:rPr>
              <a:t>Otel</a:t>
            </a:r>
            <a:r>
              <a:rPr lang="en" altLang="ko-KR" sz="1400" b="0" i="0" dirty="0">
                <a:solidFill>
                  <a:srgbClr val="1F2328"/>
                </a:solidFill>
                <a:effectLst/>
                <a:latin typeface="-apple-system"/>
              </a:rPr>
              <a:t>/</a:t>
            </a:r>
            <a:r>
              <a:rPr lang="en" altLang="ko-KR" sz="1400" b="0" i="0" dirty="0" err="1">
                <a:solidFill>
                  <a:srgbClr val="1F2328"/>
                </a:solidFill>
                <a:effectLst/>
                <a:latin typeface="-apple-system"/>
              </a:rPr>
              <a:t>otelcol</a:t>
            </a:r>
            <a:r>
              <a:rPr lang="en" altLang="ko-KR" sz="1400" b="0" i="0" dirty="0">
                <a:solidFill>
                  <a:srgbClr val="1F2328"/>
                </a:solidFill>
                <a:effectLst/>
                <a:latin typeface="-apple-system"/>
              </a:rPr>
              <a:t> --config=/Users/</a:t>
            </a:r>
            <a:r>
              <a:rPr lang="en" altLang="ko-KR" sz="1400" b="0" i="0" dirty="0" err="1">
                <a:solidFill>
                  <a:srgbClr val="1F2328"/>
                </a:solidFill>
                <a:effectLst/>
                <a:latin typeface="-apple-system"/>
              </a:rPr>
              <a:t>jihyoun</a:t>
            </a:r>
            <a:r>
              <a:rPr lang="en" altLang="ko-KR" sz="1400" b="0" i="0" dirty="0">
                <a:solidFill>
                  <a:srgbClr val="1F2328"/>
                </a:solidFill>
                <a:effectLst/>
                <a:latin typeface="-apple-system"/>
              </a:rPr>
              <a:t>/2024/</a:t>
            </a:r>
            <a:r>
              <a:rPr lang="en" altLang="ko-KR" sz="1400" b="0" i="0" dirty="0" err="1">
                <a:solidFill>
                  <a:srgbClr val="1F2328"/>
                </a:solidFill>
                <a:effectLst/>
                <a:latin typeface="-apple-system"/>
              </a:rPr>
              <a:t>otel</a:t>
            </a:r>
            <a:r>
              <a:rPr lang="en" altLang="ko-KR" sz="1400" b="0" i="0" dirty="0">
                <a:solidFill>
                  <a:srgbClr val="1F2328"/>
                </a:solidFill>
                <a:effectLst/>
                <a:latin typeface="-apple-system"/>
              </a:rPr>
              <a:t>/</a:t>
            </a:r>
            <a:r>
              <a:rPr lang="en" altLang="ko-KR" sz="1400" b="0" i="0" dirty="0" err="1">
                <a:solidFill>
                  <a:srgbClr val="1F2328"/>
                </a:solidFill>
                <a:effectLst/>
                <a:latin typeface="-apple-system"/>
              </a:rPr>
              <a:t>otel</a:t>
            </a:r>
            <a:r>
              <a:rPr lang="en" altLang="ko-KR" sz="1400" b="0" i="0" dirty="0">
                <a:solidFill>
                  <a:srgbClr val="1F2328"/>
                </a:solidFill>
                <a:effectLst/>
                <a:latin typeface="-apple-system"/>
              </a:rPr>
              <a:t>-test-python/</a:t>
            </a:r>
            <a:r>
              <a:rPr lang="en" altLang="ko-KR" sz="1400" b="0" i="0" dirty="0" err="1">
                <a:solidFill>
                  <a:srgbClr val="1F2328"/>
                </a:solidFill>
                <a:effectLst/>
                <a:latin typeface="-apple-system"/>
              </a:rPr>
              <a:t>tmp</a:t>
            </a:r>
            <a:r>
              <a:rPr lang="en" altLang="ko-KR" sz="1400" b="0" i="0" dirty="0">
                <a:solidFill>
                  <a:srgbClr val="1F2328"/>
                </a:solidFill>
                <a:effectLst/>
                <a:latin typeface="-apple-system"/>
              </a:rPr>
              <a:t>/</a:t>
            </a:r>
            <a:r>
              <a:rPr lang="en" altLang="ko-KR" sz="1400" b="0" i="0" dirty="0" err="1">
                <a:solidFill>
                  <a:srgbClr val="1F2328"/>
                </a:solidFill>
                <a:effectLst/>
                <a:latin typeface="-apple-system"/>
              </a:rPr>
              <a:t>otel</a:t>
            </a:r>
            <a:r>
              <a:rPr lang="en" altLang="ko-KR" sz="1400" b="0" i="0" dirty="0">
                <a:solidFill>
                  <a:srgbClr val="1F2328"/>
                </a:solidFill>
                <a:effectLst/>
                <a:latin typeface="-apple-system"/>
              </a:rPr>
              <a:t>-collector-</a:t>
            </a:r>
            <a:r>
              <a:rPr lang="en" altLang="ko-KR" sz="1400" b="0" i="0" dirty="0" err="1">
                <a:solidFill>
                  <a:srgbClr val="1F2328"/>
                </a:solidFill>
                <a:effectLst/>
                <a:latin typeface="-apple-system"/>
              </a:rPr>
              <a:t>config.yaml</a:t>
            </a:r>
            <a:endParaRPr lang="en" altLang="ko-KR" sz="14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br>
              <a:rPr lang="en" altLang="ko-KR" sz="1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</a:br>
            <a:r>
              <a:rPr lang="en" altLang="ko-KR" sz="1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3. </a:t>
            </a:r>
            <a:r>
              <a:rPr lang="en" altLang="ko-KR" sz="14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jar/flask </a:t>
            </a:r>
            <a:r>
              <a:rPr lang="ko-KR" altLang="en-US" sz="1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실행</a:t>
            </a:r>
            <a:endParaRPr lang="en" altLang="ko-KR" sz="1400" b="0" i="0" dirty="0">
              <a:solidFill>
                <a:srgbClr val="1F2328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558799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2CEE101-7A93-D145-E5FE-C50C8F3D8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18" y="1236128"/>
            <a:ext cx="10445216" cy="4181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C46A22-010D-66EE-63B5-FCCC31F9202C}"/>
              </a:ext>
            </a:extLst>
          </p:cNvPr>
          <p:cNvSpPr txBox="1"/>
          <p:nvPr/>
        </p:nvSpPr>
        <p:spPr>
          <a:xfrm>
            <a:off x="638377" y="755959"/>
            <a:ext cx="9796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로그 확인 가능</a:t>
            </a:r>
          </a:p>
        </p:txBody>
      </p:sp>
    </p:spTree>
    <p:extLst>
      <p:ext uri="{BB962C8B-B14F-4D97-AF65-F5344CB8AC3E}">
        <p14:creationId xmlns:p14="http://schemas.microsoft.com/office/powerpoint/2010/main" val="3184971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EF8F50-78C2-86D8-74B1-1D323C7292E8}"/>
              </a:ext>
            </a:extLst>
          </p:cNvPr>
          <p:cNvSpPr txBox="1"/>
          <p:nvPr/>
        </p:nvSpPr>
        <p:spPr>
          <a:xfrm>
            <a:off x="305868" y="208346"/>
            <a:ext cx="4354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err="1"/>
              <a:t>Otel</a:t>
            </a:r>
            <a:r>
              <a:rPr kumimoji="1" lang="en-US" altLang="ko-KR" sz="2400" dirty="0"/>
              <a:t> + Prometheus </a:t>
            </a:r>
            <a:r>
              <a:rPr kumimoji="1" lang="ko-KR" altLang="en-US" sz="2400" dirty="0"/>
              <a:t>구축</a:t>
            </a:r>
            <a:r>
              <a:rPr kumimoji="1" lang="en-US" altLang="ko-KR" sz="2400" dirty="0"/>
              <a:t>(java)</a:t>
            </a:r>
            <a:endParaRPr kumimoji="1" lang="ko-KR" altLang="en-US" sz="2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1247C6D-803E-2942-1F6B-B9A0CBC24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68" y="3246343"/>
            <a:ext cx="6283036" cy="340331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F60CB8E-A38D-C54C-024E-A7593CA064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869"/>
          <a:stretch/>
        </p:blipFill>
        <p:spPr>
          <a:xfrm>
            <a:off x="305868" y="1439854"/>
            <a:ext cx="8831256" cy="12195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AF2C5B-3D52-06A7-8A81-0B4C166B561B}"/>
              </a:ext>
            </a:extLst>
          </p:cNvPr>
          <p:cNvSpPr txBox="1"/>
          <p:nvPr/>
        </p:nvSpPr>
        <p:spPr>
          <a:xfrm>
            <a:off x="305868" y="1070522"/>
            <a:ext cx="9796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42424"/>
                </a:solidFill>
                <a:latin typeface="+mj-ea"/>
                <a:ea typeface="+mj-ea"/>
              </a:rPr>
              <a:t>Metrics </a:t>
            </a:r>
            <a:endParaRPr lang="ko-KR" altLang="en-US" i="0" dirty="0">
              <a:solidFill>
                <a:srgbClr val="242424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1E42BB-B6F9-26C9-CB4F-2526EC7A9B9A}"/>
              </a:ext>
            </a:extLst>
          </p:cNvPr>
          <p:cNvSpPr txBox="1"/>
          <p:nvPr/>
        </p:nvSpPr>
        <p:spPr>
          <a:xfrm>
            <a:off x="305868" y="2831911"/>
            <a:ext cx="9796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모니터링</a:t>
            </a:r>
          </a:p>
        </p:txBody>
      </p:sp>
    </p:spTree>
    <p:extLst>
      <p:ext uri="{BB962C8B-B14F-4D97-AF65-F5344CB8AC3E}">
        <p14:creationId xmlns:p14="http://schemas.microsoft.com/office/powerpoint/2010/main" val="3208303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EF8F50-78C2-86D8-74B1-1D323C7292E8}"/>
              </a:ext>
            </a:extLst>
          </p:cNvPr>
          <p:cNvSpPr txBox="1"/>
          <p:nvPr/>
        </p:nvSpPr>
        <p:spPr>
          <a:xfrm>
            <a:off x="305868" y="208346"/>
            <a:ext cx="4760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err="1"/>
              <a:t>Otel</a:t>
            </a:r>
            <a:r>
              <a:rPr kumimoji="1" lang="en-US" altLang="ko-KR" sz="2400" dirty="0"/>
              <a:t> + Prometheus </a:t>
            </a:r>
            <a:r>
              <a:rPr kumimoji="1" lang="ko-KR" altLang="en-US" sz="2400" dirty="0"/>
              <a:t>구축</a:t>
            </a:r>
            <a:r>
              <a:rPr kumimoji="1" lang="en-US" altLang="ko-KR" sz="2400" dirty="0"/>
              <a:t>(python)</a:t>
            </a:r>
            <a:endParaRPr kumimoji="1" lang="ko-KR" altLang="en-US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CE4A2A7-EF5F-7EB8-4AE8-5FBF46786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68" y="1173611"/>
            <a:ext cx="9655550" cy="25781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52733E6-9C16-E6F1-3047-04526DB02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868" y="4032856"/>
            <a:ext cx="3349541" cy="26163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0BFECA-0EFA-5CBA-0F29-F29EF312394C}"/>
              </a:ext>
            </a:extLst>
          </p:cNvPr>
          <p:cNvSpPr txBox="1"/>
          <p:nvPr/>
        </p:nvSpPr>
        <p:spPr>
          <a:xfrm>
            <a:off x="305868" y="789460"/>
            <a:ext cx="9796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42424"/>
                </a:solidFill>
                <a:latin typeface="+mj-ea"/>
                <a:ea typeface="+mj-ea"/>
              </a:rPr>
              <a:t>Metrics </a:t>
            </a:r>
            <a:endParaRPr lang="ko-KR" altLang="en-US" i="0" dirty="0">
              <a:solidFill>
                <a:srgbClr val="242424"/>
              </a:solidFill>
              <a:effectLst/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DEB147-39E5-BED9-00DB-C6C06007E719}"/>
              </a:ext>
            </a:extLst>
          </p:cNvPr>
          <p:cNvSpPr txBox="1"/>
          <p:nvPr/>
        </p:nvSpPr>
        <p:spPr>
          <a:xfrm>
            <a:off x="305868" y="3648705"/>
            <a:ext cx="9796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모니터링</a:t>
            </a:r>
          </a:p>
        </p:txBody>
      </p:sp>
    </p:spTree>
    <p:extLst>
      <p:ext uri="{BB962C8B-B14F-4D97-AF65-F5344CB8AC3E}">
        <p14:creationId xmlns:p14="http://schemas.microsoft.com/office/powerpoint/2010/main" val="3042346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2616</TotalTime>
  <Words>608</Words>
  <Application>Microsoft Macintosh PowerPoint</Application>
  <PresentationFormat>와이드스크린</PresentationFormat>
  <Paragraphs>55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-apple-system</vt:lpstr>
      <vt:lpstr>맑은 고딕</vt:lpstr>
      <vt:lpstr>Arial</vt:lpstr>
      <vt:lpstr>Menlo-Regular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이지현</dc:creator>
  <cp:lastModifiedBy>이지현</cp:lastModifiedBy>
  <cp:revision>3</cp:revision>
  <dcterms:created xsi:type="dcterms:W3CDTF">2024-05-10T15:55:21Z</dcterms:created>
  <dcterms:modified xsi:type="dcterms:W3CDTF">2024-05-12T11:32:00Z</dcterms:modified>
</cp:coreProperties>
</file>