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7" r:id="rId2"/>
    <p:sldId id="268" r:id="rId3"/>
    <p:sldId id="257" r:id="rId4"/>
    <p:sldId id="269" r:id="rId5"/>
    <p:sldId id="256" r:id="rId6"/>
    <p:sldId id="261" r:id="rId7"/>
    <p:sldId id="265" r:id="rId8"/>
    <p:sldId id="271" r:id="rId9"/>
    <p:sldId id="270" r:id="rId10"/>
    <p:sldId id="262" r:id="rId11"/>
    <p:sldId id="264" r:id="rId12"/>
    <p:sldId id="275" r:id="rId13"/>
    <p:sldId id="273" r:id="rId14"/>
    <p:sldId id="259" r:id="rId15"/>
    <p:sldId id="272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6"/>
    <p:restoredTop sz="94436"/>
  </p:normalViewPr>
  <p:slideViewPr>
    <p:cSldViewPr snapToGrid="0">
      <p:cViewPr varScale="1">
        <p:scale>
          <a:sx n="109" d="100"/>
          <a:sy n="109" d="100"/>
        </p:scale>
        <p:origin x="5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31FE3-7494-664A-8E3B-D7FF0D5BDA10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9943E-C2BA-4C4E-99F9-9166BE327F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389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943E-C2BA-4C4E-99F9-9166BE327F3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363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943E-C2BA-4C4E-99F9-9166BE327F3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09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943E-C2BA-4C4E-99F9-9166BE327F3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389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943E-C2BA-4C4E-99F9-9166BE327F3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668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F67BD-772C-5D19-60F2-BB2E47B6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A8DBB2-ADBF-3ECB-B0EF-7BF6FCF8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7B705-E448-CCE4-CF28-0D138C5A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001B-53CC-074A-BF52-CB34B3A1EBF7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EB794-5B19-4D95-E6ED-477FC9C7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31B14-AF38-AE93-ED59-F61723E5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430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FB42-C481-DA69-A933-AF2052B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EEE55-1E3F-6477-6490-782610235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5410B-A4DF-65A3-ED4D-915BCB2C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82C6-7A3A-0742-8B4F-3091C2ECD77C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9EF70-ACF9-C42B-C738-D640E742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3AC52-40A0-6B87-06F6-3C5AEE6D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353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FB83B1-69B9-7B7F-3EF0-D2FFAD8FB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108BC-C01E-ADE1-165B-9EE8F0F68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A266-FAFE-0B49-91E6-62A169A2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7341-5659-5042-BD81-4ACA15DF57C5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3D777-62B5-9A97-4B1F-19FC236A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E59E8-5B76-F7E7-7CE4-5A30C2D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16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96302-DF4E-CBBD-CB3C-AC487D1C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DC571-F3D4-62B4-E7E7-FFC86DBA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D9CFF-EABA-8541-84AF-BBCE9C58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0B8-3AA1-A14E-8B26-F37781B11975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FFE17-1C69-2C9E-80F8-05D374BF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69F32-E89B-79C7-32FC-A159020F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327" y="6356350"/>
            <a:ext cx="2743200" cy="365125"/>
          </a:xfrm>
        </p:spPr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51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5E101-62F2-25F5-1D6F-0609C251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D88DC-501C-D635-8A8F-8D87ECD75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E90C9-9A8B-6A15-EB45-5145171F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9A4-CCD2-1941-8E26-4152BA00B79B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EF04B-DFD9-F825-68CE-09A32A90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E0FA7-30FC-148C-4213-86D9A11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895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6C8E2-7B14-1C46-9216-18566C3D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FC72F-2098-C7A1-F0FD-B48C5D35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FA8222-102E-37AD-EB1E-4CC3385DD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A7FF8-A9A1-4BB2-30AA-9987D8E1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7C17-BC43-F84A-8EA8-7FCC32320FDE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68974-D658-801B-467C-F83D02F9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29F63-51F2-EE53-07E9-168BFFD9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15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665CC-8FB7-4478-ACD2-DB638766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86C3E-1703-42BA-C428-3E494FAE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36C2A9-A82B-757B-99FC-DB1433A4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C97C55-EF11-E946-A190-D8F4DE496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41D4B4-4CE5-16BB-FA51-1CF16795A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B5A45B-7F06-BFE4-2E1D-1483ECCF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4F8-4B2A-5146-8A3A-70B2A7DF3B1E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31282E-7D8F-FDB2-BE76-A3E30B64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798FDD-AA6E-8579-5E15-79599D2F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254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96119-E155-0CA0-5E4D-C174BF7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9A2DC3-E1F2-8E17-6699-1AF012F3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70B9-A520-BF47-8C6F-5FF66CD677D4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585A7-B5AA-B430-1F32-6112367A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A0B02-E091-6097-5C04-E3DD48F7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208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0B8CE2-10C3-031D-45C9-8A4B6C97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00C9-2EBA-5742-9504-D62DDD02DECF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DE7636-B810-5D6A-9091-DFCD2D14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B357A-B600-276B-811F-88BDE7AB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02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DCC95-8425-CD51-1E38-693E7A56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7A61D-BE15-AFF9-3A61-9EB82541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69182-6F7A-CA95-93C1-24DE72CE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747701-16A6-8C39-B038-5D5A4011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E444-79A4-9C48-8687-FE9DD2378865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7B3E0-2C4F-348F-1D14-4E7A4646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98029-363B-56D4-4BFD-3FFE99F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753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82FEE-DA8A-A090-16D4-69899263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C9626B-1429-F803-7C2E-04F55CC57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854527-635E-67B2-3D3B-80A711E58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A95D6-7253-E0D4-C246-06D6BB83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34F-1A06-2E48-ACE1-1C74F9E89EB6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3F498-7BAB-EBC7-9F37-AC6D462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C9684-F8E7-10DF-BEF6-3E56032B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627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BBB1F-6DF1-EBB4-5F61-C6D691AB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641D2-DB6F-577F-4A3D-559A28BA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9C992-DCEE-5DDA-26DB-A03C5FF54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38C90-AA66-3341-9B8B-87135E585BA2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03860-370B-F48F-E5A6-A89F436AD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1B858-10D4-6427-D0D1-886B0E6A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ACF927-FBA0-0B9E-D14D-B94A71878A6E}"/>
              </a:ext>
            </a:extLst>
          </p:cNvPr>
          <p:cNvSpPr/>
          <p:nvPr userDrawn="1"/>
        </p:nvSpPr>
        <p:spPr>
          <a:xfrm>
            <a:off x="0" y="0"/>
            <a:ext cx="326571" cy="566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6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782A6E-A246-9C11-9F10-3C282CB8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94" y="888883"/>
            <a:ext cx="10515600" cy="5080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sz="1800" dirty="0"/>
              <a:t>05.08~05.24</a:t>
            </a:r>
          </a:p>
          <a:p>
            <a:pPr>
              <a:buFontTx/>
              <a:buChar char="-"/>
            </a:pPr>
            <a:r>
              <a:rPr kumimoji="1" lang="ko-KR" altLang="en-US" sz="1800" dirty="0" err="1"/>
              <a:t>오픈텔레메트리</a:t>
            </a:r>
            <a:r>
              <a:rPr kumimoji="1" lang="ko-KR" altLang="en-US" sz="1800" dirty="0"/>
              <a:t> 자료 조사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ko-KR" altLang="en-US" sz="1800" dirty="0"/>
              <a:t>로컬 환경 구축</a:t>
            </a:r>
            <a:endParaRPr kumimoji="1" lang="en-US" altLang="ko-KR" sz="1800" dirty="0"/>
          </a:p>
          <a:p>
            <a:pPr lvl="1">
              <a:buFontTx/>
              <a:buChar char="-"/>
            </a:pPr>
            <a:r>
              <a:rPr kumimoji="1" lang="en-US" altLang="ko-KR" sz="1400" dirty="0" err="1"/>
              <a:t>OpenTelemetry</a:t>
            </a:r>
            <a:r>
              <a:rPr kumimoji="1" lang="en-US" altLang="ko-KR" sz="1400" dirty="0"/>
              <a:t>, Prometheus</a:t>
            </a:r>
          </a:p>
          <a:p>
            <a:pPr lvl="1">
              <a:buFontTx/>
              <a:buChar char="-"/>
            </a:pPr>
            <a:r>
              <a:rPr kumimoji="1" lang="en-US" altLang="ko-KR" sz="1400" dirty="0"/>
              <a:t>Java(SDK, Agent), Python(SDK)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05.27~06.21</a:t>
            </a:r>
          </a:p>
          <a:p>
            <a:pPr>
              <a:buFontTx/>
              <a:buChar char="-"/>
            </a:pPr>
            <a:r>
              <a:rPr kumimoji="1" lang="ko-KR" altLang="en-US" sz="1800" dirty="0"/>
              <a:t>테스트 어플리케이션 정리 및 데이터 추가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en-US" altLang="ko-KR" sz="1800" dirty="0"/>
              <a:t>Prometheus </a:t>
            </a:r>
            <a:r>
              <a:rPr kumimoji="1" lang="ko-KR" altLang="en-US" sz="1800" dirty="0"/>
              <a:t>사용 방법 정리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en-US" altLang="ko-KR" sz="1800" dirty="0"/>
              <a:t>AIOps &amp; K8s </a:t>
            </a:r>
            <a:r>
              <a:rPr kumimoji="1" lang="ko-KR" altLang="en-US" sz="1800" dirty="0"/>
              <a:t>도입 방법 조사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06.24~07.26</a:t>
            </a:r>
          </a:p>
          <a:p>
            <a:pPr>
              <a:buFontTx/>
              <a:buChar char="-"/>
            </a:pPr>
            <a:r>
              <a:rPr kumimoji="1" lang="en-US" altLang="ko-KR" sz="1800" dirty="0"/>
              <a:t>AIOps </a:t>
            </a:r>
            <a:r>
              <a:rPr kumimoji="1" lang="ko-KR" altLang="en-US" sz="1800" dirty="0"/>
              <a:t>적용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en-US" altLang="ko-KR" sz="1800" dirty="0"/>
              <a:t>K8s </a:t>
            </a:r>
            <a:r>
              <a:rPr kumimoji="1" lang="ko-KR" altLang="en-US" sz="1800" dirty="0"/>
              <a:t>적용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07.01~</a:t>
            </a:r>
          </a:p>
          <a:p>
            <a:pPr marL="0" indent="0">
              <a:buNone/>
            </a:pPr>
            <a:r>
              <a:rPr kumimoji="1" lang="en-US" altLang="ko-KR" sz="1800" dirty="0"/>
              <a:t>- </a:t>
            </a:r>
            <a:r>
              <a:rPr kumimoji="1" lang="ko-KR" altLang="en-US" sz="1800" dirty="0"/>
              <a:t>산출물 작성</a:t>
            </a:r>
            <a:endParaRPr kumimoji="1"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EFF6E-42EE-D088-1044-57A42AE9CF90}"/>
              </a:ext>
            </a:extLst>
          </p:cNvPr>
          <p:cNvSpPr txBox="1"/>
          <p:nvPr/>
        </p:nvSpPr>
        <p:spPr>
          <a:xfrm>
            <a:off x="305868" y="0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RNP </a:t>
            </a:r>
            <a:r>
              <a:rPr kumimoji="1" lang="ko-KR" altLang="en-US" sz="2400" dirty="0"/>
              <a:t>과제 진행사항 및 계획</a:t>
            </a:r>
          </a:p>
        </p:txBody>
      </p:sp>
    </p:spTree>
    <p:extLst>
      <p:ext uri="{BB962C8B-B14F-4D97-AF65-F5344CB8AC3E}">
        <p14:creationId xmlns:p14="http://schemas.microsoft.com/office/powerpoint/2010/main" val="136338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327E0-C58B-D938-CB56-0F99B0A699A5}"/>
              </a:ext>
            </a:extLst>
          </p:cNvPr>
          <p:cNvSpPr txBox="1"/>
          <p:nvPr/>
        </p:nvSpPr>
        <p:spPr>
          <a:xfrm>
            <a:off x="305868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실습 환경 구축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5A603-5D42-9EEE-AEEC-8B2F1F869DAB}"/>
              </a:ext>
            </a:extLst>
          </p:cNvPr>
          <p:cNvSpPr txBox="1"/>
          <p:nvPr/>
        </p:nvSpPr>
        <p:spPr>
          <a:xfrm>
            <a:off x="1776364" y="5898085"/>
            <a:ext cx="911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Windows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와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Mac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환경에서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JAVA(SDK, Agent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방식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과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Python(SDK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방식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으로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실습 진행</a:t>
            </a:r>
            <a:endParaRPr lang="en" altLang="ko-KR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42006C7-45B0-7EDE-ECAE-09F33D3D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35" y="959914"/>
            <a:ext cx="8654924" cy="48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07E88D-6DE8-4025-10AC-2D938BF8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717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998D86-D7E9-7A4E-7E0E-5F9B46EB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B5F1F-22DC-2801-2E50-24928DBD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7" y="1318918"/>
            <a:ext cx="9822303" cy="4843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105184-B63A-4BA3-9032-AFF6B8C1F799}"/>
              </a:ext>
            </a:extLst>
          </p:cNvPr>
          <p:cNvSpPr txBox="1"/>
          <p:nvPr/>
        </p:nvSpPr>
        <p:spPr>
          <a:xfrm>
            <a:off x="305868" y="0"/>
            <a:ext cx="682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 + Prometheus </a:t>
            </a:r>
            <a:r>
              <a:rPr kumimoji="1" lang="ko-KR" altLang="en-US" sz="2400" dirty="0"/>
              <a:t>구축</a:t>
            </a:r>
            <a:r>
              <a:rPr kumimoji="1" lang="en-US" altLang="ko-KR" sz="2400" dirty="0"/>
              <a:t>(metric, span, log </a:t>
            </a:r>
            <a:r>
              <a:rPr kumimoji="1" lang="ko-KR" altLang="en-US" sz="2400" dirty="0"/>
              <a:t>확인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497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7FA3E-3A2B-72F1-3452-A9950231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1B0EB7-E44B-05CB-EA8D-9A0B565B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1" y="1148580"/>
            <a:ext cx="8605357" cy="4560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2B33C-8FD4-74C5-6C9F-B05D2B60ACA9}"/>
              </a:ext>
            </a:extLst>
          </p:cNvPr>
          <p:cNvSpPr txBox="1"/>
          <p:nvPr/>
        </p:nvSpPr>
        <p:spPr>
          <a:xfrm>
            <a:off x="305868" y="0"/>
            <a:ext cx="682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 + Prometheus </a:t>
            </a:r>
            <a:r>
              <a:rPr kumimoji="1" lang="ko-KR" altLang="en-US" sz="2400" dirty="0"/>
              <a:t>구축</a:t>
            </a:r>
            <a:r>
              <a:rPr kumimoji="1" lang="en-US" altLang="ko-KR" sz="2400" dirty="0"/>
              <a:t>(metric, span, log </a:t>
            </a:r>
            <a:r>
              <a:rPr kumimoji="1" lang="ko-KR" altLang="en-US" sz="2400" dirty="0"/>
              <a:t>확인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489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A7C318E7-79FC-AF31-658C-F4182CFD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327" y="6356350"/>
            <a:ext cx="2743200" cy="365125"/>
          </a:xfrm>
        </p:spPr>
        <p:txBody>
          <a:bodyPr/>
          <a:lstStyle/>
          <a:p>
            <a:fld id="{EBAF9C32-9905-1649-8DEC-E04313E68689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EB8ED3-1F93-96DD-F2C7-1585F8C7D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46"/>
          <a:stretch/>
        </p:blipFill>
        <p:spPr>
          <a:xfrm>
            <a:off x="413549" y="1128805"/>
            <a:ext cx="5259068" cy="1619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2C76D3-4A55-6536-3D6B-3399F9CE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9" y="2950442"/>
            <a:ext cx="5264842" cy="3275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9B4659-9BFB-3777-D3DD-44D5985956B5}"/>
              </a:ext>
            </a:extLst>
          </p:cNvPr>
          <p:cNvSpPr txBox="1"/>
          <p:nvPr/>
        </p:nvSpPr>
        <p:spPr>
          <a:xfrm>
            <a:off x="305868" y="0"/>
            <a:ext cx="534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 + Prometheus </a:t>
            </a:r>
            <a:r>
              <a:rPr kumimoji="1" lang="ko-KR" altLang="en-US" sz="2400" dirty="0"/>
              <a:t>구축</a:t>
            </a:r>
            <a:r>
              <a:rPr kumimoji="1" lang="en-US" altLang="ko-KR" sz="2400" dirty="0"/>
              <a:t>(python </a:t>
            </a:r>
            <a:r>
              <a:rPr kumimoji="1" lang="en-US" altLang="ko-KR" sz="2400" dirty="0" err="1"/>
              <a:t>sdk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E97605-3D3F-CCB9-9354-C38E02146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876" y="2059492"/>
            <a:ext cx="6184672" cy="2660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132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F8F50-78C2-86D8-74B1-1D323C7292E8}"/>
              </a:ext>
            </a:extLst>
          </p:cNvPr>
          <p:cNvSpPr txBox="1"/>
          <p:nvPr/>
        </p:nvSpPr>
        <p:spPr>
          <a:xfrm>
            <a:off x="305868" y="0"/>
            <a:ext cx="5259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 + Prometheus </a:t>
            </a:r>
            <a:r>
              <a:rPr kumimoji="1" lang="ko-KR" altLang="en-US" sz="2400" dirty="0"/>
              <a:t>구축</a:t>
            </a:r>
            <a:r>
              <a:rPr kumimoji="1" lang="en-US" altLang="ko-KR" sz="2400" dirty="0"/>
              <a:t>(java agent)</a:t>
            </a:r>
            <a:endParaRPr kumimoji="1"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6253AB-E06F-D591-2B59-003F27C3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D82574-8EE0-B4F5-46DB-12EFD448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1" y="2950442"/>
            <a:ext cx="5444021" cy="3012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EABC18-BD9E-DC63-7838-FD97C5EB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68" y="1128805"/>
            <a:ext cx="5259068" cy="1619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387556-9272-8FE9-9671-424E72FD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431" y="1874207"/>
            <a:ext cx="6176096" cy="28188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234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F8F50-78C2-86D8-74B1-1D323C7292E8}"/>
              </a:ext>
            </a:extLst>
          </p:cNvPr>
          <p:cNvSpPr txBox="1"/>
          <p:nvPr/>
        </p:nvSpPr>
        <p:spPr>
          <a:xfrm>
            <a:off x="305868" y="0"/>
            <a:ext cx="493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 + Prometheus </a:t>
            </a:r>
            <a:r>
              <a:rPr kumimoji="1" lang="ko-KR" altLang="en-US" sz="2400" dirty="0"/>
              <a:t>구축</a:t>
            </a:r>
            <a:r>
              <a:rPr kumimoji="1" lang="en-US" altLang="ko-KR" sz="2400" dirty="0"/>
              <a:t>(java </a:t>
            </a:r>
            <a:r>
              <a:rPr kumimoji="1" lang="en-US" altLang="ko-KR" sz="2400" dirty="0" err="1"/>
              <a:t>sdk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6253AB-E06F-D591-2B59-003F27C3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2C6FFB-885C-6521-DC5A-E607A756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02" y="1083029"/>
            <a:ext cx="3172566" cy="2709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122B3B-5EB7-1AD7-A7EE-BE5AE581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5" y="4005558"/>
            <a:ext cx="4412619" cy="2605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75DD92-1E60-22F2-4B3B-832D546B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336" y="1624250"/>
            <a:ext cx="6732494" cy="3126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700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4C52A0-A82B-669B-5E9D-973BD8D2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5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월 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일 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~ 6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월 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21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81B294-4B0A-55F3-8E38-F12A1623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테스트 어플리케이션 정리 및 데이터 추가</a:t>
            </a:r>
            <a:b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endParaRPr lang="ko-KR" altLang="en-US" sz="18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성능 분석 및 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AIOps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 사용할 수 있는 어플리케이션 데이터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분석에 사용할 데이터 포함</a:t>
            </a:r>
          </a:p>
          <a:p>
            <a:pPr lvl="1">
              <a:lnSpc>
                <a:spcPct val="100000"/>
              </a:lnSpc>
            </a:pPr>
            <a:r>
              <a:rPr lang="en" altLang="ko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job , service name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등의 </a:t>
            </a:r>
            <a:r>
              <a:rPr lang="en" altLang="ko-KR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OpenTelemetry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속성 정보 포함</a:t>
            </a:r>
            <a:endParaRPr lang="en-US" altLang="ko-KR" sz="18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ko-KR" altLang="en-US" sz="18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" altLang="ko-KR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prometheus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사용 방법</a:t>
            </a:r>
          </a:p>
          <a:p>
            <a:pPr>
              <a:lnSpc>
                <a:spcPct val="100000"/>
              </a:lnSpc>
            </a:pPr>
            <a:r>
              <a:rPr lang="en" altLang="ko-KR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prometheus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개념 정리</a:t>
            </a:r>
          </a:p>
          <a:p>
            <a:pPr>
              <a:lnSpc>
                <a:spcPct val="100000"/>
              </a:lnSpc>
            </a:pPr>
            <a:r>
              <a:rPr lang="en" altLang="ko-KR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prometheus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모니터링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2EF39-1CE0-B760-9083-7FB8855B54C4}"/>
              </a:ext>
            </a:extLst>
          </p:cNvPr>
          <p:cNvSpPr txBox="1"/>
          <p:nvPr/>
        </p:nvSpPr>
        <p:spPr>
          <a:xfrm>
            <a:off x="305868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127008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2CCF-1C40-029D-954E-C7596773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5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월 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8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일 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~ 5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월 </a:t>
            </a:r>
            <a:r>
              <a:rPr lang="en-US" altLang="ko-KR" sz="3200" dirty="0">
                <a:solidFill>
                  <a:srgbClr val="000000"/>
                </a:solidFill>
                <a:latin typeface="Helvetica Neue" panose="02000503000000020004" pitchFamily="2" charset="0"/>
              </a:rPr>
              <a:t>24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68C88-50EA-1935-CF5C-DD8B288C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/>
              <a:t>Opentelemetry</a:t>
            </a:r>
            <a:r>
              <a:rPr kumimoji="1" lang="ko-KR" altLang="en-US" sz="1800" dirty="0"/>
              <a:t> 조사</a:t>
            </a:r>
            <a:endParaRPr kumimoji="1" lang="en-US" altLang="ko-KR" sz="1800" dirty="0"/>
          </a:p>
          <a:p>
            <a:r>
              <a:rPr kumimoji="1" lang="en-US" altLang="ko-KR" sz="1800" dirty="0" err="1"/>
              <a:t>Opentelemetry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활용 방안</a:t>
            </a:r>
            <a:endParaRPr kumimoji="1" lang="en-US" altLang="ko-KR" sz="1800" dirty="0"/>
          </a:p>
          <a:p>
            <a:r>
              <a:rPr kumimoji="1" lang="ko-KR" altLang="en-US" sz="1800" dirty="0"/>
              <a:t>로컬 환경 구축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테스트 어플리케이션 개발</a:t>
            </a:r>
            <a:endParaRPr kumimoji="1" lang="en-US" altLang="ko-KR" sz="1800" dirty="0"/>
          </a:p>
          <a:p>
            <a:pPr lvl="2"/>
            <a:r>
              <a:rPr kumimoji="1" lang="en-US" altLang="ko-KR" sz="1800" dirty="0"/>
              <a:t>JAVA(</a:t>
            </a:r>
            <a:r>
              <a:rPr kumimoji="1" lang="en-US" altLang="ko-KR" sz="1800" dirty="0" err="1"/>
              <a:t>SpringBoot</a:t>
            </a:r>
            <a:r>
              <a:rPr kumimoji="1" lang="en-US" altLang="ko-KR" sz="1800" dirty="0"/>
              <a:t> – agent)</a:t>
            </a:r>
          </a:p>
          <a:p>
            <a:pPr lvl="2"/>
            <a:r>
              <a:rPr kumimoji="1" lang="en-US" altLang="ko-KR" sz="1800" dirty="0"/>
              <a:t>JAVA(</a:t>
            </a:r>
            <a:r>
              <a:rPr kumimoji="1" lang="en-US" altLang="ko-KR" sz="1800" dirty="0" err="1"/>
              <a:t>SpringBoot</a:t>
            </a:r>
            <a:r>
              <a:rPr kumimoji="1" lang="en-US" altLang="ko-KR" sz="1800" dirty="0"/>
              <a:t> –tomcat – agent)</a:t>
            </a:r>
          </a:p>
          <a:p>
            <a:pPr lvl="2"/>
            <a:r>
              <a:rPr kumimoji="1" lang="en-US" altLang="ko-KR" sz="1800" dirty="0"/>
              <a:t>JAVA(</a:t>
            </a:r>
            <a:r>
              <a:rPr kumimoji="1" lang="en-US" altLang="ko-KR" sz="1800" dirty="0" err="1"/>
              <a:t>SpringBoot</a:t>
            </a:r>
            <a:r>
              <a:rPr kumimoji="1" lang="en-US" altLang="ko-KR" sz="1800" dirty="0"/>
              <a:t> – SDK)</a:t>
            </a:r>
          </a:p>
          <a:p>
            <a:pPr lvl="2"/>
            <a:r>
              <a:rPr kumimoji="1" lang="en-US" altLang="ko-KR" sz="1800" dirty="0"/>
              <a:t>Python(flask – SDK)</a:t>
            </a:r>
          </a:p>
          <a:p>
            <a:pPr lvl="1"/>
            <a:r>
              <a:rPr kumimoji="1" lang="en-US" altLang="ko-KR" sz="1800" dirty="0" err="1"/>
              <a:t>OpenTelemetry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환경 구성</a:t>
            </a:r>
            <a:endParaRPr kumimoji="1" lang="en-US" altLang="ko-KR" sz="1800" dirty="0"/>
          </a:p>
          <a:p>
            <a:pPr lvl="2"/>
            <a:r>
              <a:rPr kumimoji="1" lang="en-US" altLang="ko-KR" sz="1800" dirty="0" err="1"/>
              <a:t>OpenTelemetry</a:t>
            </a:r>
            <a:r>
              <a:rPr kumimoji="1" lang="en-US" altLang="ko-KR" sz="1800" dirty="0"/>
              <a:t> agent</a:t>
            </a:r>
          </a:p>
          <a:p>
            <a:pPr lvl="2"/>
            <a:r>
              <a:rPr kumimoji="1" lang="en-US" altLang="ko-KR" sz="1800" dirty="0" err="1"/>
              <a:t>OpenTelemetry</a:t>
            </a:r>
            <a:r>
              <a:rPr kumimoji="1" lang="en-US" altLang="ko-KR" sz="1800" dirty="0"/>
              <a:t> collector</a:t>
            </a:r>
          </a:p>
          <a:p>
            <a:pPr lvl="1"/>
            <a:r>
              <a:rPr kumimoji="1" lang="en-US" altLang="ko-KR" sz="1800" dirty="0"/>
              <a:t>Prometheus </a:t>
            </a:r>
            <a:r>
              <a:rPr kumimoji="1" lang="ko-KR" altLang="en-US" sz="1800" dirty="0"/>
              <a:t>환경 구성</a:t>
            </a:r>
            <a:endParaRPr kumimoji="1" lang="en-US" altLang="ko-KR" sz="1800" dirty="0"/>
          </a:p>
          <a:p>
            <a:pPr lvl="2"/>
            <a:r>
              <a:rPr kumimoji="1" lang="ko-KR" altLang="en-US" sz="1800" dirty="0"/>
              <a:t>로컬 환경 구성</a:t>
            </a:r>
            <a:endParaRPr kumimoji="1"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59DF9-BEC1-E2B9-F4D9-4643E792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CCDD7-E423-B15A-88BD-B9DE3FF7FB22}"/>
              </a:ext>
            </a:extLst>
          </p:cNvPr>
          <p:cNvSpPr txBox="1"/>
          <p:nvPr/>
        </p:nvSpPr>
        <p:spPr>
          <a:xfrm>
            <a:off x="305868" y="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진행사항</a:t>
            </a:r>
          </a:p>
        </p:txBody>
      </p:sp>
    </p:spTree>
    <p:extLst>
      <p:ext uri="{BB962C8B-B14F-4D97-AF65-F5344CB8AC3E}">
        <p14:creationId xmlns:p14="http://schemas.microsoft.com/office/powerpoint/2010/main" val="153823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E55973-F7B3-1E50-2A21-74B1CBB1B0F7}"/>
              </a:ext>
            </a:extLst>
          </p:cNvPr>
          <p:cNvSpPr txBox="1"/>
          <p:nvPr/>
        </p:nvSpPr>
        <p:spPr>
          <a:xfrm>
            <a:off x="305868" y="0"/>
            <a:ext cx="308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OpenTelemetry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90A5F-CFB5-6416-9A0A-A4C42816589E}"/>
              </a:ext>
            </a:extLst>
          </p:cNvPr>
          <p:cNvSpPr txBox="1"/>
          <p:nvPr/>
        </p:nvSpPr>
        <p:spPr>
          <a:xfrm>
            <a:off x="990703" y="5299847"/>
            <a:ext cx="9796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분산 추적과 </a:t>
            </a:r>
            <a:r>
              <a:rPr lang="ko-KR" altLang="en-US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메트릭을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수집하기 위한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CNCF(Cloud Native Computing Foundation)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의 오픈 소스 프로젝트로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관측 가능성을 향상시키기 위해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Logging, Metric, Tracing 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데이터를 생성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수집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분석하고 관리할 수 있는 통합된 도구와</a:t>
            </a:r>
            <a:r>
              <a:rPr lang="ko-KR" altLang="en-US" dirty="0">
                <a:solidFill>
                  <a:srgbClr val="242424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242424"/>
                </a:solidFill>
                <a:latin typeface="+mj-ea"/>
                <a:ea typeface="+mj-ea"/>
              </a:rPr>
              <a:t>API</a:t>
            </a:r>
            <a:r>
              <a:rPr lang="ko-KR" altLang="en-US" dirty="0">
                <a:solidFill>
                  <a:srgbClr val="242424"/>
                </a:solidFill>
                <a:latin typeface="+mj-ea"/>
                <a:ea typeface="+mj-ea"/>
              </a:rPr>
              <a:t> 제공</a:t>
            </a:r>
            <a:endParaRPr lang="ko-KR" altLang="en-US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C7349D-7B46-E1A4-E11C-62BD4496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3</a:t>
            </a:fld>
            <a:endParaRPr kumimoji="1" lang="ko-KR" altLang="en-US"/>
          </a:p>
        </p:txBody>
      </p:sp>
      <p:pic>
        <p:nvPicPr>
          <p:cNvPr id="8" name="Picture 5" descr="Observability with OpenTelemetry: Unveiling Insights into Your Applications  | by Rajesh Vinayagam | AWS Tip">
            <a:extLst>
              <a:ext uri="{FF2B5EF4-FFF2-40B4-BE49-F238E27FC236}">
                <a16:creationId xmlns:a16="http://schemas.microsoft.com/office/drawing/2014/main" id="{C0BEA7E7-7A58-429F-4E36-3B6EBD740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0687"/>
            <a:ext cx="12192000" cy="364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CC87D-A8E3-8CC6-483D-B2DEF29A93F7}"/>
              </a:ext>
            </a:extLst>
          </p:cNvPr>
          <p:cNvSpPr txBox="1"/>
          <p:nvPr/>
        </p:nvSpPr>
        <p:spPr>
          <a:xfrm>
            <a:off x="354344" y="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dirty="0" err="1"/>
              <a:t>OpenTelemetry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ECBEF-5AC5-E76A-A21B-6223C9B3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97526-0A6C-8625-78FB-3A206A18D532}"/>
              </a:ext>
            </a:extLst>
          </p:cNvPr>
          <p:cNvSpPr txBox="1"/>
          <p:nvPr/>
        </p:nvSpPr>
        <p:spPr>
          <a:xfrm>
            <a:off x="354345" y="4784586"/>
            <a:ext cx="106738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OpenTelemetry</a:t>
            </a:r>
            <a:r>
              <a:rPr lang="en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en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OTel</a:t>
            </a:r>
            <a:r>
              <a:rPr lang="en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는 개발 팀이 단일 통합 형식으로 원격 측정 데이터를 생성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처리 및 전송할 수 있는 오픈 소스 </a:t>
            </a:r>
            <a:r>
              <a:rPr lang="en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Observability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프레임워크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OpenTelemetry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는 추적 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메트릭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및 로그 와 같은 원격 측정 데이터를 생성하고 관리하도록 설계된 관찰 프레임워크 및 도구 키트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OpenTelemetry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는 공급업체 및 도구에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구애받지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않습니다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Jaeger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및 </a:t>
            </a:r>
            <a:r>
              <a:rPr lang="en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Prometheus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와 같은 오픈 소스 도구 는 물론 상용 제품을 포함한 다양한 </a:t>
            </a:r>
            <a:r>
              <a:rPr lang="en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Observability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백엔드와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함께 사용할 수 있습니다</a:t>
            </a:r>
          </a:p>
        </p:txBody>
      </p:sp>
      <p:pic>
        <p:nvPicPr>
          <p:cNvPr id="4" name="Picture 5" descr="Observability with OpenTelemetry: Unveiling Insights into Your Applications  | by Rajesh Vinayagam | AWS Tip">
            <a:extLst>
              <a:ext uri="{FF2B5EF4-FFF2-40B4-BE49-F238E27FC236}">
                <a16:creationId xmlns:a16="http://schemas.microsoft.com/office/drawing/2014/main" id="{9AA744C5-2250-E84C-DA11-B57D47BB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0687"/>
            <a:ext cx="12192000" cy="364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5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A37671-3FD1-D093-9618-C7345C781E21}"/>
              </a:ext>
            </a:extLst>
          </p:cNvPr>
          <p:cNvSpPr txBox="1"/>
          <p:nvPr/>
        </p:nvSpPr>
        <p:spPr>
          <a:xfrm>
            <a:off x="305868" y="0"/>
            <a:ext cx="369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Observavility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관측가능성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559905-25EA-06C2-7309-31936C5F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29" y="2891594"/>
            <a:ext cx="5428673" cy="299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6CA8F-54BA-BE0B-8AB8-9DE0AEE0E842}"/>
              </a:ext>
            </a:extLst>
          </p:cNvPr>
          <p:cNvSpPr txBox="1"/>
          <p:nvPr/>
        </p:nvSpPr>
        <p:spPr>
          <a:xfrm>
            <a:off x="305868" y="2295477"/>
            <a:ext cx="60998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1.</a:t>
            </a:r>
            <a:r>
              <a:rPr lang="ko-KR" altLang="en-US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측정</a:t>
            </a:r>
            <a:r>
              <a:rPr lang="en-US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Metric)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정의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시스템의 상태나 행동을 수량적으로 기록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.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일반적으로 수치형 데이터로 나타나며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시간에 따른 변화를 관찰할 수 있음</a:t>
            </a:r>
          </a:p>
          <a:p>
            <a:pPr algn="l"/>
            <a:r>
              <a:rPr lang="ko-KR" altLang="en-US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예시 </a:t>
            </a:r>
            <a:r>
              <a:rPr lang="en-US" altLang="ko-KR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en" altLang="ko-KR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CPU </a:t>
            </a:r>
            <a:r>
              <a:rPr lang="ko-KR" altLang="en-US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사용률</a:t>
            </a:r>
            <a:r>
              <a:rPr lang="en-US" altLang="ko-KR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, </a:t>
            </a:r>
            <a:r>
              <a:rPr lang="ko-KR" altLang="en-US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메모리 사용량</a:t>
            </a:r>
            <a:r>
              <a:rPr lang="en-US" altLang="ko-KR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en" altLang="ko-KR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HTTP </a:t>
            </a:r>
            <a:r>
              <a:rPr lang="ko-KR" altLang="en-US" sz="1400" b="0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요청수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응답 시간 등</a:t>
            </a:r>
            <a:endParaRPr lang="en-US" altLang="ko-KR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활용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성능 모니터링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리소스 사용량 파악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트렌드 및 패턴 분석</a:t>
            </a:r>
            <a:endParaRPr lang="en-US" altLang="ko-KR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endParaRPr lang="ko-KR" altLang="en-US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2.</a:t>
            </a:r>
            <a:r>
              <a:rPr lang="ko-KR" altLang="en-US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로그</a:t>
            </a:r>
            <a:r>
              <a:rPr lang="en-US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Log)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정의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어플리케이션 또는 </a:t>
            </a:r>
            <a:r>
              <a:rPr lang="ko-KR" altLang="en-US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시스템의 </a:t>
            </a:r>
            <a:r>
              <a:rPr lang="ko-KR" altLang="en-US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이벤트나 상태</a:t>
            </a:r>
            <a:r>
              <a:rPr lang="ko-KR" altLang="en-US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를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기록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주로 텍스트 형식으로 저장 되며 애플리케이션의 </a:t>
            </a:r>
            <a:r>
              <a:rPr lang="ko-KR" altLang="en-US" sz="1400" b="0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실행중에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발생하는 여러 사건을 기록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예시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오류 메시지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정보 로그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경고 등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활용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버그 추적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문제 해결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상태 추적 등</a:t>
            </a:r>
            <a:endParaRPr lang="en-US" altLang="ko-KR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endParaRPr lang="ko-KR" altLang="en-US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b="1" dirty="0">
                <a:solidFill>
                  <a:srgbClr val="242424"/>
                </a:solidFill>
                <a:effectLst/>
                <a:latin typeface="+mj-ea"/>
                <a:ea typeface="+mj-ea"/>
              </a:rPr>
              <a:t>3.</a:t>
            </a:r>
            <a:r>
              <a:rPr lang="ko-KR" altLang="en-US" sz="1400" b="1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추적</a:t>
            </a:r>
            <a:r>
              <a:rPr lang="en-US" altLang="ko-KR" sz="1400" b="1" dirty="0">
                <a:solidFill>
                  <a:srgbClr val="242424"/>
                </a:solidFill>
                <a:effectLst/>
                <a:latin typeface="+mj-ea"/>
                <a:ea typeface="+mj-ea"/>
              </a:rPr>
              <a:t>(Trace)</a:t>
            </a:r>
            <a:endParaRPr lang="en" altLang="ko-KR" sz="1400" b="1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정의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시스템이나 어플리케이션 </a:t>
            </a:r>
            <a:r>
              <a:rPr lang="ko-KR" altLang="en-US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내에서 특정 </a:t>
            </a:r>
            <a:r>
              <a:rPr lang="ko-KR" altLang="en-US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트랜잭션</a:t>
            </a:r>
            <a:r>
              <a:rPr lang="ko-KR" altLang="en-US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또는 </a:t>
            </a:r>
            <a:r>
              <a:rPr lang="ko-KR" altLang="en-US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이벤트의 흐름</a:t>
            </a:r>
            <a:r>
              <a:rPr lang="ko-KR" altLang="en-US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을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시간 순서대로 기록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다양한 구성 요소 간의 상호 작용을 이해 할 수 있음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예시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분산 시스템에서의 </a:t>
            </a:r>
            <a:r>
              <a:rPr lang="en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API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호출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서비스 간의 통신 등을 추적할 수 있음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활용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성능 최적화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병목 현상 해결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서비스 간 의존성 파악 등에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4A0EB-A356-B62C-999E-3F2821481E46}"/>
              </a:ext>
            </a:extLst>
          </p:cNvPr>
          <p:cNvSpPr txBox="1"/>
          <p:nvPr/>
        </p:nvSpPr>
        <p:spPr>
          <a:xfrm>
            <a:off x="990703" y="1065479"/>
            <a:ext cx="9796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애플리케이션 성능 관리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(APM)</a:t>
            </a:r>
            <a:r>
              <a:rPr lang="ko-KR" altLang="en-US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위해 운영 중인 시스템에 문제가 발생했을 때</a:t>
            </a:r>
            <a:endParaRPr lang="en-US" altLang="ko-KR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원인을 신속하게 파악할 수 있는 능력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AB9761-ABAD-C2C5-CFBC-10BA7B72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70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59F61-F63F-3E63-51F9-BA5BC7696976}"/>
              </a:ext>
            </a:extLst>
          </p:cNvPr>
          <p:cNvSpPr txBox="1"/>
          <p:nvPr/>
        </p:nvSpPr>
        <p:spPr>
          <a:xfrm>
            <a:off x="305868" y="0"/>
            <a:ext cx="1845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Prometheus</a:t>
            </a:r>
            <a:endParaRPr kumimoji="1"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E7D29-993F-1FCF-E375-7FA590034F05}"/>
              </a:ext>
            </a:extLst>
          </p:cNvPr>
          <p:cNvSpPr txBox="1"/>
          <p:nvPr/>
        </p:nvSpPr>
        <p:spPr>
          <a:xfrm>
            <a:off x="990703" y="5299847"/>
            <a:ext cx="9796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오픈소스 시스템 모니터링 및 경고 </a:t>
            </a:r>
            <a:r>
              <a:rPr lang="ko-KR" altLang="en-US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툴킷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수집하려는 대상 서버에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Exporter</a:t>
            </a:r>
            <a:r>
              <a:rPr lang="ko-KR" altLang="en-US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설치하여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Pull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242424"/>
                </a:solidFill>
                <a:latin typeface="+mj-ea"/>
                <a:ea typeface="+mj-ea"/>
              </a:rPr>
              <a:t>방식으로 다른 곳의 데이터를 가져옴</a:t>
            </a:r>
            <a:r>
              <a:rPr lang="en-US" altLang="ko-KR" dirty="0">
                <a:solidFill>
                  <a:srgbClr val="242424"/>
                </a:solidFill>
                <a:latin typeface="+mj-ea"/>
                <a:ea typeface="+mj-ea"/>
              </a:rPr>
              <a:t>.</a:t>
            </a:r>
            <a:r>
              <a:rPr lang="ko-KR" altLang="en-US" dirty="0">
                <a:solidFill>
                  <a:srgbClr val="242424"/>
                </a:solidFill>
                <a:latin typeface="+mj-ea"/>
                <a:ea typeface="+mj-ea"/>
              </a:rPr>
              <a:t> </a:t>
            </a:r>
            <a:r>
              <a:rPr lang="en-US" altLang="ko-KR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PromQL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쿼리 언어를 제공하여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HTTP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API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에서 쿼리에 맞게 시계열 데이터 정제 가능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D67C21-62B8-E6D2-29EF-4F03A636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6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65BD71-DCE7-6707-CDCD-B91335BF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80" y="973276"/>
            <a:ext cx="9438870" cy="41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2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6798E6-680E-681F-6A82-887D0DE6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2" y="2596657"/>
            <a:ext cx="2729642" cy="12112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0B44FB-6E7E-14EA-6B38-74B2E4EC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1017243"/>
            <a:ext cx="632054" cy="9371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1F462A-CBB1-59B0-8C4F-A9EE7F57A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2269395"/>
            <a:ext cx="632054" cy="937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66C51C-2EEE-6031-B6B5-1CDA9E06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3521547"/>
            <a:ext cx="632054" cy="9371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B4E297-20FD-3B7A-27D9-F2D9DAAB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4773699"/>
            <a:ext cx="632054" cy="9371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E0F73F-06FF-A223-558C-42BB352C5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436" y="2839449"/>
            <a:ext cx="1627921" cy="725700"/>
          </a:xfrm>
          <a:prstGeom prst="rect">
            <a:avLst/>
          </a:prstGeom>
        </p:spPr>
      </p:pic>
      <p:pic>
        <p:nvPicPr>
          <p:cNvPr id="10" name="Picture 2" descr="블록체인 노드 모니터링 해보기 Part 2(feat. Grafana, Prometheus)">
            <a:extLst>
              <a:ext uri="{FF2B5EF4-FFF2-40B4-BE49-F238E27FC236}">
                <a16:creationId xmlns:a16="http://schemas.microsoft.com/office/drawing/2014/main" id="{BA6B79F3-34AA-41B1-ED65-690BCDAE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62" y="2800594"/>
            <a:ext cx="1623935" cy="8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2DE99B-6B48-856C-A65C-01804063FF6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477591" y="1485835"/>
            <a:ext cx="1195271" cy="17164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B4090F-F831-B145-7A77-F6AD894BD62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477591" y="2737987"/>
            <a:ext cx="1195271" cy="464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301A13-318F-9C64-01E6-986F2D852A5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477591" y="3202299"/>
            <a:ext cx="1195271" cy="78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5A7837-C774-1482-6D9F-D069E17F94EE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1477591" y="3202299"/>
            <a:ext cx="1195271" cy="2039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9C6891-5ACD-D22C-155A-D9D25ACC277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02504" y="3202299"/>
            <a:ext cx="1363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2A39D4-6977-7241-FFC7-CA685A70CF0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394357" y="3202299"/>
            <a:ext cx="888605" cy="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322B62-5506-782C-7F14-2E6A2FA25503}"/>
              </a:ext>
            </a:extLst>
          </p:cNvPr>
          <p:cNvSpPr/>
          <p:nvPr/>
        </p:nvSpPr>
        <p:spPr>
          <a:xfrm>
            <a:off x="453081" y="825843"/>
            <a:ext cx="10890422" cy="5206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301894-F86A-9CDC-C7B7-421DF734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AD630-7776-CAA8-5E94-AF1A67AE1A21}"/>
              </a:ext>
            </a:extLst>
          </p:cNvPr>
          <p:cNvSpPr txBox="1"/>
          <p:nvPr/>
        </p:nvSpPr>
        <p:spPr>
          <a:xfrm>
            <a:off x="5445409" y="264754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Metric, Log, </a:t>
            </a:r>
          </a:p>
          <a:p>
            <a:pPr algn="ctr"/>
            <a:r>
              <a:rPr kumimoji="1" lang="en-US" altLang="ko-KR" sz="1400" dirty="0"/>
              <a:t>Trace data</a:t>
            </a:r>
          </a:p>
        </p:txBody>
      </p:sp>
      <p:pic>
        <p:nvPicPr>
          <p:cNvPr id="1026" name="Picture 2" descr="🌎elasticsearch] Elasticsearch CRUD 기본사용법 (feat. Kibana)">
            <a:extLst>
              <a:ext uri="{FF2B5EF4-FFF2-40B4-BE49-F238E27FC236}">
                <a16:creationId xmlns:a16="http://schemas.microsoft.com/office/drawing/2014/main" id="{C6B04479-0AA4-77CD-3012-A80CC3726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19" y="4350563"/>
            <a:ext cx="1435618" cy="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chine Learning - Free education icons">
            <a:extLst>
              <a:ext uri="{FF2B5EF4-FFF2-40B4-BE49-F238E27FC236}">
                <a16:creationId xmlns:a16="http://schemas.microsoft.com/office/drawing/2014/main" id="{2D5748BE-FA0B-F4C3-00FD-DD6C1DAE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313" y="4400119"/>
            <a:ext cx="648044" cy="6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D5DC9C-F886-EA93-6A05-D0BBACE6E3BF}"/>
              </a:ext>
            </a:extLst>
          </p:cNvPr>
          <p:cNvCxnSpPr>
            <a:endCxn id="1026" idx="0"/>
          </p:cNvCxnSpPr>
          <p:nvPr/>
        </p:nvCxnSpPr>
        <p:spPr>
          <a:xfrm flipH="1">
            <a:off x="6190328" y="3444119"/>
            <a:ext cx="717809" cy="906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5BCA02D-AF75-F2EF-7FC1-2325AF721212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6908137" y="4724141"/>
            <a:ext cx="83817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52E66D4-126C-6F89-D62C-90928AE73E63}"/>
              </a:ext>
            </a:extLst>
          </p:cNvPr>
          <p:cNvCxnSpPr>
            <a:stCxn id="1030" idx="0"/>
          </p:cNvCxnSpPr>
          <p:nvPr/>
        </p:nvCxnSpPr>
        <p:spPr>
          <a:xfrm flipH="1" flipV="1">
            <a:off x="7138737" y="3444119"/>
            <a:ext cx="931598" cy="95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C0043B5-FFB8-E6AF-3B76-431BEC688F57}"/>
              </a:ext>
            </a:extLst>
          </p:cNvPr>
          <p:cNvSpPr txBox="1"/>
          <p:nvPr/>
        </p:nvSpPr>
        <p:spPr>
          <a:xfrm>
            <a:off x="5388790" y="3585524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Metric, Log, </a:t>
            </a:r>
          </a:p>
          <a:p>
            <a:pPr algn="ctr"/>
            <a:r>
              <a:rPr kumimoji="1" lang="en-US" altLang="ko-KR" sz="1400" dirty="0"/>
              <a:t>Trace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F64E4E-09AE-576E-04D9-08E21EA37E15}"/>
              </a:ext>
            </a:extLst>
          </p:cNvPr>
          <p:cNvSpPr txBox="1"/>
          <p:nvPr/>
        </p:nvSpPr>
        <p:spPr>
          <a:xfrm>
            <a:off x="6597775" y="424493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Metric, Log, </a:t>
            </a:r>
          </a:p>
          <a:p>
            <a:pPr algn="ctr"/>
            <a:r>
              <a:rPr kumimoji="1" lang="en-US" altLang="ko-KR" sz="1400" dirty="0"/>
              <a:t>Trace data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8155CE-D048-73EF-B6FA-E7F2DD562890}"/>
              </a:ext>
            </a:extLst>
          </p:cNvPr>
          <p:cNvSpPr txBox="1"/>
          <p:nvPr/>
        </p:nvSpPr>
        <p:spPr>
          <a:xfrm>
            <a:off x="7642721" y="3715174"/>
            <a:ext cx="151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Predicted values</a:t>
            </a:r>
            <a:endParaRPr kumimoji="1"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D60265-8D4E-830F-FBA5-48E72AD08633}"/>
              </a:ext>
            </a:extLst>
          </p:cNvPr>
          <p:cNvSpPr txBox="1"/>
          <p:nvPr/>
        </p:nvSpPr>
        <p:spPr>
          <a:xfrm>
            <a:off x="354344" y="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400" dirty="0"/>
              <a:t>구조도</a:t>
            </a:r>
            <a:r>
              <a:rPr kumimoji="1" lang="en-US" altLang="ko-KR" sz="2400" dirty="0"/>
              <a:t> - 1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69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6798E6-680E-681F-6A82-887D0DE6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2" y="2596657"/>
            <a:ext cx="2729642" cy="12112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0B44FB-6E7E-14EA-6B38-74B2E4EC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1017243"/>
            <a:ext cx="632054" cy="9371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1F462A-CBB1-59B0-8C4F-A9EE7F57A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2269395"/>
            <a:ext cx="632054" cy="937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66C51C-2EEE-6031-B6B5-1CDA9E06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3521547"/>
            <a:ext cx="632054" cy="9371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B4E297-20FD-3B7A-27D9-F2D9DAAB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4773699"/>
            <a:ext cx="632054" cy="9371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E0F73F-06FF-A223-558C-42BB352C5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436" y="2839449"/>
            <a:ext cx="1627921" cy="725700"/>
          </a:xfrm>
          <a:prstGeom prst="rect">
            <a:avLst/>
          </a:prstGeom>
        </p:spPr>
      </p:pic>
      <p:pic>
        <p:nvPicPr>
          <p:cNvPr id="10" name="Picture 2" descr="블록체인 노드 모니터링 해보기 Part 2(feat. Grafana, Prometheus)">
            <a:extLst>
              <a:ext uri="{FF2B5EF4-FFF2-40B4-BE49-F238E27FC236}">
                <a16:creationId xmlns:a16="http://schemas.microsoft.com/office/drawing/2014/main" id="{BA6B79F3-34AA-41B1-ED65-690BCDAE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62" y="2800594"/>
            <a:ext cx="1623935" cy="8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2DE99B-6B48-856C-A65C-01804063FF6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477591" y="1485835"/>
            <a:ext cx="1195271" cy="17164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B4090F-F831-B145-7A77-F6AD894BD62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477591" y="2737987"/>
            <a:ext cx="1195271" cy="464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301A13-318F-9C64-01E6-986F2D852A5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477591" y="3202299"/>
            <a:ext cx="1195271" cy="78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5A7837-C774-1482-6D9F-D069E17F94EE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1477591" y="3202299"/>
            <a:ext cx="1195271" cy="2039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9C6891-5ACD-D22C-155A-D9D25ACC277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02504" y="3202299"/>
            <a:ext cx="1363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2A39D4-6977-7241-FFC7-CA685A70CF0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394357" y="3202299"/>
            <a:ext cx="888605" cy="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322B62-5506-782C-7F14-2E6A2FA25503}"/>
              </a:ext>
            </a:extLst>
          </p:cNvPr>
          <p:cNvSpPr/>
          <p:nvPr/>
        </p:nvSpPr>
        <p:spPr>
          <a:xfrm>
            <a:off x="453081" y="825843"/>
            <a:ext cx="10890422" cy="5206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301894-F86A-9CDC-C7B7-421DF734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AD630-7776-CAA8-5E94-AF1A67AE1A21}"/>
              </a:ext>
            </a:extLst>
          </p:cNvPr>
          <p:cNvSpPr txBox="1"/>
          <p:nvPr/>
        </p:nvSpPr>
        <p:spPr>
          <a:xfrm>
            <a:off x="5445409" y="264754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Metric, Log, </a:t>
            </a:r>
          </a:p>
          <a:p>
            <a:pPr algn="ctr"/>
            <a:r>
              <a:rPr kumimoji="1" lang="en-US" altLang="ko-KR" sz="1400" dirty="0"/>
              <a:t>Trace data</a:t>
            </a:r>
          </a:p>
        </p:txBody>
      </p:sp>
      <p:pic>
        <p:nvPicPr>
          <p:cNvPr id="1030" name="Picture 6" descr="Machine Learning - Free education icons">
            <a:extLst>
              <a:ext uri="{FF2B5EF4-FFF2-40B4-BE49-F238E27FC236}">
                <a16:creationId xmlns:a16="http://schemas.microsoft.com/office/drawing/2014/main" id="{2D5748BE-FA0B-F4C3-00FD-DD6C1DAE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436" y="4458730"/>
            <a:ext cx="648044" cy="6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D5DC9C-F886-EA93-6A05-D0BBACE6E3BF}"/>
              </a:ext>
            </a:extLst>
          </p:cNvPr>
          <p:cNvCxnSpPr>
            <a:cxnSpLocks/>
          </p:cNvCxnSpPr>
          <p:nvPr/>
        </p:nvCxnSpPr>
        <p:spPr>
          <a:xfrm>
            <a:off x="6936712" y="3496436"/>
            <a:ext cx="0" cy="962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52E66D4-126C-6F89-D62C-90928AE73E63}"/>
              </a:ext>
            </a:extLst>
          </p:cNvPr>
          <p:cNvCxnSpPr>
            <a:cxnSpLocks/>
          </p:cNvCxnSpPr>
          <p:nvPr/>
        </p:nvCxnSpPr>
        <p:spPr>
          <a:xfrm flipV="1">
            <a:off x="7161308" y="3521547"/>
            <a:ext cx="0" cy="884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8155CE-D048-73EF-B6FA-E7F2DD562890}"/>
              </a:ext>
            </a:extLst>
          </p:cNvPr>
          <p:cNvSpPr txBox="1"/>
          <p:nvPr/>
        </p:nvSpPr>
        <p:spPr>
          <a:xfrm>
            <a:off x="7187410" y="3831892"/>
            <a:ext cx="151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Predicted values</a:t>
            </a:r>
            <a:endParaRPr kumimoji="1"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1D929-0D86-335E-B28C-AF0EBA51CF2D}"/>
              </a:ext>
            </a:extLst>
          </p:cNvPr>
          <p:cNvSpPr txBox="1"/>
          <p:nvPr/>
        </p:nvSpPr>
        <p:spPr>
          <a:xfrm>
            <a:off x="5840025" y="3738702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Metric, Log, </a:t>
            </a:r>
          </a:p>
          <a:p>
            <a:pPr algn="ctr"/>
            <a:r>
              <a:rPr kumimoji="1" lang="en-US" altLang="ko-KR" sz="1400" dirty="0"/>
              <a:t>Trace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0DE76-F8D1-4CC9-5A42-70A6838E1511}"/>
              </a:ext>
            </a:extLst>
          </p:cNvPr>
          <p:cNvSpPr txBox="1"/>
          <p:nvPr/>
        </p:nvSpPr>
        <p:spPr>
          <a:xfrm>
            <a:off x="354344" y="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400" dirty="0"/>
              <a:t>구조도</a:t>
            </a:r>
            <a:r>
              <a:rPr kumimoji="1" lang="en-US" altLang="ko-KR" sz="2400" dirty="0"/>
              <a:t> - 2</a:t>
            </a:r>
            <a:endParaRPr kumimoji="1"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092C9-997F-5BB2-541B-374A34F57FBC}"/>
              </a:ext>
            </a:extLst>
          </p:cNvPr>
          <p:cNvSpPr txBox="1"/>
          <p:nvPr/>
        </p:nvSpPr>
        <p:spPr>
          <a:xfrm>
            <a:off x="5208234" y="917262"/>
            <a:ext cx="60940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ko-KR" altLang="en-US" sz="1400" dirty="0"/>
              <a:t>데이터 기본 보관 주기는 </a:t>
            </a:r>
            <a:r>
              <a:rPr kumimoji="1" lang="en-US" altLang="ko-KR" sz="1400" dirty="0"/>
              <a:t>15</a:t>
            </a:r>
            <a:r>
              <a:rPr kumimoji="1" lang="ko-KR" altLang="en-US" sz="1400" dirty="0"/>
              <a:t>일</a:t>
            </a:r>
            <a:r>
              <a:rPr kumimoji="1" lang="en-US" altLang="ko-KR" sz="1400" dirty="0"/>
              <a:t>, </a:t>
            </a:r>
          </a:p>
          <a:p>
            <a:pPr algn="r"/>
            <a:r>
              <a:rPr kumimoji="1" lang="en-US" altLang="ko-KR" sz="1400" dirty="0"/>
              <a:t>Prometheus </a:t>
            </a:r>
            <a:r>
              <a:rPr kumimoji="1" lang="ko-KR" altLang="en-US" sz="1400" dirty="0"/>
              <a:t>실행 명령에 </a:t>
            </a:r>
            <a:r>
              <a:rPr lang="en" altLang="ko-KR" sz="1400" dirty="0">
                <a:solidFill>
                  <a:srgbClr val="000000"/>
                </a:solidFill>
                <a:effectLst/>
                <a:latin typeface=".AppleSystemUIFontMonospaced"/>
              </a:rPr>
              <a:t>--</a:t>
            </a:r>
            <a:r>
              <a:rPr lang="en" altLang="ko-KR" sz="1400" dirty="0" err="1">
                <a:solidFill>
                  <a:srgbClr val="000000"/>
                </a:solidFill>
                <a:effectLst/>
                <a:latin typeface=".AppleSystemUIFontMonospaced"/>
              </a:rPr>
              <a:t>storage.tsdb.retention.time</a:t>
            </a:r>
            <a:r>
              <a:rPr lang="en" altLang="ko-KR" sz="1400" dirty="0">
                <a:solidFill>
                  <a:srgbClr val="000000"/>
                </a:solidFill>
                <a:effectLst/>
                <a:latin typeface=".AppleSystemUIFontMonospaced"/>
              </a:rPr>
              <a:t>=30d</a:t>
            </a:r>
          </a:p>
          <a:p>
            <a:pPr algn="r"/>
            <a:r>
              <a:rPr kumimoji="1" lang="ko-KR" altLang="en-US" sz="1400" dirty="0"/>
              <a:t>추가하면 더 늘릴 수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있음</a:t>
            </a:r>
          </a:p>
        </p:txBody>
      </p:sp>
    </p:spTree>
    <p:extLst>
      <p:ext uri="{BB962C8B-B14F-4D97-AF65-F5344CB8AC3E}">
        <p14:creationId xmlns:p14="http://schemas.microsoft.com/office/powerpoint/2010/main" val="298035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6E463-D6FE-E9E8-9A92-BC2504BC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43B0D-DE1E-593D-F586-1037E7DD204A}"/>
              </a:ext>
            </a:extLst>
          </p:cNvPr>
          <p:cNvSpPr txBox="1"/>
          <p:nvPr/>
        </p:nvSpPr>
        <p:spPr>
          <a:xfrm>
            <a:off x="354344" y="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400" dirty="0"/>
              <a:t>활용 방안</a:t>
            </a:r>
            <a:endParaRPr kumimoji="1"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D82C-32C6-0688-A3FF-DBE766A41A63}"/>
              </a:ext>
            </a:extLst>
          </p:cNvPr>
          <p:cNvSpPr txBox="1"/>
          <p:nvPr/>
        </p:nvSpPr>
        <p:spPr>
          <a:xfrm>
            <a:off x="354345" y="1443841"/>
            <a:ext cx="106738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1.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메모리 사용량 예측 모델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OpenTelemetry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를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사용하여 시스템의 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메트릭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데이터 수집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(ex. </a:t>
            </a: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memory_used_bytes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정상 데이터와 이상 데이터 레이블링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or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기존 논문들 참고하여 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메트릭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데이터 수집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Tensorflow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PyTorch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를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사용하여 시계열 예측 모델 개발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(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예측된 값과 실제 사용량을 비교하여 특정 이상 구간 표시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모델 평가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2.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트랜잭션의 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히트맵과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CNN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을 이용한 이상 탐지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OpenTelemetry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를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통해 트랜잭션 데이터 수집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(trace data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의 시작 시간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종료 시간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지속 시간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트랜잭션의 시간 분포를 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히트맵으로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시각화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Tensorflow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PyTorch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를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사용하여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CNN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기반 이상 탐지 모델 개발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(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히트맵을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이미지로 간주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, CNN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을 통해 패턴 학습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모델 평가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5816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767</Words>
  <Application>Microsoft Macintosh PowerPoint</Application>
  <PresentationFormat>와이드스크린</PresentationFormat>
  <Paragraphs>123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-apple-system</vt:lpstr>
      <vt:lpstr>.AppleSystemUIFontMonospaced</vt:lpstr>
      <vt:lpstr>맑은 고딕</vt:lpstr>
      <vt:lpstr>Arial</vt:lpstr>
      <vt:lpstr>Helvetica Neue</vt:lpstr>
      <vt:lpstr>Office 테마</vt:lpstr>
      <vt:lpstr>PowerPoint 프레젠테이션</vt:lpstr>
      <vt:lpstr>5월 8일 ~ 5월 24일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5월 27일 ~ 6월 21일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이지현</dc:creator>
  <cp:lastModifiedBy>이지현</cp:lastModifiedBy>
  <cp:revision>6</cp:revision>
  <cp:lastPrinted>2024-05-16T02:03:16Z</cp:lastPrinted>
  <dcterms:created xsi:type="dcterms:W3CDTF">2024-05-10T15:55:21Z</dcterms:created>
  <dcterms:modified xsi:type="dcterms:W3CDTF">2024-05-16T10:53:32Z</dcterms:modified>
</cp:coreProperties>
</file>