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63" r:id="rId3"/>
    <p:sldId id="266" r:id="rId4"/>
    <p:sldId id="264" r:id="rId5"/>
    <p:sldId id="284" r:id="rId6"/>
    <p:sldId id="285" r:id="rId7"/>
    <p:sldId id="268" r:id="rId8"/>
    <p:sldId id="286" r:id="rId9"/>
    <p:sldId id="269" r:id="rId10"/>
    <p:sldId id="283" r:id="rId11"/>
    <p:sldId id="287" r:id="rId12"/>
    <p:sldId id="270" r:id="rId13"/>
    <p:sldId id="288" r:id="rId14"/>
    <p:sldId id="271" r:id="rId15"/>
    <p:sldId id="272" r:id="rId16"/>
    <p:sldId id="258" r:id="rId17"/>
    <p:sldId id="281" r:id="rId18"/>
    <p:sldId id="282" r:id="rId19"/>
    <p:sldId id="256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10E1-330C-471B-B1C6-86BE8659BC48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FB1E5-20C2-4CA9-9DE0-066C6447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4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FB1E5-20C2-4CA9-9DE0-066C6447B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6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C283-AF48-8D9F-B452-1F6638E3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9C6A2-FEDF-062C-BA29-7F2DEEE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225E-540B-4A6B-2006-3B1F411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D9627-41F9-F37D-8C2F-FD018FA4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A9AE-5124-7F30-95C5-855CD09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4916-D851-4992-C691-415DD81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1E7CE-BA3B-E90A-F3CE-9AA3085E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506B3-C50F-209F-0FD0-823A239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686E-BEF0-CA31-E6EC-50D3E8B8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237BC-BA54-FC16-0824-1255FAC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0A9BA-09E9-CBE2-2C50-6C83B834B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EE3A2-BF68-821B-DD25-26355061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25B5-9CAE-9C26-8E0F-0619CADE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322C-FFDD-AFCB-8B0D-83C271F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060FE-88CC-C846-E176-5E1BD64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15E3-822E-5303-5B17-8D46A59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43D0-B497-E94F-9127-039A277E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CD1E4-D304-5296-46AA-191FD341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A0328-448A-25D8-56BA-E4AEC5B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7DD78-3674-BA5E-E973-A0AEADB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6810-AFD5-D9EB-FFAD-E85AB173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C0E2F-BD9D-EB20-BA26-FC560C7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05BFA-D6DA-E488-0BE8-D72DA9D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569C-9385-AA29-B1C8-880C22E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C63CF-3FA4-DCBE-AA2D-5279383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9BE8A-FA0F-5242-375B-FF8EA385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890C-9CDD-4DCD-F041-490854B04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D4792-EC6C-91A1-975C-3A3DF228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6855B-C6D4-2AC3-F2CC-C803183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E46D2-8824-F0D2-EA6D-A0BEFFB0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A254-88AD-F881-B229-8BB6D881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932-EF3C-9B0D-3277-795B03B1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01FB4-11BD-FAC4-DEE1-733622F2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1FEF7-395C-09C8-9B5E-AD118760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E581F-648D-6B9C-C97B-64F5A7A2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FD059-AD91-AA69-B331-257BACAB6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A884F-930B-E9BC-85E3-C3975D3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52BFC-12B9-2B04-FAD6-6CA171B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B0B0-33AA-3B38-128C-3308AAC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76E4-21ED-7198-BA69-0E43640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B51CD-F8DF-2201-7619-7C233795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071A2-7365-B97C-12EA-DF9465DB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9561C-0D2F-BD84-6A0B-A960011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D245-9F09-6CB4-D1A0-90D8276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3E910-2B5F-D72B-DFEC-D5B37E0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5526-C149-E338-8679-98FD60B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73ED-F9B9-C625-C7F4-3660F5E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50C07-C137-818E-FB7A-8BFE22BA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326FF-C973-7DDB-663C-FD7B4B12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6A0B-B64D-005B-40A4-1859813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55E-C5B1-1CAC-332C-E88D05AD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72F77-8174-1DE5-B568-E0A1F18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043A-4B09-62D3-307D-2AAA5872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06AA8-22C6-A940-19A5-18539B58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6A356-458C-EF75-7231-4C9B19FB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BDBA4-A8DB-8EB8-F6DA-62B2EF89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87BFB-4E02-A5E3-576F-33DAAE4D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FDFBA-726E-5592-82CB-BCFD068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5B4CB-C707-2DAE-C5C0-C1C173F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EF94A-8DE9-6B70-9C09-68656EBB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374D-E6DE-34A8-0E3A-21D24000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7649-CCE4-42EE-81F9-40C1E9625764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E264E-8AAA-4723-F80F-73E98124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B88EA-42DA-7C41-02D7-3498DF9C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d/flask-monitoring/flask-monitoring?orgId=1&amp;refresh=5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localhost:3000/alerting/notifications?search=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localhost:3000/alerting/notifications?search=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10/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3000/d/springboot_msa_monitoring/springboot-msa-monitoring?orgId=1&amp;refresh=5s" TargetMode="External"/><Relationship Id="rId5" Type="http://schemas.openxmlformats.org/officeDocument/2006/relationships/hyperlink" Target="http://localhost:3000/" TargetMode="External"/><Relationship Id="rId4" Type="http://schemas.openxmlformats.org/officeDocument/2006/relationships/hyperlink" Target="http://localhost:16686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3000/d/springboot_msa_monitoring/springboot-msa-monitoring?orgId=1&amp;refresh=5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hyperlink" Target="http://localhost:3000/alerting/notifications?search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9D416E-A1C0-8F11-027C-9DE6DBD0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91649"/>
              </p:ext>
            </p:extLst>
          </p:nvPr>
        </p:nvGraphicFramePr>
        <p:xfrm>
          <a:off x="622300" y="1115566"/>
          <a:ext cx="10985500" cy="210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448">
                  <a:extLst>
                    <a:ext uri="{9D8B030D-6E8A-4147-A177-3AD203B41FA5}">
                      <a16:colId xmlns:a16="http://schemas.microsoft.com/office/drawing/2014/main" val="3806691099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2051501653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1660126369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3202400271"/>
                    </a:ext>
                  </a:extLst>
                </a:gridCol>
              </a:tblGrid>
              <a:tr h="452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 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31506"/>
                  </a:ext>
                </a:extLst>
              </a:tr>
              <a:tr h="824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A. </a:t>
                      </a:r>
                      <a:r>
                        <a:rPr lang="ko-KR" altLang="en-US" sz="1400" dirty="0"/>
                        <a:t>응답속도 지연 테스트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SpringBoot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슬로우 쿼리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잘못 만들어진 비즈니스 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응답속도 지연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웹페이지 접속 시 속도 지연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24555"/>
                  </a:ext>
                </a:extLst>
              </a:tr>
              <a:tr h="824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B. </a:t>
                      </a:r>
                      <a:r>
                        <a:rPr lang="ko-KR" altLang="en-US" sz="1400" dirty="0"/>
                        <a:t>트래픽 부하 테스트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(Flask)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과도한 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CPU </a:t>
                      </a:r>
                      <a:r>
                        <a:rPr lang="ko-KR" altLang="en-US" sz="1400" dirty="0"/>
                        <a:t>사용량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티켓팅</a:t>
                      </a:r>
                      <a:r>
                        <a:rPr lang="ko-KR" altLang="en-US" sz="1400" dirty="0"/>
                        <a:t> 시 과도한 트래픽 발생으로 인한 대기인원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875789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9A59EA-EBEA-6C8D-A01F-246765D01A3A}"/>
              </a:ext>
            </a:extLst>
          </p:cNvPr>
          <p:cNvGrpSpPr/>
          <p:nvPr/>
        </p:nvGrpSpPr>
        <p:grpSpPr>
          <a:xfrm>
            <a:off x="2257021" y="3429000"/>
            <a:ext cx="6977514" cy="2905326"/>
            <a:chOff x="1744422" y="3429000"/>
            <a:chExt cx="8110778" cy="337719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4FB6C5-6781-6A0B-C799-0004C6B7479F}"/>
                </a:ext>
              </a:extLst>
            </p:cNvPr>
            <p:cNvGrpSpPr/>
            <p:nvPr/>
          </p:nvGrpSpPr>
          <p:grpSpPr>
            <a:xfrm>
              <a:off x="1744422" y="3429000"/>
              <a:ext cx="8110778" cy="2826966"/>
              <a:chOff x="1744422" y="3621468"/>
              <a:chExt cx="8110778" cy="282696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140D38E-C4D9-DAE9-5A45-8EB22646C6F1}"/>
                  </a:ext>
                </a:extLst>
              </p:cNvPr>
              <p:cNvSpPr/>
              <p:nvPr/>
            </p:nvSpPr>
            <p:spPr>
              <a:xfrm>
                <a:off x="1744422" y="4503988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Board System</a:t>
                </a:r>
                <a:endParaRPr lang="ko-KR" altLang="en-US" sz="1400" b="1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B1EE82-4AD9-548C-71BA-E68214185480}"/>
                  </a:ext>
                </a:extLst>
              </p:cNvPr>
              <p:cNvSpPr/>
              <p:nvPr/>
            </p:nvSpPr>
            <p:spPr>
              <a:xfrm>
                <a:off x="4760683" y="4503988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User System</a:t>
                </a:r>
                <a:endParaRPr lang="ko-KR" altLang="en-US" sz="1400" b="1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5EB126-6F15-D3EF-566A-BD681F8C2F49}"/>
                  </a:ext>
                </a:extLst>
              </p:cNvPr>
              <p:cNvSpPr/>
              <p:nvPr/>
            </p:nvSpPr>
            <p:spPr>
              <a:xfrm>
                <a:off x="7866751" y="3621468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Log System</a:t>
                </a:r>
                <a:endParaRPr lang="ko-KR" altLang="en-US" sz="1400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75B03B6-330E-0FA9-A5B4-E4B1D04BC437}"/>
                  </a:ext>
                </a:extLst>
              </p:cNvPr>
              <p:cNvSpPr/>
              <p:nvPr/>
            </p:nvSpPr>
            <p:spPr>
              <a:xfrm>
                <a:off x="7866751" y="5407964"/>
                <a:ext cx="1988449" cy="1040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LDAP System</a:t>
                </a:r>
                <a:endParaRPr lang="ko-KR" altLang="en-US" sz="1400" b="1" dirty="0"/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086D82F8-A3D9-7B0B-00DE-FF87E58E5E34}"/>
                  </a:ext>
                </a:extLst>
              </p:cNvPr>
              <p:cNvCxnSpPr>
                <a:cxnSpLocks/>
                <a:stCxn id="9" idx="1"/>
                <a:endCxn id="8" idx="0"/>
              </p:cNvCxnSpPr>
              <p:nvPr/>
            </p:nvCxnSpPr>
            <p:spPr>
              <a:xfrm rot="10800000" flipV="1">
                <a:off x="5754909" y="4141702"/>
                <a:ext cx="2111843" cy="3622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CC3C1EDC-4518-622F-FB3A-1E8E7150F929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rot="10800000">
                <a:off x="5754909" y="5544459"/>
                <a:ext cx="2111843" cy="3837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877C86-E434-09C7-FB93-500FA3794702}"/>
                  </a:ext>
                </a:extLst>
              </p:cNvPr>
              <p:cNvCxnSpPr>
                <a:cxnSpLocks/>
                <a:stCxn id="8" idx="1"/>
                <a:endCxn id="3" idx="3"/>
              </p:cNvCxnSpPr>
              <p:nvPr/>
            </p:nvCxnSpPr>
            <p:spPr>
              <a:xfrm flipH="1">
                <a:off x="3732871" y="5024223"/>
                <a:ext cx="10278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C72D56-6293-8668-5215-50B142541D6A}"/>
                </a:ext>
              </a:extLst>
            </p:cNvPr>
            <p:cNvSpPr txBox="1"/>
            <p:nvPr/>
          </p:nvSpPr>
          <p:spPr>
            <a:xfrm>
              <a:off x="3732482" y="6448434"/>
              <a:ext cx="4765136" cy="357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/>
                <a:t>지연테스트를 위한 </a:t>
              </a:r>
              <a:r>
                <a:rPr lang="en-US" altLang="ko-KR" sz="1400" dirty="0"/>
                <a:t>MSA </a:t>
              </a:r>
              <a:r>
                <a:rPr lang="ko-KR" altLang="en-US" sz="1400" dirty="0"/>
                <a:t>어플리케이션 구조도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32B4E32-2CB8-A57A-C40B-6F8FC9ABB251}"/>
              </a:ext>
            </a:extLst>
          </p:cNvPr>
          <p:cNvSpPr txBox="1"/>
          <p:nvPr/>
        </p:nvSpPr>
        <p:spPr>
          <a:xfrm>
            <a:off x="85725" y="362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테스트 개요</a:t>
            </a:r>
            <a:endParaRPr lang="en-US" altLang="ko-KR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97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22490"/>
              </p:ext>
            </p:extLst>
          </p:nvPr>
        </p:nvGraphicFramePr>
        <p:xfrm>
          <a:off x="308319" y="1341120"/>
          <a:ext cx="11416956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319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748077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500227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436008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179705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부하테스트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5. Apache </a:t>
                      </a:r>
                      <a:r>
                        <a:rPr lang="en-US" altLang="ko-KR" sz="1100" b="0" i="0" u="none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Jmeter</a:t>
                      </a: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실행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5.1 jmeter_run.bat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실행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5.2 HTTP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Request.jmx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파일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import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배치파일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</a:t>
                      </a:r>
                      <a:r>
                        <a:rPr lang="en-US" altLang="ko-KR" sz="1100" dirty="0" err="1"/>
                        <a:t>otel</a:t>
                      </a:r>
                      <a:r>
                        <a:rPr lang="en-US" altLang="ko-KR" sz="1100" dirty="0"/>
                        <a:t>\application)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833406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정상 테스트 진행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6.1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정상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6.2 </a:t>
                      </a: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비고의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모든 응답 정상</a:t>
                      </a:r>
                      <a:br>
                        <a:rPr lang="en-US" altLang="ko-KR" sz="1100" dirty="0"/>
                      </a:br>
                      <a:endParaRPr lang="en-US" altLang="ko-KR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Flask Dashboard URL </a:t>
                      </a:r>
                      <a:r>
                        <a:rPr lang="ko-KR" altLang="en-US" sz="1100" dirty="0"/>
                        <a:t>주소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0" dirty="0">
                          <a:hlinkClick r:id="rId2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각각의 작업 완료 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다음 테스트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101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7.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포화 테스트 진행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7.1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포화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7.2 </a:t>
                      </a: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비고의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간헐적으로 </a:t>
                      </a:r>
                      <a:r>
                        <a:rPr lang="en-US" altLang="ko-KR" sz="1100" dirty="0"/>
                        <a:t>500 </a:t>
                      </a:r>
                      <a:r>
                        <a:rPr lang="ko-KR" altLang="en-US" sz="1100" dirty="0"/>
                        <a:t>에러 발생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48548"/>
                  </a:ext>
                </a:extLst>
              </a:tr>
              <a:tr h="98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비정상 테스트 진행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8.1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비정상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8.2 </a:t>
                      </a: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비고의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대부분의 응답 </a:t>
                      </a:r>
                      <a:r>
                        <a:rPr lang="en-US" altLang="ko-KR" sz="1100" dirty="0"/>
                        <a:t>500</a:t>
                      </a:r>
                      <a:r>
                        <a:rPr lang="ko-KR" altLang="en-US" sz="1100" dirty="0"/>
                        <a:t>에러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CPU </a:t>
                      </a:r>
                      <a:r>
                        <a:rPr lang="ko-KR" altLang="en-US" sz="1100" dirty="0"/>
                        <a:t>사용률 </a:t>
                      </a:r>
                      <a:r>
                        <a:rPr lang="en-US" altLang="ko-KR" sz="1100" dirty="0"/>
                        <a:t>&gt; 70%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수신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84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알람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9.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메일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9.2.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9.3.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정상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10.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슬랙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슬랙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채널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10.2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10.3.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으로 수신된 알람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정상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2089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917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B.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27345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1.1 dashboard_run.bat,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flask_run_server.bat, jmeter_run.bat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실행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+mj-lt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+mj-lt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+mj-lt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배치 파일 실행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3AF4E-93BD-FA95-2482-1C42066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2" y="1381125"/>
            <a:ext cx="4429125" cy="40957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C80298-950F-C81D-8F37-D7F10454CCDA}"/>
              </a:ext>
            </a:extLst>
          </p:cNvPr>
          <p:cNvSpPr/>
          <p:nvPr/>
        </p:nvSpPr>
        <p:spPr>
          <a:xfrm>
            <a:off x="1175657" y="4151086"/>
            <a:ext cx="2148114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9E5ED2-3007-E20E-EE6C-17A485020D1D}"/>
              </a:ext>
            </a:extLst>
          </p:cNvPr>
          <p:cNvSpPr/>
          <p:nvPr/>
        </p:nvSpPr>
        <p:spPr>
          <a:xfrm>
            <a:off x="1175657" y="4765842"/>
            <a:ext cx="2148114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39DB-3C2B-1CC8-ABC3-F0644443E899}"/>
              </a:ext>
            </a:extLst>
          </p:cNvPr>
          <p:cNvSpPr/>
          <p:nvPr/>
        </p:nvSpPr>
        <p:spPr>
          <a:xfrm>
            <a:off x="1175657" y="5005244"/>
            <a:ext cx="2148114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7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8822982" cy="4539795"/>
            <a:chOff x="1024881" y="1445796"/>
            <a:chExt cx="8822982" cy="45397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F10246-2CC3-DAF6-ABEA-E2A7EA44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3978" y="1864584"/>
              <a:ext cx="6753885" cy="37022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224454" y="3480301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194509"/>
              <a:ext cx="885820" cy="1711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876426" y="3183131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.2 Grafana-default-email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 메일 수신자 이메일 주소 기입</a:t>
            </a:r>
            <a:b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사내메일 가능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버튼 클릭해서 알람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F2328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알람이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+mj-lt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+mj-lt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+mj-lt"/>
              </a:rPr>
              <a:t>(Flask) - 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</a:rPr>
              <a:t>2.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</a:rPr>
              <a:t>수신자 이메일 추가</a:t>
            </a:r>
            <a:endParaRPr lang="ko-KR" altLang="en-US" sz="1800" b="1" dirty="0">
              <a:latin typeface="+mj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54699F-7AC9-63F2-5A41-652411258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10" y="701640"/>
            <a:ext cx="4419441" cy="2868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346631" y="409340"/>
            <a:ext cx="29370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메일함의 테스트용 이메일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</p:spTree>
    <p:extLst>
      <p:ext uri="{BB962C8B-B14F-4D97-AF65-F5344CB8AC3E}">
        <p14:creationId xmlns:p14="http://schemas.microsoft.com/office/powerpoint/2010/main" val="156620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3ABD8B-ECAF-75D0-96A6-B5C89BB0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4" y="2293704"/>
            <a:ext cx="6097508" cy="396240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6909510" cy="4539795"/>
            <a:chOff x="1024881" y="1445796"/>
            <a:chExt cx="6909510" cy="45397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167180" y="3998615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308809"/>
              <a:ext cx="1234566" cy="1830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436361" y="2789836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3.2 Grafana-default-slack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채널의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webhook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url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기입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버튼 클릭해서 알람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3.5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알람이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dirty="0"/>
              <a:t>3. </a:t>
            </a:r>
            <a:r>
              <a:rPr lang="ko-KR" altLang="en-US" sz="1800" b="1" dirty="0"/>
              <a:t>수신자 </a:t>
            </a:r>
            <a:r>
              <a:rPr lang="ko-KR" altLang="en-US" sz="1800" b="1" dirty="0" err="1"/>
              <a:t>슬랙</a:t>
            </a:r>
            <a:r>
              <a:rPr lang="ko-KR" altLang="en-US" sz="1800" b="1" dirty="0"/>
              <a:t> 채널 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805827" y="131078"/>
            <a:ext cx="2846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4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채널의 테스트용 알람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54FB2B-338D-71A6-9D4A-6C8594DA2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7" y="438855"/>
            <a:ext cx="3095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BA849-944F-3973-61DF-B772C71B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03" y="1704859"/>
            <a:ext cx="9127774" cy="434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D1C43-92FF-257A-8364-EB9C9BE665FB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2.1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2.2 </a:t>
            </a:r>
            <a:r>
              <a:rPr lang="ko-KR" altLang="en-US" sz="1200" b="0" dirty="0"/>
              <a:t>대시보드에 데이터 없는 것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3AC61-1C1B-D5A0-1499-46F391945B0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dirty="0"/>
              <a:t>4.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대시보드 확인</a:t>
            </a:r>
            <a:endParaRPr lang="ko-KR" alt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6570B-17E3-7010-DA09-92F006745098}"/>
              </a:ext>
            </a:extLst>
          </p:cNvPr>
          <p:cNvSpPr txBox="1"/>
          <p:nvPr/>
        </p:nvSpPr>
        <p:spPr>
          <a:xfrm>
            <a:off x="1129803" y="1356991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64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C2A4B-8BD7-43F8-AA52-9F564DB05FC4}"/>
              </a:ext>
            </a:extLst>
          </p:cNvPr>
          <p:cNvSpPr txBox="1"/>
          <p:nvPr/>
        </p:nvSpPr>
        <p:spPr>
          <a:xfrm>
            <a:off x="287447" y="59219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5.1 jmeter_run.bat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실행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5.2 HTTP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Request.jmx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파일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import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AF0DB-BC47-0FAB-9D0A-497D0A315D2C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5. Apache </a:t>
            </a:r>
            <a:r>
              <a:rPr lang="en-US" altLang="ko-KR" sz="1800" b="1" i="0" u="none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실행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E68E8-404B-B4B2-8896-5E5EEEC3D6D4}"/>
              </a:ext>
            </a:extLst>
          </p:cNvPr>
          <p:cNvSpPr txBox="1"/>
          <p:nvPr/>
        </p:nvSpPr>
        <p:spPr>
          <a:xfrm>
            <a:off x="287447" y="1409411"/>
            <a:ext cx="1265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Apache </a:t>
            </a:r>
            <a:r>
              <a:rPr lang="en-US" altLang="ko-KR" sz="14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endParaRPr lang="en-US" altLang="ko-KR" sz="14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922CE-CF50-944F-4B3B-AD044FE8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72" y="1331317"/>
            <a:ext cx="6153203" cy="419536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85B12-31C0-368F-34DB-B7C0D2A1AA55}"/>
              </a:ext>
            </a:extLst>
          </p:cNvPr>
          <p:cNvGrpSpPr/>
          <p:nvPr/>
        </p:nvGrpSpPr>
        <p:grpSpPr>
          <a:xfrm>
            <a:off x="183469" y="1788440"/>
            <a:ext cx="5628969" cy="3506260"/>
            <a:chOff x="183469" y="1335130"/>
            <a:chExt cx="6092116" cy="37947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090388F-8787-9FB6-E5B7-A9E2ED13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469" y="1335130"/>
              <a:ext cx="6092116" cy="379475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538D66-349E-6171-9FC6-968BB4F9BE52}"/>
                </a:ext>
              </a:extLst>
            </p:cNvPr>
            <p:cNvSpPr/>
            <p:nvPr/>
          </p:nvSpPr>
          <p:spPr>
            <a:xfrm>
              <a:off x="5033522" y="4686288"/>
              <a:ext cx="576943" cy="3143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83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448296" y="1356991"/>
            <a:ext cx="21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Apache 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49752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6.1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정상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6.2 </a:t>
            </a:r>
            <a:r>
              <a:rPr lang="en-US" altLang="ko-KR" sz="1200" b="0" dirty="0"/>
              <a:t>Dashboards &gt; Flask Monitoring </a:t>
            </a:r>
            <a:r>
              <a:rPr lang="ko-KR" altLang="en-US" sz="1200" b="0" dirty="0"/>
              <a:t>혹은 비고의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6.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정상 테스트 진행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7D21F-E674-E1E2-5ABA-505F7F6CDBD3}"/>
              </a:ext>
            </a:extLst>
          </p:cNvPr>
          <p:cNvSpPr txBox="1"/>
          <p:nvPr/>
        </p:nvSpPr>
        <p:spPr>
          <a:xfrm>
            <a:off x="6181725" y="1356991"/>
            <a:ext cx="376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Grafana – Flask Application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40475C-EF0D-3AA7-B82E-DD848C0D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7" y="1726323"/>
            <a:ext cx="2875956" cy="33600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EEBFEC-DE75-835C-7154-E00C9F83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25" y="1726323"/>
            <a:ext cx="8647328" cy="4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7.1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포화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7.2 </a:t>
            </a:r>
            <a:r>
              <a:rPr lang="en-US" altLang="ko-KR" sz="1200" b="0" dirty="0"/>
              <a:t>Dashboards &gt; Flask Monitoring </a:t>
            </a:r>
            <a:r>
              <a:rPr lang="ko-KR" altLang="en-US" sz="1200" b="0" dirty="0"/>
              <a:t>혹은 비고의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7.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포화 테스트 진행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2DB461-CD71-B945-6E79-836D228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819246"/>
            <a:ext cx="3429000" cy="405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EF3C0-69CA-47DE-D4FA-75538B464871}"/>
              </a:ext>
            </a:extLst>
          </p:cNvPr>
          <p:cNvSpPr txBox="1"/>
          <p:nvPr/>
        </p:nvSpPr>
        <p:spPr>
          <a:xfrm>
            <a:off x="448296" y="1356991"/>
            <a:ext cx="21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Apache 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jmeter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9021A-728D-99FB-A0C1-75269858CEBE}"/>
              </a:ext>
            </a:extLst>
          </p:cNvPr>
          <p:cNvSpPr txBox="1"/>
          <p:nvPr/>
        </p:nvSpPr>
        <p:spPr>
          <a:xfrm>
            <a:off x="6181725" y="1356991"/>
            <a:ext cx="376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Grafana – Flask Application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861B9-E4FA-A0D7-764A-C082F88B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71" y="1844788"/>
            <a:ext cx="8456530" cy="40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0" y="1356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Grafana – Flask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8.1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비정상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8.2 </a:t>
            </a:r>
            <a:r>
              <a:rPr lang="en-US" altLang="ko-KR" sz="1200" b="0" dirty="0"/>
              <a:t>Dashboards &gt; Flask Monitoring </a:t>
            </a:r>
            <a:r>
              <a:rPr lang="ko-KR" altLang="en-US" sz="1200" b="0" dirty="0"/>
              <a:t>혹은 비고의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</a:t>
            </a:r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8.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비정상 테스트 진행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AD75A-E806-74F5-3ADE-E438383F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57" y="1726323"/>
            <a:ext cx="8716867" cy="4167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BEB8C5-EAD3-9809-DA21-95F06FA4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646180"/>
            <a:ext cx="3198907" cy="36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9.1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메일함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9.2.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9.3.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45976-4927-168C-E23B-7F75DEBC24F1}"/>
              </a:ext>
            </a:extLst>
          </p:cNvPr>
          <p:cNvSpPr txBox="1"/>
          <p:nvPr/>
        </p:nvSpPr>
        <p:spPr>
          <a:xfrm>
            <a:off x="7961696" y="3249353"/>
            <a:ext cx="267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/>
              <a:t>사내메일로도 수신 가능</a:t>
            </a:r>
            <a:endParaRPr lang="ko-KR" altLang="en-US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E881B-E874-1807-3E68-63BEB9F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54" y="639041"/>
            <a:ext cx="2163130" cy="2809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A49546-E768-F72B-0EF7-42A1CE20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66" y="650753"/>
            <a:ext cx="2163130" cy="2682689"/>
          </a:xfrm>
          <a:prstGeom prst="rect">
            <a:avLst/>
          </a:prstGeom>
        </p:spPr>
      </p:pic>
      <p:pic>
        <p:nvPicPr>
          <p:cNvPr id="16" name="그림 1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36CDA44-C01B-1171-26E5-8257DF2F3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559"/>
            <a:ext cx="3766098" cy="2976832"/>
          </a:xfrm>
          <a:prstGeom prst="rect">
            <a:avLst/>
          </a:prstGeom>
        </p:spPr>
      </p:pic>
      <p:pic>
        <p:nvPicPr>
          <p:cNvPr id="18" name="그림 17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88ED55A-53A3-5362-AE45-D419E9BB2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95" y="3524559"/>
            <a:ext cx="3772310" cy="2976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A802A-C6E3-1269-48A2-AAAEBF65DB54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</a:t>
            </a:r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9.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메일 알람 확인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7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00466"/>
              </p:ext>
            </p:extLst>
          </p:nvPr>
        </p:nvGraphicFramePr>
        <p:xfrm>
          <a:off x="587547" y="1296851"/>
          <a:ext cx="11016906" cy="53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66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113362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226858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404534">
                  <a:extLst>
                    <a:ext uri="{9D8B030D-6E8A-4147-A177-3AD203B41FA5}">
                      <a16:colId xmlns:a16="http://schemas.microsoft.com/office/drawing/2014/main" val="1094821417"/>
                    </a:ext>
                  </a:extLst>
                </a:gridCol>
                <a:gridCol w="1867786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421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서비스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배치 파일 실행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1.1 dashboard_run.bat,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start_distributed-system.bat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실행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실행파일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C:\otel\application</a:t>
                      </a:r>
                    </a:p>
                    <a:p>
                      <a:pPr latinLnBrk="1"/>
                      <a:r>
                        <a:rPr lang="en-US" altLang="ko-KR" sz="1100" dirty="0"/>
                        <a:t>C:\otel\application\distributed-system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URL</a:t>
                      </a:r>
                      <a:r>
                        <a:rPr lang="ko-KR" altLang="en-US" sz="1100"/>
                        <a:t> 호출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 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호출</a:t>
                      </a:r>
                      <a:endParaRPr lang="en-US" altLang="ko-KR" sz="1100" b="0" i="0" u="sng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2.1 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호출 및 랜덤하게 발생하는 오류 탐지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True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SERVER ERROR, status=500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URL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0" i="0" u="sng" dirty="0">
                          <a:effectLst/>
                          <a:latin typeface="맑은 고딕" panose="020B0503020000020004" pitchFamily="50" charset="-127"/>
                          <a:hlinkClick r:id="rId3"/>
                        </a:rPr>
                        <a:t>http://localhost:10010/board</a:t>
                      </a:r>
                      <a:r>
                        <a:rPr lang="en-US" altLang="ko-KR" sz="1100" b="0" i="0" u="sng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Jaeger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 확인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board-system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HTTP Statistics &gt; Request Count </a:t>
                      </a:r>
                      <a:r>
                        <a:rPr lang="ko-KR" altLang="en-US" sz="1100" dirty="0"/>
                        <a:t>대시보드의 </a:t>
                      </a:r>
                      <a:r>
                        <a:rPr lang="en-US" altLang="ko-KR" sz="1100" dirty="0"/>
                        <a:t>GET [500] - /user</a:t>
                      </a:r>
                      <a:br>
                        <a:rPr lang="en-US" altLang="ko-KR" sz="1100" dirty="0"/>
                      </a:b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Span Attributes </a:t>
                      </a:r>
                      <a:r>
                        <a:rPr lang="en-US" altLang="ko-KR" sz="1100" dirty="0" err="1"/>
                        <a:t>error.type</a:t>
                      </a:r>
                      <a:r>
                        <a:rPr lang="en-US" altLang="ko-KR" sz="1100" dirty="0"/>
                        <a:t>=500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Events: event=exception</a:t>
                      </a:r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예거 웹 주소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>
                          <a:hlinkClick r:id="rId4"/>
                        </a:rPr>
                        <a:t>http://localhost:16686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38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오류 발생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미발생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45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 및 원인 파악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796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 확인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en-US" altLang="ko-KR" sz="1100" b="0" dirty="0"/>
                        <a:t>.1 Dashboards &gt; </a:t>
                      </a:r>
                      <a:r>
                        <a:rPr lang="en-US" altLang="ko-KR" sz="1100" b="0" dirty="0" err="1"/>
                        <a:t>SpringBoot</a:t>
                      </a:r>
                      <a:r>
                        <a:rPr lang="en-US" altLang="ko-KR" sz="1100" b="0" dirty="0"/>
                        <a:t> MSA Monitoring </a:t>
                      </a:r>
                      <a:r>
                        <a:rPr lang="ko-KR" altLang="en-US" sz="1100" b="0" dirty="0"/>
                        <a:t>혹은 비고란의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ko-KR" altLang="en-US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Span Attributes </a:t>
                      </a:r>
                      <a:r>
                        <a:rPr lang="en-US" altLang="ko-KR" sz="1100" dirty="0" err="1"/>
                        <a:t>otel.status_code</a:t>
                      </a:r>
                      <a:r>
                        <a:rPr lang="en-US" altLang="ko-KR" sz="1100" dirty="0"/>
                        <a:t>=“ERROR”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Events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exception.message</a:t>
                      </a:r>
                      <a:r>
                        <a:rPr lang="en-US" altLang="ko-KR" sz="1100" dirty="0"/>
                        <a:t>=“Read timed out”</a:t>
                      </a:r>
                      <a:endParaRPr lang="ko-KR" altLang="en-US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웹 주소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>
                          <a:hlinkClick r:id="rId5"/>
                        </a:rPr>
                        <a:t>http://localhost:3000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SpringBoot</a:t>
                      </a:r>
                      <a:r>
                        <a:rPr lang="en-US" altLang="ko-KR" sz="1100" dirty="0"/>
                        <a:t> Dashboard URL </a:t>
                      </a:r>
                      <a:r>
                        <a:rPr lang="ko-KR" altLang="en-US" sz="1100" dirty="0"/>
                        <a:t>주소</a:t>
                      </a:r>
                      <a:endParaRPr lang="en-US" altLang="ko-KR" sz="1100" b="0" dirty="0">
                        <a:hlinkClick r:id="rId6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hlinkClick r:id="rId6"/>
                        </a:rPr>
                        <a:t>(http://localhost:3000/d/springboot_msa_monitoring/springboot-msa-monitoring?orgId=1&amp;refresh=5s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</a:t>
                      </a:r>
                      <a:r>
                        <a:rPr lang="en-US" altLang="ko-KR" sz="1100" b="0" dirty="0"/>
                        <a:t>.</a:t>
                      </a:r>
                      <a:r>
                        <a:rPr lang="en-US" altLang="ko-KR" sz="1100" dirty="0"/>
                        <a:t>2</a:t>
                      </a:r>
                      <a:r>
                        <a:rPr lang="en-US" altLang="ko-KR" sz="1100" b="0" dirty="0"/>
                        <a:t> Duration time </a:t>
                      </a:r>
                      <a:r>
                        <a:rPr lang="ko-KR" altLang="en-US" sz="1100" b="0" dirty="0"/>
                        <a:t>대시보드에서 서비스 지연 시간 확인</a:t>
                      </a:r>
                      <a:r>
                        <a:rPr lang="ko-KR" altLang="en-US" sz="1100" dirty="0"/>
                        <a:t> 및 </a:t>
                      </a:r>
                      <a:r>
                        <a:rPr lang="en-US" altLang="ko-KR" sz="1100" dirty="0" err="1"/>
                        <a:t>traceid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확인</a:t>
                      </a:r>
                      <a:endParaRPr lang="en-US" altLang="ko-KR" sz="11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496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4.3 Explore</a:t>
                      </a:r>
                      <a:r>
                        <a:rPr lang="ko-KR" altLang="en-US" sz="1100" dirty="0"/>
                        <a:t>에서 </a:t>
                      </a:r>
                      <a:r>
                        <a:rPr lang="en-US" altLang="ko-KR" sz="1100" dirty="0"/>
                        <a:t>Outline jaeger </a:t>
                      </a:r>
                      <a:r>
                        <a:rPr lang="ko-KR" altLang="en-US" sz="1100" dirty="0"/>
                        <a:t>선택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traceid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입력 후 </a:t>
                      </a:r>
                      <a:r>
                        <a:rPr lang="en-US" altLang="ko-KR" sz="1100" dirty="0"/>
                        <a:t>Run query </a:t>
                      </a:r>
                      <a:r>
                        <a:rPr lang="ko-KR" altLang="en-US" sz="1100" dirty="0"/>
                        <a:t>클릭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1635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4.4 span attributes</a:t>
                      </a:r>
                      <a:r>
                        <a:rPr lang="ko-KR" altLang="en-US" sz="1100" dirty="0"/>
                        <a:t>에서 </a:t>
                      </a:r>
                      <a:r>
                        <a:rPr lang="en-US" altLang="ko-KR" sz="1100" dirty="0" err="1"/>
                        <a:t>otel.status_code</a:t>
                      </a:r>
                      <a:r>
                        <a:rPr lang="en-US" altLang="ko-KR" sz="1100" dirty="0"/>
                        <a:t>=“ERROR”, event</a:t>
                      </a:r>
                      <a:r>
                        <a:rPr lang="ko-KR" altLang="en-US" sz="1100" dirty="0"/>
                        <a:t>에서 </a:t>
                      </a:r>
                      <a:r>
                        <a:rPr lang="en-US" altLang="ko-KR" sz="1100" dirty="0" err="1"/>
                        <a:t>exception.message</a:t>
                      </a:r>
                      <a:r>
                        <a:rPr lang="en-US" altLang="ko-KR" sz="1100" dirty="0"/>
                        <a:t>=“Read timed out” </a:t>
                      </a:r>
                      <a:r>
                        <a:rPr lang="ko-KR" altLang="en-US" sz="11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9485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A. </a:t>
            </a:r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284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10.1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채널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10.2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알람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10.3.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으로 수신된 알람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3A21CD8-D4EA-2B0A-D9C6-15DF9C23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79" y="1103086"/>
            <a:ext cx="2657749" cy="5754913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B48438-90DC-DCC9-F4A3-C606E778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76" y="1103087"/>
            <a:ext cx="2657749" cy="5754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1E24F-F43B-AFBB-BB80-BCC556E20821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-</a:t>
            </a:r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10. </a:t>
            </a:r>
            <a:r>
              <a:rPr lang="ko-KR" altLang="en-US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슬랙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알람 확인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2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7EBF8C-BBB7-1D9D-1680-71885F08CB32}"/>
              </a:ext>
            </a:extLst>
          </p:cNvPr>
          <p:cNvSpPr txBox="1"/>
          <p:nvPr/>
        </p:nvSpPr>
        <p:spPr>
          <a:xfrm>
            <a:off x="329508" y="74783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1.1 dashboard_run.bat,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start_distributed-system.bat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실행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2.1 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호출 및 랜덤하게 발생하는 오류 탐지</a:t>
            </a:r>
            <a:endParaRPr lang="en-US" altLang="ko-KR" sz="1200" b="0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01EAB1-09F3-B117-741B-E00E167EA60C}"/>
              </a:ext>
            </a:extLst>
          </p:cNvPr>
          <p:cNvGrpSpPr/>
          <p:nvPr/>
        </p:nvGrpSpPr>
        <p:grpSpPr>
          <a:xfrm>
            <a:off x="5748177" y="1433495"/>
            <a:ext cx="6097508" cy="3991010"/>
            <a:chOff x="905242" y="1298947"/>
            <a:chExt cx="7538142" cy="4933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F92D7D2-407D-1189-87B6-3585BC20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242" y="1298947"/>
              <a:ext cx="6381750" cy="28289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A005CA-9092-B8EB-9917-8A3634879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4084" y="4127872"/>
              <a:ext cx="5829300" cy="2105025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8FD7CE-09F4-5269-A831-48668A87B2A6}"/>
              </a:ext>
            </a:extLst>
          </p:cNvPr>
          <p:cNvGrpSpPr/>
          <p:nvPr/>
        </p:nvGrpSpPr>
        <p:grpSpPr>
          <a:xfrm>
            <a:off x="609599" y="1298947"/>
            <a:ext cx="4831012" cy="4811214"/>
            <a:chOff x="609599" y="1298947"/>
            <a:chExt cx="4831012" cy="481121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C252485-7D52-9FC0-4B88-D91680835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2978" y="4174687"/>
              <a:ext cx="3887633" cy="193547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5379DE7-320E-8FDA-3815-9E63B8C7F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121"/>
            <a:stretch/>
          </p:blipFill>
          <p:spPr>
            <a:xfrm>
              <a:off x="609599" y="1298947"/>
              <a:ext cx="3557621" cy="258528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310A37-59D2-7A13-F3DE-198F68FD7FA6}"/>
                </a:ext>
              </a:extLst>
            </p:cNvPr>
            <p:cNvSpPr/>
            <p:nvPr/>
          </p:nvSpPr>
          <p:spPr>
            <a:xfrm>
              <a:off x="798286" y="3687911"/>
              <a:ext cx="1828800" cy="2016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A31749-99D2-7754-33FA-BBD5D2F4D1CC}"/>
                </a:ext>
              </a:extLst>
            </p:cNvPr>
            <p:cNvSpPr/>
            <p:nvPr/>
          </p:nvSpPr>
          <p:spPr>
            <a:xfrm>
              <a:off x="2068286" y="5790063"/>
              <a:ext cx="1828800" cy="2016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B81AE3-58C2-60FB-8534-9C5AFF36AE4B}"/>
              </a:ext>
            </a:extLst>
          </p:cNvPr>
          <p:cNvSpPr txBox="1"/>
          <p:nvPr/>
        </p:nvSpPr>
        <p:spPr>
          <a:xfrm>
            <a:off x="85724" y="104398"/>
            <a:ext cx="8171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 -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1. </a:t>
            </a:r>
            <a:r>
              <a:rPr lang="ko-KR" altLang="en-US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배치 파일 실행 </a:t>
            </a:r>
            <a:r>
              <a:rPr lang="en-US" altLang="ko-KR" sz="1800" b="1" i="0" u="none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&amp;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2. URL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호출 </a:t>
            </a:r>
            <a:endParaRPr lang="en-US" altLang="ko-KR" sz="1800" b="1" i="0" u="none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0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5B65AF-E709-E99F-7D16-1356303412E6}"/>
              </a:ext>
            </a:extLst>
          </p:cNvPr>
          <p:cNvSpPr txBox="1"/>
          <p:nvPr/>
        </p:nvSpPr>
        <p:spPr>
          <a:xfrm>
            <a:off x="348510" y="569192"/>
            <a:ext cx="7658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board-system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3.2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오류 발생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미발생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 및 원인 파악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F9E03-AF12-422D-B0D3-76DD6E1F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35" y="1215523"/>
            <a:ext cx="7112530" cy="5351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A5597-1F9E-56EA-4B5B-EE3F78A8E5B1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 - </a:t>
            </a:r>
            <a:r>
              <a:rPr lang="sv-SE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 Jaeger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대시보드 확인</a:t>
            </a:r>
            <a:endParaRPr lang="en-US" altLang="ko-KR" sz="1800" b="1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DA2B9-3969-45CC-5EDB-845B3207BCC8}"/>
              </a:ext>
            </a:extLst>
          </p:cNvPr>
          <p:cNvSpPr/>
          <p:nvPr/>
        </p:nvSpPr>
        <p:spPr>
          <a:xfrm>
            <a:off x="2618032" y="2049234"/>
            <a:ext cx="1591829" cy="431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C7906-11A2-9C26-D577-0A01ED2523A4}"/>
              </a:ext>
            </a:extLst>
          </p:cNvPr>
          <p:cNvSpPr/>
          <p:nvPr/>
        </p:nvSpPr>
        <p:spPr>
          <a:xfrm>
            <a:off x="3530924" y="4908620"/>
            <a:ext cx="678938" cy="242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1E9C3-488C-AA09-AE11-9AA91007E623}"/>
              </a:ext>
            </a:extLst>
          </p:cNvPr>
          <p:cNvSpPr/>
          <p:nvPr/>
        </p:nvSpPr>
        <p:spPr>
          <a:xfrm>
            <a:off x="4264181" y="3769716"/>
            <a:ext cx="5332492" cy="702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F34D4A-7D85-0BC2-7572-327CF9E0181A}"/>
              </a:ext>
            </a:extLst>
          </p:cNvPr>
          <p:cNvSpPr/>
          <p:nvPr/>
        </p:nvSpPr>
        <p:spPr>
          <a:xfrm>
            <a:off x="4264181" y="4472411"/>
            <a:ext cx="5332492" cy="702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1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68955A-6864-8440-7882-E3EF0F252375}"/>
              </a:ext>
            </a:extLst>
          </p:cNvPr>
          <p:cNvSpPr txBox="1"/>
          <p:nvPr/>
        </p:nvSpPr>
        <p:spPr>
          <a:xfrm>
            <a:off x="372075" y="473730"/>
            <a:ext cx="765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 및 원인 파악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D588F-479A-1EE8-80DF-7B503AE818C4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 - </a:t>
            </a:r>
            <a:r>
              <a:rPr lang="sv-SE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 Jaeger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대시보드 확인</a:t>
            </a:r>
            <a:endParaRPr lang="en-US" altLang="ko-KR" sz="1800" b="1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CEFE6B1-A58F-A1D0-67FB-D348B9695178}"/>
              </a:ext>
            </a:extLst>
          </p:cNvPr>
          <p:cNvGrpSpPr/>
          <p:nvPr/>
        </p:nvGrpSpPr>
        <p:grpSpPr>
          <a:xfrm>
            <a:off x="0" y="708411"/>
            <a:ext cx="8634405" cy="6182521"/>
            <a:chOff x="3557595" y="250390"/>
            <a:chExt cx="8634405" cy="61825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C711FE-BF6F-EB25-A90D-AD6FA36EA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7595" y="250390"/>
              <a:ext cx="8634405" cy="30670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501F7D6-CB5D-3314-16FD-7448B96F4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95"/>
            <a:stretch/>
          </p:blipFill>
          <p:spPr>
            <a:xfrm>
              <a:off x="3557595" y="3412864"/>
              <a:ext cx="8634405" cy="302004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619115-C2F6-62DA-D88D-8BBD9065F5FE}"/>
                </a:ext>
              </a:extLst>
            </p:cNvPr>
            <p:cNvSpPr/>
            <p:nvPr/>
          </p:nvSpPr>
          <p:spPr>
            <a:xfrm>
              <a:off x="3929670" y="1730449"/>
              <a:ext cx="7738463" cy="1255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F78E2-C142-5A33-EAED-DF52225B5E68}"/>
                </a:ext>
              </a:extLst>
            </p:cNvPr>
            <p:cNvSpPr/>
            <p:nvPr/>
          </p:nvSpPr>
          <p:spPr>
            <a:xfrm>
              <a:off x="3929670" y="4908348"/>
              <a:ext cx="8262329" cy="1255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0ADA9AF4-33CC-FF65-4193-1F9D122FF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733" y="4472931"/>
            <a:ext cx="2948402" cy="22873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DE525E-B8F5-0AAB-55D4-E64845008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146" y="104398"/>
            <a:ext cx="3070854" cy="176806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5076F2-D43E-EA64-58D5-8638794CB82B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8110538" y="988432"/>
            <a:ext cx="1010608" cy="126279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A1FD15F-5E1B-CB23-F542-DC54F51CF201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8110538" y="2251226"/>
            <a:ext cx="988195" cy="33654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B9DB8086-0BB1-2C3C-5152-DB3A0B4C5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7679" y="1970201"/>
            <a:ext cx="3077789" cy="2404994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3BB5E62-C2E4-7ED8-61E6-C0B126B1D5A9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>
            <a:off x="8110538" y="2251226"/>
            <a:ext cx="1007141" cy="92147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2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3203BD-38CC-514D-1B68-22814BDB2DC1}"/>
              </a:ext>
            </a:extLst>
          </p:cNvPr>
          <p:cNvSpPr txBox="1"/>
          <p:nvPr/>
        </p:nvSpPr>
        <p:spPr>
          <a:xfrm>
            <a:off x="329508" y="747839"/>
            <a:ext cx="8738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</a:t>
            </a:r>
            <a:r>
              <a:rPr lang="en-US" altLang="ko-KR" sz="1200" b="0" dirty="0"/>
              <a:t>.1 Dashboards &gt; </a:t>
            </a:r>
            <a:r>
              <a:rPr lang="en-US" altLang="ko-KR" sz="1200" b="0" dirty="0" err="1"/>
              <a:t>SpringBoot</a:t>
            </a:r>
            <a:r>
              <a:rPr lang="en-US" altLang="ko-KR" sz="1200" b="0" dirty="0"/>
              <a:t> MSA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2"/>
              </a:rPr>
              <a:t>http://localhost:3000/d/springboot_msa_monitoring/springboot-msa-monitoring?orgId=1&amp;refresh=5s</a:t>
            </a:r>
            <a:r>
              <a:rPr lang="en-US" altLang="ko-KR" sz="1200" b="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4</a:t>
            </a:r>
            <a:r>
              <a:rPr lang="en-US" altLang="ko-KR" sz="1200" b="0" dirty="0"/>
              <a:t>.</a:t>
            </a:r>
            <a:r>
              <a:rPr lang="en-US" altLang="ko-KR" sz="1200" dirty="0"/>
              <a:t>2</a:t>
            </a:r>
            <a:r>
              <a:rPr lang="en-US" altLang="ko-KR" sz="1200" b="0" dirty="0"/>
              <a:t> Duration time </a:t>
            </a:r>
            <a:r>
              <a:rPr lang="ko-KR" altLang="en-US" sz="1200" b="0" dirty="0"/>
              <a:t>대시보드에서 서비스 지연 시간 확인</a:t>
            </a:r>
            <a:r>
              <a:rPr lang="ko-KR" altLang="en-US" sz="1200" dirty="0"/>
              <a:t> 및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endParaRPr lang="en-US" altLang="ko-KR" sz="12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19523-9B07-8C09-612E-C94FB650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641"/>
            <a:ext cx="12192000" cy="4705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D869B1-50F2-053F-F3FF-5EAF1E1A6F44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 - 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800" b="1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대시보드 확인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92C32-87AB-ABD6-2A87-263112F1BF92}"/>
              </a:ext>
            </a:extLst>
          </p:cNvPr>
          <p:cNvSpPr/>
          <p:nvPr/>
        </p:nvSpPr>
        <p:spPr>
          <a:xfrm>
            <a:off x="85726" y="2017020"/>
            <a:ext cx="2495550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0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 - 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800" b="1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대시보드 확인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4.3 Explore</a:t>
            </a:r>
            <a:r>
              <a:rPr lang="ko-KR" altLang="en-US" sz="1200" dirty="0"/>
              <a:t>에서 </a:t>
            </a:r>
            <a:r>
              <a:rPr lang="en-US" altLang="ko-KR" sz="1200" dirty="0"/>
              <a:t>Outline jaeger </a:t>
            </a:r>
            <a:r>
              <a:rPr lang="ko-KR" altLang="en-US" sz="1200" dirty="0"/>
              <a:t>선택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입력 후 </a:t>
            </a:r>
            <a:r>
              <a:rPr lang="en-US" altLang="ko-KR" sz="1200" dirty="0"/>
              <a:t>Run query </a:t>
            </a:r>
            <a:r>
              <a:rPr lang="ko-KR" altLang="en-US" sz="1200" dirty="0"/>
              <a:t>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17EB38-51C2-D66B-E7F9-A24AD6D5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158"/>
            <a:ext cx="12192000" cy="58664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E241A-805F-ABBF-AC1D-7841C6D4CC27}"/>
              </a:ext>
            </a:extLst>
          </p:cNvPr>
          <p:cNvSpPr/>
          <p:nvPr/>
        </p:nvSpPr>
        <p:spPr>
          <a:xfrm>
            <a:off x="923925" y="1740795"/>
            <a:ext cx="2009775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맑은 고딕" panose="020B0503020000020004" pitchFamily="50" charset="-127"/>
              </a:rPr>
              <a:t>지연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) - 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800" b="1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en-US" altLang="ko-KR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대시보드 확인</a:t>
            </a:r>
            <a:endParaRPr lang="en-US" altLang="ko-KR" sz="1800" b="1" i="0" dirty="0">
              <a:solidFill>
                <a:srgbClr val="1F2328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9620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4.4 span attributes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otel.status_code</a:t>
            </a:r>
            <a:r>
              <a:rPr lang="en-US" altLang="ko-KR" sz="1200" dirty="0"/>
              <a:t>=“ERROR”, event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exception.message</a:t>
            </a:r>
            <a:r>
              <a:rPr lang="en-US" altLang="ko-KR" sz="1200" dirty="0"/>
              <a:t>=“Read timed out” </a:t>
            </a:r>
            <a:r>
              <a:rPr lang="ko-KR" altLang="en-US" sz="1200" dirty="0"/>
              <a:t>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91061-A457-6092-9EB8-EC66F2F7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136"/>
            <a:ext cx="12192000" cy="50917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6F4AAA-539B-C79E-9140-8F64A71F14DB}"/>
              </a:ext>
            </a:extLst>
          </p:cNvPr>
          <p:cNvSpPr/>
          <p:nvPr/>
        </p:nvSpPr>
        <p:spPr>
          <a:xfrm>
            <a:off x="4876800" y="3337371"/>
            <a:ext cx="2009775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022CC-57D6-3CEE-F6DD-7CE65670977A}"/>
              </a:ext>
            </a:extLst>
          </p:cNvPr>
          <p:cNvSpPr/>
          <p:nvPr/>
        </p:nvSpPr>
        <p:spPr>
          <a:xfrm>
            <a:off x="4953000" y="5004246"/>
            <a:ext cx="2009775" cy="14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86066"/>
              </p:ext>
            </p:extLst>
          </p:nvPr>
        </p:nvGraphicFramePr>
        <p:xfrm>
          <a:off x="308320" y="1201420"/>
          <a:ext cx="1136933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16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740785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485626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300645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95585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서비스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배치 파일 실행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1.1 dashboard_run.bat,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flask_run_server.bat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실행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배치파일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(C:\otel\application)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6765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알람 기능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 이메일 추가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  <a:hlinkClick r:id="rId2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2.2 Grafana-default-email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 메일 수신자 이메일 주소 기입</a:t>
                      </a:r>
                      <a:b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사내메일 가능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버튼 클릭해서 알람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2.5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알람이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제목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메일</a:t>
                      </a:r>
                      <a:r>
                        <a:rPr lang="en-US" altLang="ko-KR" sz="1100" dirty="0"/>
                        <a:t>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웹 주소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(http://localhost:3000)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18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수신자 </a:t>
                      </a:r>
                      <a:r>
                        <a:rPr lang="ko-KR" altLang="en-US" sz="1100" dirty="0" err="1"/>
                        <a:t>슬랙</a:t>
                      </a:r>
                      <a:r>
                        <a:rPr lang="ko-KR" altLang="en-US" sz="1100" dirty="0"/>
                        <a:t> 채널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  <a:hlinkClick r:id="rId2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3.2 Grafana-default-slack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슬랙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채널의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webhook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기입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버튼 클릭해서 알람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3.5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알람이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맑은 고딕" panose="020B0503020000020004" pitchFamily="50" charset="-127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제목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슬랙</a:t>
                      </a:r>
                      <a:r>
                        <a:rPr lang="en-US" altLang="ko-KR" sz="1100" dirty="0"/>
                        <a:t>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대시보드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 확인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4.1 Prometheus</a:t>
                      </a:r>
                      <a:r>
                        <a:rPr lang="ko-KR" altLang="en-US" sz="1100" b="0" dirty="0"/>
                        <a:t> 기존 </a:t>
                      </a:r>
                      <a:r>
                        <a:rPr lang="en-US" altLang="ko-KR" sz="1100" b="0" dirty="0"/>
                        <a:t>data</a:t>
                      </a:r>
                      <a:r>
                        <a:rPr lang="ko-KR" altLang="en-US" sz="1100" b="0" dirty="0"/>
                        <a:t> 삭제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4.2 Grafana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3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4.3 </a:t>
                      </a:r>
                      <a:r>
                        <a:rPr lang="ko-KR" altLang="en-US" sz="1100" b="0" dirty="0"/>
                        <a:t>대시보드에 데이터 없는 것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No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프로메테우스 데이터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(C:\prometheus-2.52.0.windows-amd64\data)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49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7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B.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맑은 고딕" panose="020B0503020000020004" pitchFamily="50" charset="-127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37300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1515</Words>
  <Application>Microsoft Office PowerPoint</Application>
  <PresentationFormat>와이드스크린</PresentationFormat>
  <Paragraphs>219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이</dc:creator>
  <cp:lastModifiedBy>이지현</cp:lastModifiedBy>
  <cp:revision>130</cp:revision>
  <dcterms:created xsi:type="dcterms:W3CDTF">2024-07-01T01:52:20Z</dcterms:created>
  <dcterms:modified xsi:type="dcterms:W3CDTF">2024-07-05T05:02:40Z</dcterms:modified>
</cp:coreProperties>
</file>