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9" r:id="rId4"/>
    <p:sldId id="260" r:id="rId5"/>
    <p:sldId id="262" r:id="rId6"/>
    <p:sldId id="261" r:id="rId7"/>
    <p:sldId id="25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4D5-D9FA-49D4-8406-DE6606669696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7501-FDA5-48FA-AD27-17A31C9B1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2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4D5-D9FA-49D4-8406-DE6606669696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7501-FDA5-48FA-AD27-17A31C9B1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30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4D5-D9FA-49D4-8406-DE6606669696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7501-FDA5-48FA-AD27-17A31C9B1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27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4D5-D9FA-49D4-8406-DE6606669696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7501-FDA5-48FA-AD27-17A31C9B1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84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4D5-D9FA-49D4-8406-DE6606669696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7501-FDA5-48FA-AD27-17A31C9B1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33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4D5-D9FA-49D4-8406-DE6606669696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7501-FDA5-48FA-AD27-17A31C9B1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921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4D5-D9FA-49D4-8406-DE6606669696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7501-FDA5-48FA-AD27-17A31C9B1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926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4D5-D9FA-49D4-8406-DE6606669696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7501-FDA5-48FA-AD27-17A31C9B1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52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4D5-D9FA-49D4-8406-DE6606669696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7501-FDA5-48FA-AD27-17A31C9B1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23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4D5-D9FA-49D4-8406-DE6606669696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7501-FDA5-48FA-AD27-17A31C9B1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1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4D5-D9FA-49D4-8406-DE6606669696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7501-FDA5-48FA-AD27-17A31C9B1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07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284D5-D9FA-49D4-8406-DE6606669696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57501-FDA5-48FA-AD27-17A31C9B1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93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대각선 방향의 모서리가 잘린 사각형 6"/>
          <p:cNvSpPr/>
          <p:nvPr/>
        </p:nvSpPr>
        <p:spPr>
          <a:xfrm>
            <a:off x="4213798" y="1510147"/>
            <a:ext cx="2923309" cy="1270378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어떤 요청이 </a:t>
            </a:r>
            <a:r>
              <a:rPr lang="ko-KR" altLang="en-US" dirty="0" smtClean="0"/>
              <a:t>처리되는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전체 </a:t>
            </a:r>
            <a:r>
              <a:rPr lang="ko-KR" altLang="en-US" dirty="0"/>
              <a:t>경로</a:t>
            </a:r>
          </a:p>
        </p:txBody>
      </p:sp>
      <p:sp>
        <p:nvSpPr>
          <p:cNvPr id="8" name="대각선 방향의 모서리가 잘린 사각형 7"/>
          <p:cNvSpPr/>
          <p:nvPr/>
        </p:nvSpPr>
        <p:spPr>
          <a:xfrm>
            <a:off x="908563" y="1510145"/>
            <a:ext cx="2923309" cy="127037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 중인 </a:t>
            </a:r>
            <a:r>
              <a:rPr lang="ko-KR" altLang="en-US" dirty="0" smtClean="0"/>
              <a:t>시스템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상태에 </a:t>
            </a:r>
            <a:r>
              <a:rPr lang="ko-KR" altLang="en-US" dirty="0"/>
              <a:t>대한 정보</a:t>
            </a:r>
          </a:p>
        </p:txBody>
      </p:sp>
      <p:sp>
        <p:nvSpPr>
          <p:cNvPr id="9" name="대각선 방향의 모서리가 잘린 사각형 8"/>
          <p:cNvSpPr/>
          <p:nvPr/>
        </p:nvSpPr>
        <p:spPr>
          <a:xfrm>
            <a:off x="7519033" y="1510146"/>
            <a:ext cx="2923309" cy="1270378"/>
          </a:xfrm>
          <a:prstGeom prst="snip2Diag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타임스탬프가 있는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텍스트 </a:t>
            </a:r>
            <a:r>
              <a:rPr lang="ko-KR" altLang="en-US" dirty="0"/>
              <a:t>레코드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5212440" y="988707"/>
            <a:ext cx="92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Tracing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1907205" y="988707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Metrics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8517675" y="98870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Logs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10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317360" y="1166327"/>
            <a:ext cx="7231224" cy="2351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317360" y="169662"/>
            <a:ext cx="3433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MTTD MTTI MTTR MTTF MTBF</a:t>
            </a:r>
            <a:endParaRPr lang="en-US" altLang="ko-KR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457319" y="1770296"/>
            <a:ext cx="6965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25086" y="1943291"/>
            <a:ext cx="1499588" cy="280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MTTD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395876" y="1943291"/>
            <a:ext cx="1482941" cy="2800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MTTI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25086" y="2330312"/>
            <a:ext cx="4602731" cy="280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MTTR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457319" y="14206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장애발생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2011462" y="14206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장애인지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3565605" y="14206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원인파악</a:t>
            </a:r>
            <a:endParaRPr lang="ko-KR" alt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5119748" y="14206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복구완료</a:t>
            </a:r>
            <a:endParaRPr lang="ko-KR" alt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6671507" y="14206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장애발생</a:t>
            </a:r>
            <a:endParaRPr lang="ko-KR" altLang="en-US" sz="1000" dirty="0"/>
          </a:p>
        </p:txBody>
      </p:sp>
      <p:sp>
        <p:nvSpPr>
          <p:cNvPr id="18" name="타원 17"/>
          <p:cNvSpPr/>
          <p:nvPr/>
        </p:nvSpPr>
        <p:spPr>
          <a:xfrm>
            <a:off x="753884" y="1729296"/>
            <a:ext cx="71202" cy="89397"/>
          </a:xfrm>
          <a:prstGeom prst="ellipse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324674" y="1729296"/>
            <a:ext cx="71202" cy="89397"/>
          </a:xfrm>
          <a:prstGeom prst="ellipse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3878817" y="1729296"/>
            <a:ext cx="71202" cy="89397"/>
          </a:xfrm>
          <a:prstGeom prst="ellipse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5427817" y="1729296"/>
            <a:ext cx="71202" cy="89397"/>
          </a:xfrm>
          <a:prstGeom prst="ellipse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6984719" y="1729296"/>
            <a:ext cx="71202" cy="89397"/>
          </a:xfrm>
          <a:prstGeom prst="ellipse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5501778" y="1943291"/>
            <a:ext cx="1482941" cy="280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MTTF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25086" y="2722344"/>
            <a:ext cx="6159633" cy="280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MTBF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753884" y="3209731"/>
            <a:ext cx="46739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5499019" y="3209731"/>
            <a:ext cx="15569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2781684" y="325196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서비스 불가</a:t>
            </a:r>
            <a:endParaRPr lang="ko-KR" altLang="en-US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5842094" y="325196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서비스 가능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692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직사각형 96"/>
          <p:cNvSpPr/>
          <p:nvPr/>
        </p:nvSpPr>
        <p:spPr>
          <a:xfrm>
            <a:off x="382411" y="1499446"/>
            <a:ext cx="2900922" cy="41269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39297" y="2333943"/>
            <a:ext cx="2028825" cy="2724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1073074" y="2503607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Application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317360" y="16966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기존 방식</a:t>
            </a:r>
            <a:endParaRPr lang="en-US" altLang="ko-KR" dirty="0"/>
          </a:p>
        </p:txBody>
      </p:sp>
      <p:grpSp>
        <p:nvGrpSpPr>
          <p:cNvPr id="94" name="그룹 93"/>
          <p:cNvGrpSpPr/>
          <p:nvPr/>
        </p:nvGrpSpPr>
        <p:grpSpPr>
          <a:xfrm>
            <a:off x="4484764" y="4251155"/>
            <a:ext cx="1124334" cy="853880"/>
            <a:chOff x="3731183" y="5205021"/>
            <a:chExt cx="1124334" cy="1271979"/>
          </a:xfrm>
        </p:grpSpPr>
        <p:grpSp>
          <p:nvGrpSpPr>
            <p:cNvPr id="13" name="그룹 12"/>
            <p:cNvGrpSpPr/>
            <p:nvPr/>
          </p:nvGrpSpPr>
          <p:grpSpPr>
            <a:xfrm>
              <a:off x="3732680" y="5205021"/>
              <a:ext cx="1122837" cy="1271979"/>
              <a:chOff x="3732680" y="5064384"/>
              <a:chExt cx="1122837" cy="1100425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3734178" y="5064384"/>
                <a:ext cx="1121339" cy="40957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3734178" y="5755234"/>
                <a:ext cx="1121339" cy="40957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3732680" y="5269172"/>
                <a:ext cx="0" cy="6908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4855517" y="5269172"/>
                <a:ext cx="0" cy="6908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C76E3AAD-45C6-EB76-9A53-48C4CEF2570F}"/>
                </a:ext>
              </a:extLst>
            </p:cNvPr>
            <p:cNvSpPr txBox="1"/>
            <p:nvPr/>
          </p:nvSpPr>
          <p:spPr>
            <a:xfrm>
              <a:off x="3731183" y="5695162"/>
              <a:ext cx="1124333" cy="412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Log File</a:t>
              </a:r>
              <a:endParaRPr lang="ko-KR" altLang="en-US" sz="1200" dirty="0"/>
            </a:p>
          </p:txBody>
        </p:sp>
      </p:grpSp>
      <p:sp>
        <p:nvSpPr>
          <p:cNvPr id="73" name="모서리가 둥근 직사각형 72"/>
          <p:cNvSpPr/>
          <p:nvPr/>
        </p:nvSpPr>
        <p:spPr>
          <a:xfrm>
            <a:off x="924935" y="3042602"/>
            <a:ext cx="1685925" cy="41179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Metric Library</a:t>
            </a:r>
            <a:endParaRPr lang="ko-KR" altLang="en-US" sz="1300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924935" y="3640151"/>
            <a:ext cx="1685925" cy="4117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Tracing Library</a:t>
            </a:r>
            <a:endParaRPr lang="ko-KR" altLang="en-US" sz="1300" dirty="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912235" y="4509376"/>
            <a:ext cx="1685925" cy="411797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Logging Library</a:t>
            </a:r>
            <a:endParaRPr lang="ko-KR" altLang="en-US" sz="1300" dirty="0"/>
          </a:p>
        </p:txBody>
      </p:sp>
      <p:sp>
        <p:nvSpPr>
          <p:cNvPr id="4" name="직사각형 3"/>
          <p:cNvSpPr/>
          <p:nvPr/>
        </p:nvSpPr>
        <p:spPr>
          <a:xfrm>
            <a:off x="6372098" y="2367522"/>
            <a:ext cx="2102770" cy="5424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Metrics Agent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372098" y="3572371"/>
            <a:ext cx="2102770" cy="542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Tracing</a:t>
            </a:r>
            <a:r>
              <a:rPr lang="en-US" altLang="ko-KR" dirty="0" smtClean="0"/>
              <a:t> Agent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372098" y="5039092"/>
            <a:ext cx="2102770" cy="54240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Logs Agent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9530013" y="2367522"/>
            <a:ext cx="2102770" cy="5424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Metrics Backend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9530013" y="3572370"/>
            <a:ext cx="2102770" cy="542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Tracing</a:t>
            </a:r>
            <a:r>
              <a:rPr lang="en-US" altLang="ko-KR" dirty="0" smtClean="0"/>
              <a:t> </a:t>
            </a:r>
            <a:r>
              <a:rPr lang="en-US" altLang="ko-KR" dirty="0"/>
              <a:t>Backend</a:t>
            </a:r>
            <a:endParaRPr lang="ko-KR" altLang="en-US" dirty="0"/>
          </a:p>
        </p:txBody>
      </p:sp>
      <p:sp>
        <p:nvSpPr>
          <p:cNvPr id="96" name="직사각형 95"/>
          <p:cNvSpPr/>
          <p:nvPr/>
        </p:nvSpPr>
        <p:spPr>
          <a:xfrm>
            <a:off x="9530013" y="5040788"/>
            <a:ext cx="2102770" cy="54240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Logs </a:t>
            </a:r>
            <a:r>
              <a:rPr lang="en-US" altLang="ko-KR" dirty="0"/>
              <a:t>Backend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1132334" y="1621695"/>
            <a:ext cx="115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Host/Pod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endCxn id="4" idx="1"/>
          </p:cNvCxnSpPr>
          <p:nvPr/>
        </p:nvCxnSpPr>
        <p:spPr>
          <a:xfrm>
            <a:off x="3283333" y="2638727"/>
            <a:ext cx="3088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610860" y="3213100"/>
            <a:ext cx="1453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4064000" y="2638726"/>
            <a:ext cx="0" cy="57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3283333" y="2316281"/>
            <a:ext cx="925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Host Metrics</a:t>
            </a:r>
            <a:endParaRPr lang="ko-KR" altLang="en-US" sz="10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3252481" y="2951022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App Metrics</a:t>
            </a:r>
            <a:endParaRPr lang="ko-KR" altLang="en-US" sz="1000" dirty="0"/>
          </a:p>
        </p:txBody>
      </p:sp>
      <p:cxnSp>
        <p:nvCxnSpPr>
          <p:cNvPr id="36" name="직선 화살표 연결선 35"/>
          <p:cNvCxnSpPr>
            <a:stCxn id="75" idx="3"/>
            <a:endCxn id="85" idx="1"/>
          </p:cNvCxnSpPr>
          <p:nvPr/>
        </p:nvCxnSpPr>
        <p:spPr>
          <a:xfrm flipV="1">
            <a:off x="2610860" y="3843576"/>
            <a:ext cx="3761238" cy="2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83" idx="3"/>
            <a:endCxn id="49" idx="1"/>
          </p:cNvCxnSpPr>
          <p:nvPr/>
        </p:nvCxnSpPr>
        <p:spPr>
          <a:xfrm>
            <a:off x="2598160" y="4715275"/>
            <a:ext cx="1886604" cy="3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endCxn id="86" idx="1"/>
          </p:cNvCxnSpPr>
          <p:nvPr/>
        </p:nvCxnSpPr>
        <p:spPr>
          <a:xfrm flipV="1">
            <a:off x="3283333" y="5310297"/>
            <a:ext cx="3088765" cy="2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3439836" y="5380156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System Logs</a:t>
            </a:r>
            <a:endParaRPr lang="ko-KR" altLang="en-US" sz="1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3252481" y="4389265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App Logs</a:t>
            </a:r>
            <a:endParaRPr lang="ko-KR" altLang="en-US" sz="1000" dirty="0"/>
          </a:p>
        </p:txBody>
      </p:sp>
      <p:cxnSp>
        <p:nvCxnSpPr>
          <p:cNvPr id="108" name="직선 연결선 107"/>
          <p:cNvCxnSpPr>
            <a:stCxn id="49" idx="3"/>
          </p:cNvCxnSpPr>
          <p:nvPr/>
        </p:nvCxnSpPr>
        <p:spPr>
          <a:xfrm flipV="1">
            <a:off x="5609097" y="4715274"/>
            <a:ext cx="492978" cy="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6083300" y="4708314"/>
            <a:ext cx="0" cy="601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4" idx="3"/>
            <a:endCxn id="91" idx="1"/>
          </p:cNvCxnSpPr>
          <p:nvPr/>
        </p:nvCxnSpPr>
        <p:spPr>
          <a:xfrm>
            <a:off x="8474868" y="2638727"/>
            <a:ext cx="1055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85" idx="3"/>
            <a:endCxn id="92" idx="1"/>
          </p:cNvCxnSpPr>
          <p:nvPr/>
        </p:nvCxnSpPr>
        <p:spPr>
          <a:xfrm flipV="1">
            <a:off x="8474868" y="3843575"/>
            <a:ext cx="10551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86" idx="3"/>
            <a:endCxn id="96" idx="1"/>
          </p:cNvCxnSpPr>
          <p:nvPr/>
        </p:nvCxnSpPr>
        <p:spPr>
          <a:xfrm>
            <a:off x="8474868" y="5310297"/>
            <a:ext cx="1055145" cy="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317360" y="6550689"/>
            <a:ext cx="769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텔레메트리</a:t>
            </a:r>
            <a:r>
              <a:rPr lang="ko-KR" altLang="en-US" sz="1000" dirty="0" smtClean="0"/>
              <a:t> 수집 방식을 </a:t>
            </a:r>
            <a:r>
              <a:rPr lang="ko-KR" altLang="en-US" sz="1000" dirty="0" err="1" smtClean="0"/>
              <a:t>변경하게되면</a:t>
            </a:r>
            <a:r>
              <a:rPr lang="ko-KR" altLang="en-US" sz="1000" dirty="0" smtClean="0"/>
              <a:t> 라이브러리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에이전트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백엔드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를 변경해야 하며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많게는 애플리케이션 코드 수정까지 해야 함</a:t>
            </a:r>
            <a:endParaRPr lang="ko-KR" altLang="en-US" sz="10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3252481" y="3573584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Traces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3238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/>
          <p:cNvSpPr/>
          <p:nvPr/>
        </p:nvSpPr>
        <p:spPr>
          <a:xfrm>
            <a:off x="10160000" y="1499446"/>
            <a:ext cx="1511300" cy="41269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621848" y="1499446"/>
            <a:ext cx="4814252" cy="41269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382411" y="1499446"/>
            <a:ext cx="2900922" cy="41269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39297" y="2333943"/>
            <a:ext cx="2028825" cy="2724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1073074" y="2503607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Application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317360" y="169662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오픈텔레메트리</a:t>
            </a:r>
            <a:r>
              <a:rPr lang="ko-KR" altLang="en-US" dirty="0" smtClean="0"/>
              <a:t> 방식</a:t>
            </a:r>
            <a:endParaRPr lang="en-US" altLang="ko-KR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924934" y="2982043"/>
            <a:ext cx="1685925" cy="16646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Auto / Manual</a:t>
            </a:r>
            <a:br>
              <a:rPr lang="en-US" altLang="ko-KR" sz="1300" dirty="0" smtClean="0"/>
            </a:br>
            <a:r>
              <a:rPr lang="en-US" altLang="ko-KR" sz="1300" dirty="0" smtClean="0"/>
              <a:t>Instrumentation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82478" y="2240379"/>
            <a:ext cx="1023023" cy="5424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Metrics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4882477" y="3437932"/>
            <a:ext cx="1023023" cy="542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Tracing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4882478" y="4635486"/>
            <a:ext cx="1023023" cy="54240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Logs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1132334" y="1621695"/>
            <a:ext cx="115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Host/Pod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3270828" y="2200395"/>
            <a:ext cx="925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Host Metrics</a:t>
            </a:r>
            <a:endParaRPr lang="ko-KR" altLang="en-US" sz="10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3252481" y="2951022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App Metrics</a:t>
            </a:r>
            <a:endParaRPr lang="ko-KR" altLang="en-US" sz="1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3253823" y="4668444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System Logs</a:t>
            </a:r>
            <a:endParaRPr lang="ko-KR" altLang="en-US" sz="1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3283333" y="3992447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App Logs</a:t>
            </a:r>
            <a:endParaRPr lang="ko-KR" altLang="en-US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3252481" y="3451664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Traces</a:t>
            </a:r>
            <a:endParaRPr lang="ko-KR" altLang="en-US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5639811" y="1621695"/>
            <a:ext cx="27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OpenTelemetry</a:t>
            </a:r>
            <a:r>
              <a:rPr lang="en-US" altLang="ko-KR" dirty="0" smtClean="0"/>
              <a:t> Collector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6187713" y="2240379"/>
            <a:ext cx="1280991" cy="29375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Processor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7753360" y="2240379"/>
            <a:ext cx="1280991" cy="29375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Exporter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10419678" y="2240379"/>
            <a:ext cx="1023023" cy="5424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Metrics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10419677" y="3437932"/>
            <a:ext cx="1023023" cy="542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Tracing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10419678" y="4635486"/>
            <a:ext cx="1023023" cy="54240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Logs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10402902" y="1621695"/>
            <a:ext cx="105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Backend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4" idx="3"/>
          </p:cNvCxnSpPr>
          <p:nvPr/>
        </p:nvCxnSpPr>
        <p:spPr>
          <a:xfrm flipV="1">
            <a:off x="5905501" y="2511583"/>
            <a:ext cx="2822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61" idx="1"/>
          </p:cNvCxnSpPr>
          <p:nvPr/>
        </p:nvCxnSpPr>
        <p:spPr>
          <a:xfrm>
            <a:off x="5905500" y="3709136"/>
            <a:ext cx="282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5905500" y="4906690"/>
            <a:ext cx="2822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7468704" y="2503607"/>
            <a:ext cx="28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7468704" y="3696018"/>
            <a:ext cx="28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7468704" y="4906690"/>
            <a:ext cx="28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2610859" y="3709136"/>
            <a:ext cx="22716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610859" y="3197243"/>
            <a:ext cx="1597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4208586" y="2511583"/>
            <a:ext cx="0" cy="685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3283333" y="2503607"/>
            <a:ext cx="1599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2610859" y="4297680"/>
            <a:ext cx="15852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endCxn id="86" idx="1"/>
          </p:cNvCxnSpPr>
          <p:nvPr/>
        </p:nvCxnSpPr>
        <p:spPr>
          <a:xfrm>
            <a:off x="3283333" y="4906690"/>
            <a:ext cx="15991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4196081" y="4297680"/>
            <a:ext cx="0" cy="609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>
            <a:off x="9034351" y="2503607"/>
            <a:ext cx="1368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endCxn id="64" idx="1"/>
          </p:cNvCxnSpPr>
          <p:nvPr/>
        </p:nvCxnSpPr>
        <p:spPr>
          <a:xfrm>
            <a:off x="9044433" y="3696018"/>
            <a:ext cx="1375244" cy="13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9044433" y="4906690"/>
            <a:ext cx="1358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7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/>
          <p:cNvSpPr/>
          <p:nvPr/>
        </p:nvSpPr>
        <p:spPr>
          <a:xfrm>
            <a:off x="10160000" y="1499446"/>
            <a:ext cx="1511300" cy="41269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621848" y="1499446"/>
            <a:ext cx="4814252" cy="41269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382411" y="1499446"/>
            <a:ext cx="2900922" cy="41269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39297" y="2333943"/>
            <a:ext cx="2028825" cy="2724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1073074" y="2503607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Application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317360" y="169662"/>
            <a:ext cx="302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콜렉터</a:t>
            </a:r>
            <a:r>
              <a:rPr lang="ko-KR" altLang="en-US" dirty="0" smtClean="0"/>
              <a:t> 구성방법 </a:t>
            </a:r>
            <a:r>
              <a:rPr lang="en-US" altLang="ko-KR" dirty="0" smtClean="0"/>
              <a:t>- Gateway</a:t>
            </a:r>
            <a:endParaRPr lang="en-US" altLang="ko-KR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924934" y="2982043"/>
            <a:ext cx="1685925" cy="16646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Auto / Manual</a:t>
            </a:r>
            <a:br>
              <a:rPr lang="en-US" altLang="ko-KR" sz="1300" dirty="0" smtClean="0"/>
            </a:br>
            <a:r>
              <a:rPr lang="en-US" altLang="ko-KR" sz="1300" dirty="0" smtClean="0"/>
              <a:t>Instrumentation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82478" y="2240379"/>
            <a:ext cx="1023023" cy="5424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Metrics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4882477" y="3437932"/>
            <a:ext cx="1023023" cy="542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Tracing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4882478" y="4635486"/>
            <a:ext cx="1023023" cy="54240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Logs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1132334" y="1621695"/>
            <a:ext cx="115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Host/Pod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3270828" y="2200395"/>
            <a:ext cx="925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Host Metrics</a:t>
            </a:r>
            <a:endParaRPr lang="ko-KR" altLang="en-US" sz="10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3252481" y="2951022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App Metrics</a:t>
            </a:r>
            <a:endParaRPr lang="ko-KR" altLang="en-US" sz="1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3253823" y="4668444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System Logs</a:t>
            </a:r>
            <a:endParaRPr lang="ko-KR" altLang="en-US" sz="1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3283333" y="3992447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App Logs</a:t>
            </a:r>
            <a:endParaRPr lang="ko-KR" altLang="en-US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3252481" y="3451664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Traces</a:t>
            </a:r>
            <a:endParaRPr lang="ko-KR" altLang="en-US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5639811" y="1621695"/>
            <a:ext cx="27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OpenTelemetry</a:t>
            </a:r>
            <a:r>
              <a:rPr lang="en-US" altLang="ko-KR" dirty="0" smtClean="0"/>
              <a:t> Collector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6187713" y="2240379"/>
            <a:ext cx="1280991" cy="29375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Processor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7753360" y="2240379"/>
            <a:ext cx="1280991" cy="29375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Exporter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10419678" y="2240379"/>
            <a:ext cx="1023023" cy="5424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Metrics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10419677" y="3437932"/>
            <a:ext cx="1023023" cy="542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Tracing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10419678" y="4635486"/>
            <a:ext cx="1023023" cy="54240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Logs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10402902" y="1621695"/>
            <a:ext cx="105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Backend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4" idx="3"/>
          </p:cNvCxnSpPr>
          <p:nvPr/>
        </p:nvCxnSpPr>
        <p:spPr>
          <a:xfrm flipV="1">
            <a:off x="5905501" y="2511583"/>
            <a:ext cx="2822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61" idx="1"/>
          </p:cNvCxnSpPr>
          <p:nvPr/>
        </p:nvCxnSpPr>
        <p:spPr>
          <a:xfrm>
            <a:off x="5905500" y="3709136"/>
            <a:ext cx="282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5905500" y="4906690"/>
            <a:ext cx="2822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7468704" y="2503607"/>
            <a:ext cx="28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7468704" y="3696018"/>
            <a:ext cx="28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7468704" y="4906690"/>
            <a:ext cx="28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2610859" y="3709136"/>
            <a:ext cx="22716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610859" y="3197243"/>
            <a:ext cx="1597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4208586" y="2511583"/>
            <a:ext cx="0" cy="685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3283333" y="2503607"/>
            <a:ext cx="1599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2610859" y="4297680"/>
            <a:ext cx="15852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endCxn id="86" idx="1"/>
          </p:cNvCxnSpPr>
          <p:nvPr/>
        </p:nvCxnSpPr>
        <p:spPr>
          <a:xfrm>
            <a:off x="3283333" y="4906690"/>
            <a:ext cx="15991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4196081" y="4297680"/>
            <a:ext cx="0" cy="609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>
            <a:off x="9034351" y="2503607"/>
            <a:ext cx="1368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endCxn id="64" idx="1"/>
          </p:cNvCxnSpPr>
          <p:nvPr/>
        </p:nvCxnSpPr>
        <p:spPr>
          <a:xfrm>
            <a:off x="9044433" y="3696018"/>
            <a:ext cx="1375244" cy="13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9044433" y="4906690"/>
            <a:ext cx="1358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9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2411" y="1692211"/>
            <a:ext cx="4540110" cy="23654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1097986" y="2837604"/>
            <a:ext cx="15544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1097986" y="2591383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Child Span</a:t>
            </a:r>
            <a:endParaRPr lang="ko-KR" altLang="en-US" sz="1000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1677106" y="3401484"/>
            <a:ext cx="15544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1677106" y="3155263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Child Span</a:t>
            </a:r>
            <a:endParaRPr lang="ko-KR" altLang="en-US" sz="1000" dirty="0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640786" y="2345162"/>
            <a:ext cx="39921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640786" y="2098941"/>
            <a:ext cx="1036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Parent Span</a:t>
            </a:r>
            <a:endParaRPr lang="ko-KR" altLang="en-US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2057035" y="1068561"/>
            <a:ext cx="115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Service A</a:t>
            </a:r>
            <a:endParaRPr lang="ko-KR" altLang="en-US" dirty="0"/>
          </a:p>
        </p:txBody>
      </p:sp>
      <p:cxnSp>
        <p:nvCxnSpPr>
          <p:cNvPr id="74" name="직선 연결선 73"/>
          <p:cNvCxnSpPr>
            <a:endCxn id="76" idx="0"/>
          </p:cNvCxnSpPr>
          <p:nvPr/>
        </p:nvCxnSpPr>
        <p:spPr>
          <a:xfrm>
            <a:off x="1170197" y="2865225"/>
            <a:ext cx="0" cy="254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887551" y="3119543"/>
            <a:ext cx="565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Event</a:t>
            </a:r>
            <a:endParaRPr lang="ko-KR" altLang="en-US" sz="1000" dirty="0"/>
          </a:p>
        </p:txBody>
      </p:sp>
      <p:cxnSp>
        <p:nvCxnSpPr>
          <p:cNvPr id="77" name="직선 연결선 76"/>
          <p:cNvCxnSpPr>
            <a:endCxn id="79" idx="0"/>
          </p:cNvCxnSpPr>
          <p:nvPr/>
        </p:nvCxnSpPr>
        <p:spPr>
          <a:xfrm>
            <a:off x="2948940" y="3437441"/>
            <a:ext cx="0" cy="254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2666294" y="3691759"/>
            <a:ext cx="565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Event</a:t>
            </a:r>
            <a:endParaRPr lang="ko-KR" altLang="en-US" sz="1000" dirty="0"/>
          </a:p>
        </p:txBody>
      </p:sp>
      <p:cxnSp>
        <p:nvCxnSpPr>
          <p:cNvPr id="81" name="직선 연결선 80"/>
          <p:cNvCxnSpPr>
            <a:endCxn id="82" idx="0"/>
          </p:cNvCxnSpPr>
          <p:nvPr/>
        </p:nvCxnSpPr>
        <p:spPr>
          <a:xfrm>
            <a:off x="1849351" y="3429105"/>
            <a:ext cx="0" cy="254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1641667" y="3683423"/>
            <a:ext cx="415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Tag</a:t>
            </a:r>
            <a:endParaRPr lang="ko-KR" altLang="en-US" sz="1000" dirty="0"/>
          </a:p>
        </p:txBody>
      </p:sp>
      <p:cxnSp>
        <p:nvCxnSpPr>
          <p:cNvPr id="83" name="직선 연결선 82"/>
          <p:cNvCxnSpPr>
            <a:endCxn id="84" idx="0"/>
          </p:cNvCxnSpPr>
          <p:nvPr/>
        </p:nvCxnSpPr>
        <p:spPr>
          <a:xfrm>
            <a:off x="3835924" y="2364686"/>
            <a:ext cx="0" cy="254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3628240" y="2619004"/>
            <a:ext cx="415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Tag</a:t>
            </a:r>
            <a:endParaRPr lang="ko-KR" altLang="en-US" sz="1000" dirty="0"/>
          </a:p>
        </p:txBody>
      </p:sp>
      <p:sp>
        <p:nvSpPr>
          <p:cNvPr id="88" name="직사각형 87"/>
          <p:cNvSpPr/>
          <p:nvPr/>
        </p:nvSpPr>
        <p:spPr>
          <a:xfrm>
            <a:off x="5816416" y="1692211"/>
            <a:ext cx="4540110" cy="23654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6531991" y="2837604"/>
            <a:ext cx="25302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6531991" y="2591383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Child Span</a:t>
            </a:r>
            <a:endParaRPr lang="ko-KR" altLang="en-US" sz="1000" dirty="0"/>
          </a:p>
        </p:txBody>
      </p:sp>
      <p:cxnSp>
        <p:nvCxnSpPr>
          <p:cNvPr id="91" name="직선 화살표 연결선 90"/>
          <p:cNvCxnSpPr/>
          <p:nvPr/>
        </p:nvCxnSpPr>
        <p:spPr>
          <a:xfrm>
            <a:off x="7082083" y="3401484"/>
            <a:ext cx="15544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7082083" y="3155263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Child Span</a:t>
            </a:r>
            <a:endParaRPr lang="ko-KR" altLang="en-US" sz="1000" dirty="0"/>
          </a:p>
        </p:txBody>
      </p:sp>
      <p:cxnSp>
        <p:nvCxnSpPr>
          <p:cNvPr id="93" name="직선 화살표 연결선 92"/>
          <p:cNvCxnSpPr/>
          <p:nvPr/>
        </p:nvCxnSpPr>
        <p:spPr>
          <a:xfrm>
            <a:off x="6074791" y="2345162"/>
            <a:ext cx="39921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6074791" y="2098941"/>
            <a:ext cx="1036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Child Span</a:t>
            </a:r>
            <a:endParaRPr lang="ko-KR" altLang="en-US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7491040" y="1068561"/>
            <a:ext cx="115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Service B</a:t>
            </a:r>
            <a:endParaRPr lang="ko-KR" altLang="en-US" dirty="0"/>
          </a:p>
        </p:txBody>
      </p:sp>
      <p:cxnSp>
        <p:nvCxnSpPr>
          <p:cNvPr id="96" name="직선 연결선 95"/>
          <p:cNvCxnSpPr>
            <a:endCxn id="98" idx="0"/>
          </p:cNvCxnSpPr>
          <p:nvPr/>
        </p:nvCxnSpPr>
        <p:spPr>
          <a:xfrm>
            <a:off x="6604202" y="2865225"/>
            <a:ext cx="0" cy="254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6321556" y="3119543"/>
            <a:ext cx="565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Event</a:t>
            </a:r>
            <a:endParaRPr lang="ko-KR" altLang="en-US" sz="1000" dirty="0"/>
          </a:p>
        </p:txBody>
      </p:sp>
      <p:cxnSp>
        <p:nvCxnSpPr>
          <p:cNvPr id="99" name="직선 연결선 98"/>
          <p:cNvCxnSpPr>
            <a:endCxn id="103" idx="0"/>
          </p:cNvCxnSpPr>
          <p:nvPr/>
        </p:nvCxnSpPr>
        <p:spPr>
          <a:xfrm>
            <a:off x="8353917" y="3437441"/>
            <a:ext cx="0" cy="254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8071271" y="3691759"/>
            <a:ext cx="565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Event</a:t>
            </a:r>
            <a:endParaRPr lang="ko-KR" altLang="en-US" sz="1000" dirty="0"/>
          </a:p>
        </p:txBody>
      </p:sp>
      <p:cxnSp>
        <p:nvCxnSpPr>
          <p:cNvPr id="105" name="직선 연결선 104"/>
          <p:cNvCxnSpPr>
            <a:endCxn id="106" idx="0"/>
          </p:cNvCxnSpPr>
          <p:nvPr/>
        </p:nvCxnSpPr>
        <p:spPr>
          <a:xfrm>
            <a:off x="7254328" y="3429105"/>
            <a:ext cx="0" cy="254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7046644" y="3683423"/>
            <a:ext cx="415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Tag</a:t>
            </a:r>
            <a:endParaRPr lang="ko-KR" altLang="en-US" sz="1000" dirty="0"/>
          </a:p>
        </p:txBody>
      </p:sp>
      <p:cxnSp>
        <p:nvCxnSpPr>
          <p:cNvPr id="107" name="직선 연결선 106"/>
          <p:cNvCxnSpPr>
            <a:endCxn id="108" idx="0"/>
          </p:cNvCxnSpPr>
          <p:nvPr/>
        </p:nvCxnSpPr>
        <p:spPr>
          <a:xfrm>
            <a:off x="9269929" y="2364686"/>
            <a:ext cx="0" cy="254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9062245" y="2619004"/>
            <a:ext cx="415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Tag</a:t>
            </a:r>
            <a:endParaRPr lang="ko-KR" altLang="en-US" sz="1000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640786" y="1966684"/>
            <a:ext cx="9426181" cy="0"/>
          </a:xfrm>
          <a:prstGeom prst="straightConnector1">
            <a:avLst/>
          </a:prstGeom>
          <a:ln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922521" y="2351932"/>
            <a:ext cx="893897" cy="0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4851310" y="1994937"/>
            <a:ext cx="1036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2060"/>
                </a:solidFill>
              </a:rPr>
              <a:t>Trace</a:t>
            </a:r>
            <a:endParaRPr lang="ko-KR" altLang="en-US" sz="1000" dirty="0">
              <a:solidFill>
                <a:srgbClr val="00206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4851310" y="2450212"/>
            <a:ext cx="1036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B050"/>
                </a:solidFill>
              </a:rPr>
              <a:t>Trace</a:t>
            </a:r>
            <a:br>
              <a:rPr lang="en-US" altLang="ko-KR" sz="1000" dirty="0" smtClean="0">
                <a:solidFill>
                  <a:srgbClr val="00B050"/>
                </a:solidFill>
              </a:rPr>
            </a:br>
            <a:r>
              <a:rPr lang="en-US" altLang="ko-KR" sz="1000" dirty="0" smtClean="0">
                <a:solidFill>
                  <a:srgbClr val="00B050"/>
                </a:solidFill>
              </a:rPr>
              <a:t>Context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4781797" y="1257275"/>
            <a:ext cx="1234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Network Call</a:t>
            </a:r>
            <a:endParaRPr lang="ko-KR" altLang="en-US" sz="14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317360" y="169662"/>
            <a:ext cx="180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Trace </a:t>
            </a:r>
            <a:r>
              <a:rPr lang="ko-KR" altLang="en-US" dirty="0" smtClean="0"/>
              <a:t>구조 예시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758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9875541" y="2219325"/>
            <a:ext cx="2028825" cy="2724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04849" y="2219325"/>
            <a:ext cx="2028825" cy="2724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853094" y="2551387"/>
            <a:ext cx="1685925" cy="3123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SDK-</a:t>
            </a:r>
            <a:r>
              <a:rPr lang="en-US" altLang="ko-KR" sz="1300" dirty="0" err="1"/>
              <a:t>SpringBoot</a:t>
            </a:r>
            <a:endParaRPr lang="ko-KR" altLang="en-US" sz="13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797406" y="1722998"/>
            <a:ext cx="1843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Application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3232289" y="1722998"/>
            <a:ext cx="353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Opentelemetry</a:t>
            </a:r>
            <a:r>
              <a:rPr lang="en-US" altLang="ko-KR" dirty="0"/>
              <a:t> Collector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7196958" y="1722998"/>
            <a:ext cx="470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Monitoring Tool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9868848" y="353848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Metric</a:t>
            </a:r>
            <a:endParaRPr lang="ko-KR" altLang="en-US" sz="1000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9801225" y="614362"/>
            <a:ext cx="6886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9727783" y="734854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Span(trace)</a:t>
            </a:r>
            <a:endParaRPr lang="ko-KR" altLang="en-US" sz="1000" dirty="0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9801225" y="995369"/>
            <a:ext cx="688604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532660" y="372862"/>
            <a:ext cx="4019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Test Application Data </a:t>
            </a:r>
            <a:r>
              <a:rPr lang="en-US" altLang="ko-KR" dirty="0"/>
              <a:t>Flow Overview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9949843" y="1097106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Log</a:t>
            </a:r>
            <a:endParaRPr lang="ko-KR" altLang="en-US" sz="1000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9801225" y="1357621"/>
            <a:ext cx="6886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853094" y="2983050"/>
            <a:ext cx="1685925" cy="3123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SDK-</a:t>
            </a:r>
            <a:r>
              <a:rPr lang="en-US" altLang="ko-KR" sz="1300" dirty="0" err="1"/>
              <a:t>DJango</a:t>
            </a:r>
            <a:endParaRPr lang="ko-KR" altLang="en-US" sz="13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3094" y="3412687"/>
            <a:ext cx="1685925" cy="3123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Agent-</a:t>
            </a:r>
            <a:r>
              <a:rPr lang="en-US" altLang="ko-KR" sz="1300" dirty="0" err="1"/>
              <a:t>SpringBoot</a:t>
            </a:r>
            <a:endParaRPr lang="ko-KR" altLang="en-US" sz="13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853094" y="3842324"/>
            <a:ext cx="1685925" cy="3123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Auto-</a:t>
            </a:r>
            <a:r>
              <a:rPr lang="en-US" altLang="ko-KR" sz="1300" dirty="0" err="1"/>
              <a:t>SpringBoot</a:t>
            </a:r>
            <a:endParaRPr lang="ko-KR" altLang="en-US" sz="13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853094" y="4269995"/>
            <a:ext cx="1685925" cy="3123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Auto-</a:t>
            </a:r>
            <a:r>
              <a:rPr lang="en-US" altLang="ko-KR" sz="1300" dirty="0" err="1"/>
              <a:t>DJango</a:t>
            </a:r>
            <a:endParaRPr lang="ko-KR" altLang="en-US" sz="1300" dirty="0"/>
          </a:p>
        </p:txBody>
      </p:sp>
      <p:sp>
        <p:nvSpPr>
          <p:cNvPr id="41" name="직사각형 40"/>
          <p:cNvSpPr/>
          <p:nvPr/>
        </p:nvSpPr>
        <p:spPr>
          <a:xfrm>
            <a:off x="3308578" y="2219325"/>
            <a:ext cx="3427814" cy="2724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484355" y="2439721"/>
            <a:ext cx="2973595" cy="2137041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pic>
        <p:nvPicPr>
          <p:cNvPr id="1042" name="Picture 18" descr="OpenTelemetry SVG and transparent PNG icons | Tech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4222" y1="63111" x2="34222" y2="63111"/>
                        <a14:foregroundMark x1="66222" y1="57333" x2="66222" y2="57333"/>
                        <a14:foregroundMark x1="80000" y1="24889" x2="80000" y2="24889"/>
                        <a14:foregroundMark x1="15556" y1="85778" x2="15556" y2="8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55" y="2439721"/>
            <a:ext cx="275513" cy="27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7073922" y="2219325"/>
            <a:ext cx="2028825" cy="2724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284508" y="2438400"/>
            <a:ext cx="1685925" cy="627861"/>
          </a:xfrm>
          <a:prstGeom prst="roundRect">
            <a:avLst/>
          </a:prstGeom>
          <a:solidFill>
            <a:srgbClr val="E88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Prometheus</a:t>
            </a:r>
            <a:endParaRPr lang="ko-KR" altLang="en-US" sz="13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284508" y="3235725"/>
            <a:ext cx="1685925" cy="627861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Jaeger</a:t>
            </a:r>
            <a:endParaRPr lang="ko-KR" altLang="en-US" sz="1300" dirty="0"/>
          </a:p>
        </p:txBody>
      </p:sp>
      <p:pic>
        <p:nvPicPr>
          <p:cNvPr id="1040" name="Picture 16" descr="Free High-Quality Jaeger Icon for Creative Desig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040" y="3216675"/>
            <a:ext cx="366714" cy="36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Unit Testing Alerting with the Prometheus Operator | by Misha Griffiths |  loveholidays tech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197" y="2460543"/>
            <a:ext cx="566400" cy="27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그룹 93"/>
          <p:cNvGrpSpPr/>
          <p:nvPr/>
        </p:nvGrpSpPr>
        <p:grpSpPr>
          <a:xfrm>
            <a:off x="4408984" y="5205021"/>
            <a:ext cx="1122837" cy="1271979"/>
            <a:chOff x="3732680" y="5205021"/>
            <a:chExt cx="1122837" cy="1271979"/>
          </a:xfrm>
        </p:grpSpPr>
        <p:grpSp>
          <p:nvGrpSpPr>
            <p:cNvPr id="13" name="그룹 12"/>
            <p:cNvGrpSpPr/>
            <p:nvPr/>
          </p:nvGrpSpPr>
          <p:grpSpPr>
            <a:xfrm>
              <a:off x="3732680" y="5205021"/>
              <a:ext cx="1122837" cy="1271979"/>
              <a:chOff x="3732680" y="5064384"/>
              <a:chExt cx="1122837" cy="1100425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3734178" y="5064384"/>
                <a:ext cx="1121339" cy="40957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3734178" y="5755234"/>
                <a:ext cx="1121339" cy="40957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3732680" y="5269172"/>
                <a:ext cx="0" cy="6908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4855517" y="5269172"/>
                <a:ext cx="0" cy="6908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C76E3AAD-45C6-EB76-9A53-48C4CEF2570F}"/>
                </a:ext>
              </a:extLst>
            </p:cNvPr>
            <p:cNvSpPr txBox="1"/>
            <p:nvPr/>
          </p:nvSpPr>
          <p:spPr>
            <a:xfrm>
              <a:off x="4031229" y="5656345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log</a:t>
              </a:r>
              <a:endParaRPr lang="ko-KR" altLang="en-US" dirty="0"/>
            </a:p>
          </p:txBody>
        </p:sp>
      </p:grpSp>
      <p:sp>
        <p:nvSpPr>
          <p:cNvPr id="51" name="모서리가 둥근 직사각형 50"/>
          <p:cNvSpPr/>
          <p:nvPr/>
        </p:nvSpPr>
        <p:spPr>
          <a:xfrm>
            <a:off x="10046992" y="3128993"/>
            <a:ext cx="1685925" cy="84772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/>
              <a:t>Grafana</a:t>
            </a:r>
            <a:endParaRPr lang="ko-KR" altLang="en-US" sz="1300" dirty="0"/>
          </a:p>
        </p:txBody>
      </p:sp>
      <p:pic>
        <p:nvPicPr>
          <p:cNvPr id="1028" name="Picture 4" descr="GitHub - AndersonChoi/kafka-lag-dashboard: kafka lag을 모니터링 하기 위한 방법을  정리하였습니다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454" y="3144102"/>
            <a:ext cx="289565" cy="28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꺾인 연결선 18"/>
          <p:cNvCxnSpPr>
            <a:cxnSpLocks/>
            <a:stCxn id="2" idx="3"/>
          </p:cNvCxnSpPr>
          <p:nvPr/>
        </p:nvCxnSpPr>
        <p:spPr>
          <a:xfrm>
            <a:off x="2539019" y="2707537"/>
            <a:ext cx="945335" cy="17026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cxnSpLocks/>
            <a:stCxn id="33" idx="3"/>
          </p:cNvCxnSpPr>
          <p:nvPr/>
        </p:nvCxnSpPr>
        <p:spPr>
          <a:xfrm flipV="1">
            <a:off x="2539019" y="2877797"/>
            <a:ext cx="945335" cy="26140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cxnSpLocks/>
            <a:stCxn id="37" idx="3"/>
          </p:cNvCxnSpPr>
          <p:nvPr/>
        </p:nvCxnSpPr>
        <p:spPr>
          <a:xfrm flipV="1">
            <a:off x="2539019" y="2877797"/>
            <a:ext cx="945335" cy="6910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cxnSpLocks/>
            <a:stCxn id="39" idx="3"/>
          </p:cNvCxnSpPr>
          <p:nvPr/>
        </p:nvCxnSpPr>
        <p:spPr>
          <a:xfrm flipV="1">
            <a:off x="2539019" y="2877797"/>
            <a:ext cx="945335" cy="11206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cxnSpLocks/>
            <a:stCxn id="40" idx="3"/>
          </p:cNvCxnSpPr>
          <p:nvPr/>
        </p:nvCxnSpPr>
        <p:spPr>
          <a:xfrm flipV="1">
            <a:off x="2539019" y="2877797"/>
            <a:ext cx="945335" cy="154834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cxnSpLocks/>
            <a:stCxn id="40" idx="3"/>
            <a:endCxn id="18" idx="1"/>
          </p:cNvCxnSpPr>
          <p:nvPr/>
        </p:nvCxnSpPr>
        <p:spPr>
          <a:xfrm flipV="1">
            <a:off x="2539019" y="3508242"/>
            <a:ext cx="945336" cy="917903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cxnSpLocks/>
            <a:stCxn id="39" idx="3"/>
            <a:endCxn id="18" idx="1"/>
          </p:cNvCxnSpPr>
          <p:nvPr/>
        </p:nvCxnSpPr>
        <p:spPr>
          <a:xfrm flipV="1">
            <a:off x="2539019" y="3508242"/>
            <a:ext cx="945336" cy="49023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cxnSpLocks/>
            <a:stCxn id="37" idx="3"/>
            <a:endCxn id="18" idx="1"/>
          </p:cNvCxnSpPr>
          <p:nvPr/>
        </p:nvCxnSpPr>
        <p:spPr>
          <a:xfrm flipV="1">
            <a:off x="2539019" y="3508242"/>
            <a:ext cx="945336" cy="60595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cxnSpLocks/>
            <a:stCxn id="33" idx="3"/>
            <a:endCxn id="18" idx="1"/>
          </p:cNvCxnSpPr>
          <p:nvPr/>
        </p:nvCxnSpPr>
        <p:spPr>
          <a:xfrm>
            <a:off x="2539019" y="3139200"/>
            <a:ext cx="945336" cy="36904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cxnSpLocks/>
            <a:stCxn id="2" idx="3"/>
            <a:endCxn id="18" idx="1"/>
          </p:cNvCxnSpPr>
          <p:nvPr/>
        </p:nvCxnSpPr>
        <p:spPr>
          <a:xfrm>
            <a:off x="2539019" y="2707537"/>
            <a:ext cx="945336" cy="800705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cxnSpLocks/>
            <a:stCxn id="2" idx="3"/>
          </p:cNvCxnSpPr>
          <p:nvPr/>
        </p:nvCxnSpPr>
        <p:spPr>
          <a:xfrm>
            <a:off x="2539019" y="2707537"/>
            <a:ext cx="955851" cy="1353240"/>
          </a:xfrm>
          <a:prstGeom prst="bentConnector3">
            <a:avLst>
              <a:gd name="adj1" fmla="val 639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cxnSpLocks/>
            <a:stCxn id="33" idx="3"/>
          </p:cNvCxnSpPr>
          <p:nvPr/>
        </p:nvCxnSpPr>
        <p:spPr>
          <a:xfrm>
            <a:off x="2539019" y="3139200"/>
            <a:ext cx="955851" cy="921577"/>
          </a:xfrm>
          <a:prstGeom prst="bentConnector3">
            <a:avLst>
              <a:gd name="adj1" fmla="val 639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>
            <a:cxnSpLocks/>
            <a:stCxn id="37" idx="3"/>
          </p:cNvCxnSpPr>
          <p:nvPr/>
        </p:nvCxnSpPr>
        <p:spPr>
          <a:xfrm>
            <a:off x="2539019" y="3568837"/>
            <a:ext cx="955851" cy="491940"/>
          </a:xfrm>
          <a:prstGeom prst="bentConnector3">
            <a:avLst>
              <a:gd name="adj1" fmla="val 639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cxnSpLocks/>
            <a:stCxn id="39" idx="3"/>
          </p:cNvCxnSpPr>
          <p:nvPr/>
        </p:nvCxnSpPr>
        <p:spPr>
          <a:xfrm>
            <a:off x="2539019" y="3998474"/>
            <a:ext cx="955851" cy="62303"/>
          </a:xfrm>
          <a:prstGeom prst="bentConnector3">
            <a:avLst>
              <a:gd name="adj1" fmla="val 639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40" idx="3"/>
          </p:cNvCxnSpPr>
          <p:nvPr/>
        </p:nvCxnSpPr>
        <p:spPr>
          <a:xfrm flipV="1">
            <a:off x="2539019" y="4060777"/>
            <a:ext cx="955851" cy="365368"/>
          </a:xfrm>
          <a:prstGeom prst="bentConnector3">
            <a:avLst>
              <a:gd name="adj1" fmla="val 639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cxnSpLocks/>
            <a:stCxn id="18" idx="2"/>
            <a:endCxn id="7" idx="0"/>
          </p:cNvCxnSpPr>
          <p:nvPr/>
        </p:nvCxnSpPr>
        <p:spPr>
          <a:xfrm flipH="1">
            <a:off x="4971152" y="4576762"/>
            <a:ext cx="1" cy="628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cxnSpLocks/>
            <a:stCxn id="79" idx="3"/>
            <a:endCxn id="26" idx="1"/>
          </p:cNvCxnSpPr>
          <p:nvPr/>
        </p:nvCxnSpPr>
        <p:spPr>
          <a:xfrm>
            <a:off x="6351616" y="3505123"/>
            <a:ext cx="932892" cy="44533"/>
          </a:xfrm>
          <a:prstGeom prst="bentConnector3">
            <a:avLst>
              <a:gd name="adj1" fmla="val 59189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B3822D50-9B76-A18F-FE7F-5592FB3298AC}"/>
              </a:ext>
            </a:extLst>
          </p:cNvPr>
          <p:cNvSpPr/>
          <p:nvPr/>
        </p:nvSpPr>
        <p:spPr>
          <a:xfrm>
            <a:off x="3622396" y="2535477"/>
            <a:ext cx="1155359" cy="194441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xmlns="" id="{F1000F18-311B-F47B-8A0C-3C9EB6803D77}"/>
              </a:ext>
            </a:extLst>
          </p:cNvPr>
          <p:cNvSpPr/>
          <p:nvPr/>
        </p:nvSpPr>
        <p:spPr>
          <a:xfrm>
            <a:off x="5179230" y="2514886"/>
            <a:ext cx="1155359" cy="194441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055AAB4-36E2-B60A-40C7-77AC38100932}"/>
              </a:ext>
            </a:extLst>
          </p:cNvPr>
          <p:cNvSpPr txBox="1"/>
          <p:nvPr/>
        </p:nvSpPr>
        <p:spPr>
          <a:xfrm>
            <a:off x="3558105" y="2682800"/>
            <a:ext cx="120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OTLP Receiver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Metric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8AFCAC3-C8F5-748A-B9CA-B01E01747540}"/>
              </a:ext>
            </a:extLst>
          </p:cNvPr>
          <p:cNvSpPr txBox="1"/>
          <p:nvPr/>
        </p:nvSpPr>
        <p:spPr>
          <a:xfrm>
            <a:off x="3567133" y="3274290"/>
            <a:ext cx="120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OTLP Receiver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Span(trace)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10533A2-E24C-9562-E30B-C803BB6884CB}"/>
              </a:ext>
            </a:extLst>
          </p:cNvPr>
          <p:cNvSpPr txBox="1"/>
          <p:nvPr/>
        </p:nvSpPr>
        <p:spPr>
          <a:xfrm>
            <a:off x="3567133" y="3865780"/>
            <a:ext cx="120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OTLP Receiver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Log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xmlns="" id="{313D5DC3-9884-62D1-5A48-ADCCCFF4B822}"/>
              </a:ext>
            </a:extLst>
          </p:cNvPr>
          <p:cNvGrpSpPr/>
          <p:nvPr/>
        </p:nvGrpSpPr>
        <p:grpSpPr>
          <a:xfrm>
            <a:off x="5170280" y="2682800"/>
            <a:ext cx="1181336" cy="1644645"/>
            <a:chOff x="7196164" y="5208114"/>
            <a:chExt cx="1215887" cy="1644645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F9C4339C-03F6-6FD0-3937-E39C4602C1A4}"/>
                </a:ext>
              </a:extLst>
            </p:cNvPr>
            <p:cNvSpPr txBox="1"/>
            <p:nvPr/>
          </p:nvSpPr>
          <p:spPr>
            <a:xfrm>
              <a:off x="7196164" y="5208114"/>
              <a:ext cx="12144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OTLP Exporter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Metric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8E33C58C-1036-88C4-895B-788879DB1BA9}"/>
                </a:ext>
              </a:extLst>
            </p:cNvPr>
            <p:cNvSpPr txBox="1"/>
            <p:nvPr/>
          </p:nvSpPr>
          <p:spPr>
            <a:xfrm>
              <a:off x="7205209" y="5799604"/>
              <a:ext cx="1206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OTLP Exporter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Span(trace)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302DA6BE-206C-D7FD-5556-422A58CA62FA}"/>
                </a:ext>
              </a:extLst>
            </p:cNvPr>
            <p:cNvSpPr txBox="1"/>
            <p:nvPr/>
          </p:nvSpPr>
          <p:spPr>
            <a:xfrm>
              <a:off x="7205209" y="6391094"/>
              <a:ext cx="1206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OTLP Exporter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Log</a:t>
              </a:r>
            </a:p>
          </p:txBody>
        </p:sp>
      </p:grp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xmlns="" id="{587E6539-65E7-C097-B52A-809CE148FC08}"/>
              </a:ext>
            </a:extLst>
          </p:cNvPr>
          <p:cNvCxnSpPr>
            <a:stCxn id="21" idx="3"/>
            <a:endCxn id="78" idx="1"/>
          </p:cNvCxnSpPr>
          <p:nvPr/>
        </p:nvCxnSpPr>
        <p:spPr>
          <a:xfrm>
            <a:off x="4766959" y="2913633"/>
            <a:ext cx="40332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xmlns="" id="{B45276A8-B898-E9F3-A0D8-D701BB2C75D9}"/>
              </a:ext>
            </a:extLst>
          </p:cNvPr>
          <p:cNvCxnSpPr>
            <a:cxnSpLocks/>
            <a:stCxn id="22" idx="3"/>
            <a:endCxn id="79" idx="1"/>
          </p:cNvCxnSpPr>
          <p:nvPr/>
        </p:nvCxnSpPr>
        <p:spPr>
          <a:xfrm>
            <a:off x="4768447" y="3505123"/>
            <a:ext cx="41062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xmlns="" id="{EDE893D4-D084-9D36-150C-AD9D513C33E4}"/>
              </a:ext>
            </a:extLst>
          </p:cNvPr>
          <p:cNvCxnSpPr>
            <a:cxnSpLocks/>
            <a:stCxn id="27" idx="3"/>
            <a:endCxn id="80" idx="1"/>
          </p:cNvCxnSpPr>
          <p:nvPr/>
        </p:nvCxnSpPr>
        <p:spPr>
          <a:xfrm>
            <a:off x="4768447" y="4096613"/>
            <a:ext cx="41062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모서리가 둥근 직사각형 73"/>
          <p:cNvSpPr/>
          <p:nvPr/>
        </p:nvSpPr>
        <p:spPr>
          <a:xfrm>
            <a:off x="7284508" y="4018550"/>
            <a:ext cx="1685925" cy="62786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Loki</a:t>
            </a:r>
            <a:endParaRPr lang="ko-KR" altLang="en-US" sz="1300" dirty="0"/>
          </a:p>
        </p:txBody>
      </p:sp>
      <p:cxnSp>
        <p:nvCxnSpPr>
          <p:cNvPr id="67" name="꺾인 연결선 66"/>
          <p:cNvCxnSpPr>
            <a:stCxn id="51" idx="1"/>
            <a:endCxn id="25" idx="3"/>
          </p:cNvCxnSpPr>
          <p:nvPr/>
        </p:nvCxnSpPr>
        <p:spPr>
          <a:xfrm rot="10800000">
            <a:off x="8970434" y="2752332"/>
            <a:ext cx="1076559" cy="80052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endCxn id="26" idx="3"/>
          </p:cNvCxnSpPr>
          <p:nvPr/>
        </p:nvCxnSpPr>
        <p:spPr>
          <a:xfrm rot="10800000">
            <a:off x="8970433" y="3549656"/>
            <a:ext cx="1219434" cy="9896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51" idx="1"/>
            <a:endCxn id="74" idx="3"/>
          </p:cNvCxnSpPr>
          <p:nvPr/>
        </p:nvCxnSpPr>
        <p:spPr>
          <a:xfrm rot="10800000" flipV="1">
            <a:off x="8970434" y="3552855"/>
            <a:ext cx="1076559" cy="77962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78" idx="3"/>
            <a:endCxn id="25" idx="1"/>
          </p:cNvCxnSpPr>
          <p:nvPr/>
        </p:nvCxnSpPr>
        <p:spPr>
          <a:xfrm flipV="1">
            <a:off x="6350187" y="2752331"/>
            <a:ext cx="934321" cy="161302"/>
          </a:xfrm>
          <a:prstGeom prst="bentConnector3">
            <a:avLst>
              <a:gd name="adj1" fmla="val 581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80" idx="3"/>
            <a:endCxn id="74" idx="1"/>
          </p:cNvCxnSpPr>
          <p:nvPr/>
        </p:nvCxnSpPr>
        <p:spPr>
          <a:xfrm>
            <a:off x="6351616" y="4096613"/>
            <a:ext cx="932892" cy="235868"/>
          </a:xfrm>
          <a:prstGeom prst="bentConnector3">
            <a:avLst>
              <a:gd name="adj1" fmla="val 5918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Grafana Loki | Grafana Loki documentati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507" y="4023219"/>
            <a:ext cx="285510" cy="28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6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214</Words>
  <Application>Microsoft Office PowerPoint</Application>
  <PresentationFormat>와이드스크린</PresentationFormat>
  <Paragraphs>125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성철</dc:creator>
  <cp:lastModifiedBy>김 성철</cp:lastModifiedBy>
  <cp:revision>22</cp:revision>
  <dcterms:created xsi:type="dcterms:W3CDTF">2024-05-12T15:40:08Z</dcterms:created>
  <dcterms:modified xsi:type="dcterms:W3CDTF">2024-07-05T20:26:47Z</dcterms:modified>
</cp:coreProperties>
</file>