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56" r:id="rId3"/>
    <p:sldId id="257" r:id="rId4"/>
    <p:sldId id="258" r:id="rId5"/>
    <p:sldId id="259" r:id="rId6"/>
    <p:sldId id="260" r:id="rId7"/>
    <p:sldId id="268" r:id="rId8"/>
    <p:sldId id="266" r:id="rId9"/>
    <p:sldId id="267" r:id="rId10"/>
    <p:sldId id="270" r:id="rId11"/>
    <p:sldId id="269" r:id="rId12"/>
    <p:sldId id="271" r:id="rId13"/>
    <p:sldId id="262" r:id="rId14"/>
    <p:sldId id="264" r:id="rId15"/>
    <p:sldId id="265" r:id="rId16"/>
    <p:sldId id="26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0000"/>
    <a:srgbClr val="7D9B55"/>
    <a:srgbClr val="673DB3"/>
    <a:srgbClr val="E88E2C"/>
    <a:srgbClr val="F05524"/>
    <a:srgbClr val="D4E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834" autoAdjust="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FB7CB-A6F2-4CC7-8F40-B26ED59EB52F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98F20-2C7A-41A5-851A-4D3EEDCD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98F20-2C7A-41A5-851A-4D3EEDCDA0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5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98F20-2C7A-41A5-851A-4D3EEDCDA0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44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2168E0-79CC-5362-85A9-F72C9588B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0449D35-0808-D47F-69BB-B63D40F5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9F02AD-DA48-9FD8-465E-0DC278D9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E5E520-77A6-FF26-D236-A21F02EA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E6BE85-1225-9869-9E92-9BD6370B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2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86C7C1-9D49-28C3-4CE0-DCDFEA9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A2DC9A1-2C94-8909-A1F7-89B6B50BA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855CFB-D93F-C61F-3061-B10AE5A0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637256-4890-26C4-0818-44BDA4E2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D36591-FD1F-2BE0-8B30-841C57B6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4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5A4022A-E762-95E8-4C91-BFCA3CFDB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AEEED75-ED66-C15D-14F8-385683E6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7C6D54B-C4DC-22DB-98C1-6E6E93C4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237F8FA-5A66-CFD5-F50D-8A03F7B3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253EB-2112-5D09-61FA-DB6E86ED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9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4F78D5-AF9A-6E15-7666-360AF81B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60667B5-9FD5-DA15-7039-7EBD9050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E6EB3E-70EA-80A7-56FB-FE2EA4D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8E1F4A-45B5-0E64-F50E-3C027690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10B5E1D-CC28-C0C5-E718-FD62B90E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3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A1AEFE-C8D3-8675-02A0-4AEC2C72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BC662BA-D05F-EEEF-1C03-D2957730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143EF1-C0B1-5C32-218C-21D37AE9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5F5B33C-AEC5-29FA-F4DF-306EF44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A9D35F-B4AB-A78D-0ECA-92CAB787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6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466D2C-0978-3FAA-04D7-226E3419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92498E-BB3F-B7C7-F881-99547DB31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093F6CD-554E-2489-1050-BF407959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292FFB1-DECD-FEE0-EDC2-77ED5407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D0E1FE3-2B48-BCE5-ECD3-340D9E6B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2BDCF8E-28C7-A44B-2F7B-D46713F5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3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8E8613-9241-1743-9135-EBF2D060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DB0BA7B-2C8F-7C67-E7CF-3D6A33B6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AB16722-A4BF-5849-0E47-5640FC6B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B36D3AB-8ACF-1FCD-B32F-F89EF792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EA169C6-9076-1F05-F0CA-C1BC28C04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7DFEA32-9250-87B3-225E-4FAE4256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DB58DFE-2652-9B52-3359-C2A7F3E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B56D2B3-FD26-3175-E3B1-FBC099AD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CDD4F3-B385-EFAA-23B9-A833D63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4531132-7334-9D73-CF5C-CBA880A9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5268B68-7FBC-CF13-4D31-4A6F80BA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CE1704C-4951-0332-30FA-1B7CAFD9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6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3A4A8A-376D-131E-5779-BCC7E55D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30DBA16-2162-3EC9-9BB3-1647B6A2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D28A215-7B14-8FA2-AE88-9090D049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4E18FB-51B4-21A0-5EDE-5A733860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3AF8FB-8D0B-BCC6-5D45-38CA10F3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D62086C-BCD9-0B99-DEF8-B26DC1229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963E116-6949-F1AC-D348-BC1DDA43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4A68F7B-86B1-4737-1A24-C0DAD2D1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D4FE796-D27C-CB9F-33BA-41BA455B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0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275F19-C3E3-4B03-A7E0-3608E586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FD0F81E-5942-5A49-BC52-A536EB1E2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EC2BFE0-EC71-A311-5E72-B5300F5B0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50FC34B-AA40-6BDE-33DC-8A76DDC5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41E30B1-E655-8387-781F-22E7C4C8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BCB7C17-36C6-C7F1-FEE4-BAF3D286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4068866-4A94-939C-E5D7-F0E81F87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68E18BC-E22B-51D1-6233-478D64CF0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783EFEB-79D1-75F2-16A4-62968BDD8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38277-ABB5-4E4F-80E1-8DBDF3CCD645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49114E-C0DA-00D3-44A2-52B6671E7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DA3855-9C32-9C37-6A42-30F432C45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57CD9-A4C0-49A4-AD06-16BAF5253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C2E923-53C3-29F4-3A2A-6B84631FF275}"/>
              </a:ext>
            </a:extLst>
          </p:cNvPr>
          <p:cNvSpPr txBox="1"/>
          <p:nvPr/>
        </p:nvSpPr>
        <p:spPr>
          <a:xfrm>
            <a:off x="896928" y="793370"/>
            <a:ext cx="5309467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Opentelemetry</a:t>
            </a:r>
            <a:r>
              <a:rPr lang="ko-KR" altLang="en-US" dirty="0"/>
              <a:t> 데모 실행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Springboot</a:t>
            </a:r>
            <a:r>
              <a:rPr lang="en-US" altLang="ko-KR" dirty="0"/>
              <a:t>, Django </a:t>
            </a:r>
            <a:r>
              <a:rPr lang="ko-KR" altLang="en-US" dirty="0"/>
              <a:t>테스트 어플리케이션 개발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프로메테우스 대시보드 연동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25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A403B85-B8BE-CD30-2192-B37D2115456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863767" y="1821872"/>
            <a:ext cx="1417013" cy="160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DF280BD-43D1-74D8-6D9C-72439FB22075}"/>
              </a:ext>
            </a:extLst>
          </p:cNvPr>
          <p:cNvSpPr/>
          <p:nvPr/>
        </p:nvSpPr>
        <p:spPr>
          <a:xfrm>
            <a:off x="887240" y="3064529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AC6AB3E-1B6D-3859-9140-65F690EE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181957"/>
            <a:ext cx="6409393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os.environ.setdefault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'DJANGO_SETTINGS_MODULE'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djangotest.settings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get_wsgi_application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리소스 설정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여기에서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라벨을 지정합니다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Resource.create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service.name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python.sdk.otel-app.co.kr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service.instance.id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Django-Testapplication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django-service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이렇게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설정할 수 있습니다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set_logger_provider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OTLPLogExporter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insecure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logger_provider.add_log_record_processor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BatchLogRecordProcessor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level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logging.NOTSET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OTLPSpanExporter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os.getenv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'OTLP_GRPC_ENDPOINT'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'127.0.0.1:4317'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BatchSpanProcessor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trace.set_tracer_provider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tracer_provider.add_span_processor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add_span_processor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span_processor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trace.get_tracer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작업을 나타내는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시작 및 다양한 속성 추가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tracer.start_as_current_span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operation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SpanKind.INTERNAL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스팬에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Metric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같은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엔드포인트로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전송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PeriodicExportingMetricReader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주기적으로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수집 및 전송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OTLPMetricExporter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endpoint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os.getenv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'OTLP_GRPC_ENDPOINT'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'127.0.0.1:4317'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PeriodicExportingMetricReader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metric_exporter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metric_readers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metric_reader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metrics.set_meter_provider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meter_provider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metrics.get_meter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__,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"0.1"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26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719264B9-9AAE-9477-EFB9-DEC074CCF79A}"/>
              </a:ext>
            </a:extLst>
          </p:cNvPr>
          <p:cNvGrpSpPr/>
          <p:nvPr/>
        </p:nvGrpSpPr>
        <p:grpSpPr>
          <a:xfrm>
            <a:off x="4853521" y="534154"/>
            <a:ext cx="7054337" cy="5783303"/>
            <a:chOff x="713446" y="534154"/>
            <a:chExt cx="7054337" cy="578330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0B961C29-B02F-26E3-027E-7A4295757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446" y="534154"/>
              <a:ext cx="3948069" cy="578330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38EA9C2D-A781-0C76-B123-005DD6516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7159" y="534154"/>
              <a:ext cx="2830624" cy="411241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92E925B-07A0-9A6E-E97F-91AF9F627031}"/>
              </a:ext>
            </a:extLst>
          </p:cNvPr>
          <p:cNvSpPr txBox="1"/>
          <p:nvPr/>
        </p:nvSpPr>
        <p:spPr>
          <a:xfrm>
            <a:off x="70165" y="1223715"/>
            <a:ext cx="447467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작업을 나타내는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시작 및 다양한 속성 추가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tracer.start_as_current_span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operation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SpanKind.INTERNAL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속성 추가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span.set_attribute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logging.getLogger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log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endParaRPr lang="ko-KR" altLang="en-US" sz="9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7006AAF1-A3F4-B413-F6E3-560318EB1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619" y="3425805"/>
            <a:ext cx="3474461" cy="1464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B775F7C-A495-D227-5CD1-54A65DAA35BC}"/>
              </a:ext>
            </a:extLst>
          </p:cNvPr>
          <p:cNvSpPr txBox="1"/>
          <p:nvPr/>
        </p:nvSpPr>
        <p:spPr>
          <a:xfrm>
            <a:off x="14821" y="915938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Wsgi.py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FACBD11-7887-274D-BF35-6BC34558BA53}"/>
              </a:ext>
            </a:extLst>
          </p:cNvPr>
          <p:cNvSpPr txBox="1"/>
          <p:nvPr/>
        </p:nvSpPr>
        <p:spPr>
          <a:xfrm>
            <a:off x="1401960" y="3066300"/>
            <a:ext cx="1164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example.log</a:t>
            </a:r>
            <a:endParaRPr lang="ko-KR" altLang="en-US" sz="1400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06A3DA6E-C086-9CB9-1D12-0A84A0AA6DEF}"/>
              </a:ext>
            </a:extLst>
          </p:cNvPr>
          <p:cNvSpPr/>
          <p:nvPr/>
        </p:nvSpPr>
        <p:spPr>
          <a:xfrm>
            <a:off x="5103420" y="3899577"/>
            <a:ext cx="479833" cy="217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301B565-2473-AE4A-BE1B-CCCF8974E52C}"/>
              </a:ext>
            </a:extLst>
          </p:cNvPr>
          <p:cNvSpPr/>
          <p:nvPr/>
        </p:nvSpPr>
        <p:spPr>
          <a:xfrm>
            <a:off x="1694897" y="4291997"/>
            <a:ext cx="3408524" cy="111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45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A403B85-B8BE-CD30-2192-B37D2115456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63767" y="1821872"/>
            <a:ext cx="1417013" cy="160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DF280BD-43D1-74D8-6D9C-72439FB22075}"/>
              </a:ext>
            </a:extLst>
          </p:cNvPr>
          <p:cNvSpPr/>
          <p:nvPr/>
        </p:nvSpPr>
        <p:spPr>
          <a:xfrm>
            <a:off x="887240" y="3064529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7C3CB24-AD80-51B9-9100-28477D06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66583"/>
            <a:ext cx="5361161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get_cpu_usage_callback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CallbackOptions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psutil.cpu_percent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percpu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cpu_number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yield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gather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RAM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get_ram_usage_callback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(_: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CallbackOptions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psutil.virtual_memory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yield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Observation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requests_counter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meter.create_counter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requests_size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request_size_bytes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requests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cpu_gauge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meter.create_observable_gauge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get_cpu_usage_callback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cpu_percent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per-cpu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ram_gauge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meter.create_observable_gauge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callbacks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get_ram_usage_callback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ram_percent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"RAM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usage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Django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발생하는 요청 및 응답을 자동으로 추적하여 관련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DjangoInstrumentor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WSGI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 초기화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get_wsgi_application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5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A9BD65A-A4B0-5E77-582E-9A8AF2F27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09" y="5036100"/>
            <a:ext cx="6219825" cy="438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0B7677-9376-B121-ED97-1C493FE6249F}"/>
              </a:ext>
            </a:extLst>
          </p:cNvPr>
          <p:cNvSpPr txBox="1"/>
          <p:nvPr/>
        </p:nvSpPr>
        <p:spPr>
          <a:xfrm>
            <a:off x="9325069" y="2073243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Cpu</a:t>
            </a:r>
            <a:r>
              <a:rPr lang="ko-KR" altLang="en-US" sz="1400" dirty="0"/>
              <a:t> 코어별로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1AC3FCF-03FF-F33B-1DF2-911A5D21D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9" y="775534"/>
            <a:ext cx="7877848" cy="374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2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89E75AF-5163-A952-32B6-720FF9A8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5" y="442705"/>
            <a:ext cx="5255491" cy="4758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DED82E8-C8A0-0010-565E-B1386F01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8087"/>
            <a:ext cx="5416114" cy="47587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42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8B30428-3487-C9FB-C844-BA956C09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54" y="899191"/>
            <a:ext cx="6233124" cy="5237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847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EECC6EB-AAC6-C0B2-2DAD-0101701CF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855"/>
          <a:stretch/>
        </p:blipFill>
        <p:spPr>
          <a:xfrm>
            <a:off x="233845" y="603848"/>
            <a:ext cx="6275597" cy="4853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9C9B7A5-F839-E44A-C2B1-D2F40043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16" y="402746"/>
            <a:ext cx="5388322" cy="525549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4C908F2-ACFF-F146-A24A-C86498CE1810}"/>
              </a:ext>
            </a:extLst>
          </p:cNvPr>
          <p:cNvSpPr/>
          <p:nvPr/>
        </p:nvSpPr>
        <p:spPr>
          <a:xfrm>
            <a:off x="233844" y="4398881"/>
            <a:ext cx="5342007" cy="27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58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8415E1-A23E-5539-C1B9-44EA04A90FDB}"/>
              </a:ext>
            </a:extLst>
          </p:cNvPr>
          <p:cNvSpPr txBox="1"/>
          <p:nvPr/>
        </p:nvSpPr>
        <p:spPr>
          <a:xfrm>
            <a:off x="532660" y="372862"/>
            <a:ext cx="227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스프링의 </a:t>
            </a:r>
            <a:r>
              <a:rPr lang="en-US" altLang="ko-KR" dirty="0"/>
              <a:t>AOP </a:t>
            </a:r>
            <a:r>
              <a:rPr lang="ko-KR" altLang="en-US" dirty="0"/>
              <a:t>영역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8A9DD921-A45C-B432-4BFA-39FA1951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" y="1436017"/>
            <a:ext cx="11003673" cy="39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6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052609C-ADDC-4A99-44A5-C6E51E05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817FF0CA-44E3-7AD3-3B99-EDF5D519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691647"/>
            <a:ext cx="6897951" cy="59093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OpenTelemetryConfig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METRIC_EXPORT_INTERVAL_MS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800L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Resource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toBuilder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ResourceAttributes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SERVICE_NAME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"otel-sdk-springboot-01-service"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서비스명 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ResourceAttributes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SERVICE_VERSION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"1.0.0"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서비스 버전 설정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F8F8F2"/>
                </a:solidFill>
                <a:latin typeface="Arial Unicode MS"/>
                <a:ea typeface="JetBrains Mono"/>
              </a:rPr>
              <a:t>	…</a:t>
            </a:r>
            <a:r>
              <a:rPr lang="ko-KR" altLang="en-US" sz="900" dirty="0">
                <a:solidFill>
                  <a:srgbClr val="F8F8F2"/>
                </a:solidFill>
                <a:latin typeface="Arial Unicode MS"/>
                <a:ea typeface="JetBrains Mono"/>
              </a:rPr>
              <a:t>중략</a:t>
            </a:r>
            <a:r>
              <a:rPr lang="en-US" altLang="ko-KR" sz="900" dirty="0">
                <a:solidFill>
                  <a:srgbClr val="F8F8F2"/>
                </a:solidFill>
                <a:latin typeface="Arial Unicode MS"/>
                <a:ea typeface="JetBrains Mono"/>
              </a:rPr>
              <a:t>…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OpenTelemetrySdk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setTracerProvider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sdkTracerProvider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setMeterProvider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sdkMeterProvider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setLoggerProvider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sdkLoggerProvider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setPropagators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ContextPropagators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TextMapPropagator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composite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W3CTraceContextPropagator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W3CBaggagePropagator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buildAndRegisterGlobal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OpenTelemetryAppender.install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AOP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에서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사용하기 위해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Bean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등록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tracer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getTracer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"com.kt.otelsdkspringboot01"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@Bean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openTelemetry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"com.kt.otelsdkspringboot01"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lang="en-US" altLang="ko-KR" sz="900" dirty="0">
                <a:solidFill>
                  <a:srgbClr val="9580FF"/>
                </a:solidFill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4C8208B2-2F40-29C1-DB36-F68082ED55D5}"/>
              </a:ext>
            </a:extLst>
          </p:cNvPr>
          <p:cNvCxnSpPr>
            <a:stCxn id="5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D4BE30-CB5F-7D37-9616-83357EC9981E}"/>
              </a:ext>
            </a:extLst>
          </p:cNvPr>
          <p:cNvSpPr/>
          <p:nvPr/>
        </p:nvSpPr>
        <p:spPr>
          <a:xfrm>
            <a:off x="772357" y="3547402"/>
            <a:ext cx="1686758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97EFD85-2B6F-A614-7CB5-450A06BC8BB2}"/>
              </a:ext>
            </a:extLst>
          </p:cNvPr>
          <p:cNvSpPr txBox="1"/>
          <p:nvPr/>
        </p:nvSpPr>
        <p:spPr>
          <a:xfrm>
            <a:off x="532660" y="372862"/>
            <a:ext cx="406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</a:t>
            </a:r>
            <a:r>
              <a:rPr lang="en-US" altLang="ko-KR" dirty="0" err="1"/>
              <a:t>OpenTelemetry</a:t>
            </a:r>
            <a:r>
              <a:rPr lang="en-US" altLang="ko-KR" dirty="0"/>
              <a:t> Config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50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B9C437C-005F-4E99-F38E-1DEE07F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FDF0467E-6D20-0DC6-C910-8E408D1D7586}"/>
              </a:ext>
            </a:extLst>
          </p:cNvPr>
          <p:cNvCxnSpPr>
            <a:stCxn id="4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A3C9229-B484-36AA-2C48-E02CC4AB9F63}"/>
              </a:ext>
            </a:extLst>
          </p:cNvPr>
          <p:cNvSpPr/>
          <p:nvPr/>
        </p:nvSpPr>
        <p:spPr>
          <a:xfrm>
            <a:off x="772357" y="3289947"/>
            <a:ext cx="1658099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7D3AD777-6595-37FF-DFBB-49CEFBFF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128097"/>
            <a:ext cx="7119891" cy="660180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@Aspect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LogManager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…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@Before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"@annotation(org.springframework.web.bind.annotation.RequestMapping)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org.springframework.web.bind.annotation.PostMapping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org.springframework.web.bind.annotation.PutMapping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org.springframework.web.bind.annotation.DeleteMapping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startSpan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AttributesBuilder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attrsBuilder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hostName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ip-address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region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korea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httpUri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queryString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http.fullUrl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fullUrl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attrsBuilder.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tracer.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spanBuilder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getSignature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setSpanKind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SpanKind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SERVER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Use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SERVER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indicate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incoming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request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startSpan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setAllAttributes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requestCounter.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LongHistogram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meter.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histogramBuilder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SpringBoot-app-histogram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ofLongs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Required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LongHistogram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DoubleHistogram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72A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setDescription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SpringBoot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-URL-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histogram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setUnit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build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histogram.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,attributes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…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…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2C6045-1077-A4BF-E1DB-C556DDE3B063}"/>
              </a:ext>
            </a:extLst>
          </p:cNvPr>
          <p:cNvSpPr txBox="1"/>
          <p:nvPr/>
        </p:nvSpPr>
        <p:spPr>
          <a:xfrm>
            <a:off x="532660" y="372862"/>
            <a:ext cx="306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AOP (Before)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47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42375D4-585A-9697-A1B2-6099B00B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0" y="445599"/>
            <a:ext cx="10703859" cy="59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B9C437C-005F-4E99-F38E-1DEE07F1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4" y="3019368"/>
            <a:ext cx="2610214" cy="81926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FDF0467E-6D20-0DC6-C910-8E408D1D7586}"/>
              </a:ext>
            </a:extLst>
          </p:cNvPr>
          <p:cNvCxnSpPr>
            <a:stCxn id="4" idx="3"/>
          </p:cNvCxnSpPr>
          <p:nvPr/>
        </p:nvCxnSpPr>
        <p:spPr>
          <a:xfrm>
            <a:off x="3015538" y="3429000"/>
            <a:ext cx="19470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A3C9229-B484-36AA-2C48-E02CC4AB9F63}"/>
              </a:ext>
            </a:extLst>
          </p:cNvPr>
          <p:cNvSpPr/>
          <p:nvPr/>
        </p:nvSpPr>
        <p:spPr>
          <a:xfrm>
            <a:off x="772357" y="3289947"/>
            <a:ext cx="1658099" cy="291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2BE9BC2-6E0F-6A67-7665-F1A4731D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616" y="1519653"/>
            <a:ext cx="5743852" cy="3831818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@Aspect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@Configuration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LogManager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getLogger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8DCE8"/>
                </a:solidFill>
                <a:effectLst/>
                <a:latin typeface="Arial Unicode MS"/>
                <a:ea typeface="JetBrains Mono"/>
              </a:rPr>
              <a:t>OpenTelemetryAspect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	---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중략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---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@After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"@annotation(org.springframework.web.bind.annotation.RequestMapping)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org.springframework.web.bind.annotation.GetMapping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org.springframework.web.bind.annotation.PostMapping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org.springframework.web.bind.annotation.PutMapping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 || "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annotation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org.springframework.web.bind.annotation.DeleteMapping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endSpan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joinPoint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span.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finally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780B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currentSpan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remove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95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FFE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logger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FA78"/>
                </a:solidFill>
                <a:effectLst/>
                <a:latin typeface="Arial Unicode MS"/>
                <a:ea typeface="JetBrains Mono"/>
              </a:rPr>
              <a:t>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"###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EFF80"/>
                </a:solidFill>
                <a:effectLst/>
                <a:latin typeface="Arial Unicode MS"/>
                <a:ea typeface="JetBrains Mono"/>
              </a:rPr>
              <a:t> ###"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AFF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580FF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290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SpringBoot</a:t>
            </a:r>
            <a:r>
              <a:rPr lang="en-US" altLang="ko-KR" dirty="0"/>
              <a:t> – AOP (After)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41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DB151B-8601-BA61-6BBE-BD3E3CFEF58F}"/>
              </a:ext>
            </a:extLst>
          </p:cNvPr>
          <p:cNvSpPr txBox="1"/>
          <p:nvPr/>
        </p:nvSpPr>
        <p:spPr>
          <a:xfrm>
            <a:off x="532660" y="372862"/>
            <a:ext cx="360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OpenTelemetry</a:t>
            </a:r>
            <a:r>
              <a:rPr lang="en-US" altLang="ko-KR" dirty="0"/>
              <a:t> – </a:t>
            </a:r>
            <a:r>
              <a:rPr lang="ko-KR" altLang="en-US" dirty="0"/>
              <a:t>수집된 </a:t>
            </a:r>
            <a:r>
              <a:rPr lang="en-US" altLang="ko-KR" dirty="0" err="1"/>
              <a:t>metrice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88E741F-1E5F-AF84-901F-B3878168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098176"/>
            <a:ext cx="11221375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5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09A84E-BAC6-6BDF-02D5-7EC84AEB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216240"/>
            <a:ext cx="11070455" cy="5031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6708EC-6DA7-2F2E-E6CC-5AE6BF4F3EBD}"/>
              </a:ext>
            </a:extLst>
          </p:cNvPr>
          <p:cNvSpPr txBox="1"/>
          <p:nvPr/>
        </p:nvSpPr>
        <p:spPr>
          <a:xfrm>
            <a:off x="532660" y="372862"/>
            <a:ext cx="404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Prometheus </a:t>
            </a:r>
            <a:r>
              <a:rPr lang="ko-KR" altLang="en-US" dirty="0"/>
              <a:t>에서 확인한 </a:t>
            </a:r>
            <a:r>
              <a:rPr lang="en-US" altLang="ko-KR" dirty="0"/>
              <a:t>CPU </a:t>
            </a:r>
            <a:r>
              <a:rPr lang="ko-KR" altLang="en-US" dirty="0"/>
              <a:t>사용량</a:t>
            </a:r>
          </a:p>
        </p:txBody>
      </p:sp>
    </p:spTree>
    <p:extLst>
      <p:ext uri="{BB962C8B-B14F-4D97-AF65-F5344CB8AC3E}">
        <p14:creationId xmlns:p14="http://schemas.microsoft.com/office/powerpoint/2010/main" val="124223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6708EC-6DA7-2F2E-E6CC-5AE6BF4F3EBD}"/>
              </a:ext>
            </a:extLst>
          </p:cNvPr>
          <p:cNvSpPr txBox="1"/>
          <p:nvPr/>
        </p:nvSpPr>
        <p:spPr>
          <a:xfrm>
            <a:off x="532660" y="372862"/>
            <a:ext cx="448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Prometheus </a:t>
            </a:r>
            <a:r>
              <a:rPr lang="ko-KR" altLang="en-US" dirty="0"/>
              <a:t>에서 확인한 </a:t>
            </a:r>
            <a:r>
              <a:rPr lang="en-US" altLang="ko-KR" dirty="0"/>
              <a:t>Memory </a:t>
            </a:r>
            <a:r>
              <a:rPr lang="ko-KR" altLang="en-US" dirty="0"/>
              <a:t>사용량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31EFFCF-82B7-A9B7-DF01-FFD9DBFC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013123"/>
            <a:ext cx="11283519" cy="534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3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2024-06-23 </a:t>
            </a:r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29883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9875541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04849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853094" y="25513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797406" y="1722998"/>
            <a:ext cx="184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Application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3232289" y="1722998"/>
            <a:ext cx="353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Opentelemetry</a:t>
            </a:r>
            <a:r>
              <a:rPr lang="en-US" altLang="ko-KR" dirty="0"/>
              <a:t> Collector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7196958" y="1722998"/>
            <a:ext cx="470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Monitoring Tool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9868848" y="353848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Metric</a:t>
            </a:r>
            <a:endParaRPr lang="ko-KR" altLang="en-US" sz="1000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801225" y="614362"/>
            <a:ext cx="688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9727783" y="734854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Span(trace)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9801225" y="995369"/>
            <a:ext cx="688604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532660" y="372862"/>
            <a:ext cx="22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Flow Overview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76E3AAD-45C6-EB76-9A53-48C4CEF2570F}"/>
              </a:ext>
            </a:extLst>
          </p:cNvPr>
          <p:cNvSpPr txBox="1"/>
          <p:nvPr/>
        </p:nvSpPr>
        <p:spPr>
          <a:xfrm>
            <a:off x="9949843" y="1097106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Log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9801225" y="1357621"/>
            <a:ext cx="6886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853094" y="2983050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SDK-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3094" y="3412687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Agent-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53094" y="3842324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SpringBoot</a:t>
            </a:r>
            <a:endParaRPr lang="ko-KR" altLang="en-US" sz="13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53094" y="4269995"/>
            <a:ext cx="1685925" cy="312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Auto-</a:t>
            </a:r>
            <a:r>
              <a:rPr lang="en-US" altLang="ko-KR" sz="1300" dirty="0" err="1"/>
              <a:t>DJango</a:t>
            </a:r>
            <a:endParaRPr lang="ko-KR" altLang="en-US" sz="1300" dirty="0"/>
          </a:p>
        </p:txBody>
      </p:sp>
      <p:sp>
        <p:nvSpPr>
          <p:cNvPr id="41" name="직사각형 40"/>
          <p:cNvSpPr/>
          <p:nvPr/>
        </p:nvSpPr>
        <p:spPr>
          <a:xfrm>
            <a:off x="3308578" y="2219325"/>
            <a:ext cx="3427814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484355" y="2439721"/>
            <a:ext cx="2973595" cy="213704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pic>
        <p:nvPicPr>
          <p:cNvPr id="1042" name="Picture 18" descr="OpenTelemetry SVG and transparent PNG icons | Tech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4222" y1="63111" x2="34222" y2="63111"/>
                        <a14:foregroundMark x1="66222" y1="57333" x2="66222" y2="57333"/>
                        <a14:foregroundMark x1="80000" y1="24889" x2="80000" y2="24889"/>
                        <a14:foregroundMark x1="15556" y1="85778" x2="15556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55" y="2439721"/>
            <a:ext cx="275513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7073922" y="2219325"/>
            <a:ext cx="2028825" cy="2724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284508" y="2438400"/>
            <a:ext cx="1685925" cy="627861"/>
          </a:xfrm>
          <a:prstGeom prst="roundRect">
            <a:avLst/>
          </a:prstGeom>
          <a:solidFill>
            <a:srgbClr val="E88E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Prometheus</a:t>
            </a:r>
            <a:endParaRPr lang="ko-KR" altLang="en-US" sz="13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284508" y="3235725"/>
            <a:ext cx="1685925" cy="62786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Jaeger</a:t>
            </a:r>
            <a:endParaRPr lang="ko-KR" altLang="en-US" sz="1300" dirty="0"/>
          </a:p>
        </p:txBody>
      </p:sp>
      <p:pic>
        <p:nvPicPr>
          <p:cNvPr id="1040" name="Picture 16" descr="Free High-Quality Jaeger Icon for Creative Desi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40" y="3216675"/>
            <a:ext cx="366714" cy="3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Unit Testing Alerting with the Prometheus Operator | by Misha Griffiths |  loveholidays te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97" y="2460543"/>
            <a:ext cx="566400" cy="27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그룹 93"/>
          <p:cNvGrpSpPr/>
          <p:nvPr/>
        </p:nvGrpSpPr>
        <p:grpSpPr>
          <a:xfrm>
            <a:off x="4410482" y="5205021"/>
            <a:ext cx="1121339" cy="1271979"/>
            <a:chOff x="3734178" y="5205021"/>
            <a:chExt cx="1121339" cy="1271979"/>
          </a:xfrm>
        </p:grpSpPr>
        <p:grpSp>
          <p:nvGrpSpPr>
            <p:cNvPr id="13" name="그룹 12"/>
            <p:cNvGrpSpPr/>
            <p:nvPr/>
          </p:nvGrpSpPr>
          <p:grpSpPr>
            <a:xfrm>
              <a:off x="3734178" y="5205021"/>
              <a:ext cx="1121339" cy="1271979"/>
              <a:chOff x="3734178" y="5064384"/>
              <a:chExt cx="1121339" cy="1100425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3734178" y="506438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734178" y="5755234"/>
                <a:ext cx="1121339" cy="40957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/>
              <p:cNvCxnSpPr>
                <a:stCxn id="7" idx="2"/>
                <a:endCxn id="43" idx="2"/>
              </p:cNvCxnSpPr>
              <p:nvPr/>
            </p:nvCxnSpPr>
            <p:spPr>
              <a:xfrm>
                <a:off x="3734178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4846370" y="5269172"/>
                <a:ext cx="0" cy="6908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C76E3AAD-45C6-EB76-9A53-48C4CEF2570F}"/>
                </a:ext>
              </a:extLst>
            </p:cNvPr>
            <p:cNvSpPr txBox="1"/>
            <p:nvPr/>
          </p:nvSpPr>
          <p:spPr>
            <a:xfrm>
              <a:off x="3796082" y="5634241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Log.json</a:t>
              </a:r>
              <a:endParaRPr lang="ko-KR" altLang="en-US" dirty="0"/>
            </a:p>
          </p:txBody>
        </p:sp>
      </p:grpSp>
      <p:sp>
        <p:nvSpPr>
          <p:cNvPr id="51" name="모서리가 둥근 직사각형 50"/>
          <p:cNvSpPr/>
          <p:nvPr/>
        </p:nvSpPr>
        <p:spPr>
          <a:xfrm>
            <a:off x="10046992" y="3128993"/>
            <a:ext cx="1685925" cy="84772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Grafana</a:t>
            </a:r>
            <a:endParaRPr lang="ko-KR" altLang="en-US" sz="1300" dirty="0"/>
          </a:p>
        </p:txBody>
      </p:sp>
      <p:pic>
        <p:nvPicPr>
          <p:cNvPr id="1028" name="Picture 4" descr="GitHub - AndersonChoi/kafka-lag-dashboard: kafka lag을 모니터링 하기 위한 방법을  정리하였습니다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454" y="3144102"/>
            <a:ext cx="289565" cy="28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18"/>
          <p:cNvCxnSpPr>
            <a:cxnSpLocks/>
            <a:stCxn id="2" idx="3"/>
          </p:cNvCxnSpPr>
          <p:nvPr/>
        </p:nvCxnSpPr>
        <p:spPr>
          <a:xfrm>
            <a:off x="2539019" y="2707537"/>
            <a:ext cx="945335" cy="1702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cxnSpLocks/>
            <a:stCxn id="33" idx="3"/>
          </p:cNvCxnSpPr>
          <p:nvPr/>
        </p:nvCxnSpPr>
        <p:spPr>
          <a:xfrm flipV="1">
            <a:off x="2539019" y="2877797"/>
            <a:ext cx="945335" cy="2614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cxnSpLocks/>
            <a:stCxn id="37" idx="3"/>
          </p:cNvCxnSpPr>
          <p:nvPr/>
        </p:nvCxnSpPr>
        <p:spPr>
          <a:xfrm flipV="1">
            <a:off x="2539019" y="2877797"/>
            <a:ext cx="945335" cy="6910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cxnSpLocks/>
            <a:stCxn id="39" idx="3"/>
          </p:cNvCxnSpPr>
          <p:nvPr/>
        </p:nvCxnSpPr>
        <p:spPr>
          <a:xfrm flipV="1">
            <a:off x="2539019" y="2877797"/>
            <a:ext cx="945335" cy="1120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cxnSpLocks/>
            <a:stCxn id="40" idx="3"/>
          </p:cNvCxnSpPr>
          <p:nvPr/>
        </p:nvCxnSpPr>
        <p:spPr>
          <a:xfrm flipV="1">
            <a:off x="2539019" y="2877797"/>
            <a:ext cx="945335" cy="15483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cxnSpLocks/>
            <a:stCxn id="40" idx="3"/>
            <a:endCxn id="18" idx="1"/>
          </p:cNvCxnSpPr>
          <p:nvPr/>
        </p:nvCxnSpPr>
        <p:spPr>
          <a:xfrm flipV="1">
            <a:off x="2539019" y="3508242"/>
            <a:ext cx="945336" cy="91790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cxnSpLocks/>
            <a:stCxn id="39" idx="3"/>
            <a:endCxn id="18" idx="1"/>
          </p:cNvCxnSpPr>
          <p:nvPr/>
        </p:nvCxnSpPr>
        <p:spPr>
          <a:xfrm flipV="1">
            <a:off x="2539019" y="3508242"/>
            <a:ext cx="945336" cy="49023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cxnSpLocks/>
            <a:stCxn id="37" idx="3"/>
            <a:endCxn id="18" idx="1"/>
          </p:cNvCxnSpPr>
          <p:nvPr/>
        </p:nvCxnSpPr>
        <p:spPr>
          <a:xfrm flipV="1">
            <a:off x="2539019" y="3508242"/>
            <a:ext cx="945336" cy="6059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cxnSpLocks/>
            <a:stCxn id="33" idx="3"/>
            <a:endCxn id="18" idx="1"/>
          </p:cNvCxnSpPr>
          <p:nvPr/>
        </p:nvCxnSpPr>
        <p:spPr>
          <a:xfrm>
            <a:off x="2539019" y="3139200"/>
            <a:ext cx="945336" cy="36904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cxnSpLocks/>
            <a:stCxn id="2" idx="3"/>
            <a:endCxn id="18" idx="1"/>
          </p:cNvCxnSpPr>
          <p:nvPr/>
        </p:nvCxnSpPr>
        <p:spPr>
          <a:xfrm>
            <a:off x="2539019" y="2707537"/>
            <a:ext cx="945336" cy="80070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cxnSpLocks/>
            <a:stCxn id="2" idx="3"/>
          </p:cNvCxnSpPr>
          <p:nvPr/>
        </p:nvCxnSpPr>
        <p:spPr>
          <a:xfrm>
            <a:off x="2539019" y="2707537"/>
            <a:ext cx="955851" cy="13532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cxnSpLocks/>
            <a:stCxn id="33" idx="3"/>
          </p:cNvCxnSpPr>
          <p:nvPr/>
        </p:nvCxnSpPr>
        <p:spPr>
          <a:xfrm>
            <a:off x="2539019" y="3139200"/>
            <a:ext cx="955851" cy="921577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cxnSpLocks/>
            <a:stCxn id="37" idx="3"/>
          </p:cNvCxnSpPr>
          <p:nvPr/>
        </p:nvCxnSpPr>
        <p:spPr>
          <a:xfrm>
            <a:off x="2539019" y="3568837"/>
            <a:ext cx="955851" cy="491940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cxnSpLocks/>
            <a:stCxn id="39" idx="3"/>
          </p:cNvCxnSpPr>
          <p:nvPr/>
        </p:nvCxnSpPr>
        <p:spPr>
          <a:xfrm>
            <a:off x="2539019" y="3998474"/>
            <a:ext cx="955851" cy="62303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40" idx="3"/>
          </p:cNvCxnSpPr>
          <p:nvPr/>
        </p:nvCxnSpPr>
        <p:spPr>
          <a:xfrm flipV="1">
            <a:off x="2539019" y="4060777"/>
            <a:ext cx="955851" cy="365368"/>
          </a:xfrm>
          <a:prstGeom prst="bentConnector3">
            <a:avLst>
              <a:gd name="adj1" fmla="val 639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cxnSpLocks/>
            <a:stCxn id="18" idx="2"/>
            <a:endCxn id="7" idx="0"/>
          </p:cNvCxnSpPr>
          <p:nvPr/>
        </p:nvCxnSpPr>
        <p:spPr>
          <a:xfrm flipH="1">
            <a:off x="4971152" y="4576762"/>
            <a:ext cx="1" cy="62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cxnSpLocks/>
            <a:stCxn id="79" idx="3"/>
            <a:endCxn id="26" idx="1"/>
          </p:cNvCxnSpPr>
          <p:nvPr/>
        </p:nvCxnSpPr>
        <p:spPr>
          <a:xfrm>
            <a:off x="6351616" y="3505123"/>
            <a:ext cx="932892" cy="44533"/>
          </a:xfrm>
          <a:prstGeom prst="bentConnector3">
            <a:avLst>
              <a:gd name="adj1" fmla="val 5918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B3822D50-9B76-A18F-FE7F-5592FB3298AC}"/>
              </a:ext>
            </a:extLst>
          </p:cNvPr>
          <p:cNvSpPr/>
          <p:nvPr/>
        </p:nvSpPr>
        <p:spPr>
          <a:xfrm>
            <a:off x="3622396" y="2535477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F1000F18-311B-F47B-8A0C-3C9EB6803D77}"/>
              </a:ext>
            </a:extLst>
          </p:cNvPr>
          <p:cNvSpPr/>
          <p:nvPr/>
        </p:nvSpPr>
        <p:spPr>
          <a:xfrm>
            <a:off x="5179230" y="2514886"/>
            <a:ext cx="1155359" cy="194441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055AAB4-36E2-B60A-40C7-77AC38100932}"/>
              </a:ext>
            </a:extLst>
          </p:cNvPr>
          <p:cNvSpPr txBox="1"/>
          <p:nvPr/>
        </p:nvSpPr>
        <p:spPr>
          <a:xfrm>
            <a:off x="3558105" y="2682800"/>
            <a:ext cx="120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Metric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8AFCAC3-C8F5-748A-B9CA-B01E01747540}"/>
              </a:ext>
            </a:extLst>
          </p:cNvPr>
          <p:cNvSpPr txBox="1"/>
          <p:nvPr/>
        </p:nvSpPr>
        <p:spPr>
          <a:xfrm>
            <a:off x="3567133" y="327429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Span(trace)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10533A2-E24C-9562-E30B-C803BB6884CB}"/>
              </a:ext>
            </a:extLst>
          </p:cNvPr>
          <p:cNvSpPr txBox="1"/>
          <p:nvPr/>
        </p:nvSpPr>
        <p:spPr>
          <a:xfrm>
            <a:off x="3567133" y="3865780"/>
            <a:ext cx="120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OTLP Receiver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Log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313D5DC3-9884-62D1-5A48-ADCCCFF4B822}"/>
              </a:ext>
            </a:extLst>
          </p:cNvPr>
          <p:cNvGrpSpPr/>
          <p:nvPr/>
        </p:nvGrpSpPr>
        <p:grpSpPr>
          <a:xfrm>
            <a:off x="5170280" y="2682800"/>
            <a:ext cx="1181336" cy="1644645"/>
            <a:chOff x="7196164" y="5208114"/>
            <a:chExt cx="1215887" cy="164464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F9C4339C-03F6-6FD0-3937-E39C4602C1A4}"/>
                </a:ext>
              </a:extLst>
            </p:cNvPr>
            <p:cNvSpPr txBox="1"/>
            <p:nvPr/>
          </p:nvSpPr>
          <p:spPr>
            <a:xfrm>
              <a:off x="7196164" y="5208114"/>
              <a:ext cx="1214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Metric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8E33C58C-1036-88C4-895B-788879DB1BA9}"/>
                </a:ext>
              </a:extLst>
            </p:cNvPr>
            <p:cNvSpPr txBox="1"/>
            <p:nvPr/>
          </p:nvSpPr>
          <p:spPr>
            <a:xfrm>
              <a:off x="7205209" y="579960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Span(trace)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02DA6BE-206C-D7FD-5556-422A58CA62FA}"/>
                </a:ext>
              </a:extLst>
            </p:cNvPr>
            <p:cNvSpPr txBox="1"/>
            <p:nvPr/>
          </p:nvSpPr>
          <p:spPr>
            <a:xfrm>
              <a:off x="7205209" y="6391094"/>
              <a:ext cx="1206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OTLP Exporter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Log</a:t>
              </a: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xmlns="" id="{587E6539-65E7-C097-B52A-809CE148FC08}"/>
              </a:ext>
            </a:extLst>
          </p:cNvPr>
          <p:cNvCxnSpPr>
            <a:stCxn id="21" idx="3"/>
            <a:endCxn id="78" idx="1"/>
          </p:cNvCxnSpPr>
          <p:nvPr/>
        </p:nvCxnSpPr>
        <p:spPr>
          <a:xfrm>
            <a:off x="4766959" y="2913633"/>
            <a:ext cx="4033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B45276A8-B898-E9F3-A0D8-D701BB2C75D9}"/>
              </a:ext>
            </a:extLst>
          </p:cNvPr>
          <p:cNvCxnSpPr>
            <a:cxnSpLocks/>
            <a:stCxn id="22" idx="3"/>
            <a:endCxn id="79" idx="1"/>
          </p:cNvCxnSpPr>
          <p:nvPr/>
        </p:nvCxnSpPr>
        <p:spPr>
          <a:xfrm>
            <a:off x="4768447" y="350512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EDE893D4-D084-9D36-150C-AD9D513C33E4}"/>
              </a:ext>
            </a:extLst>
          </p:cNvPr>
          <p:cNvCxnSpPr>
            <a:cxnSpLocks/>
            <a:stCxn id="27" idx="3"/>
            <a:endCxn id="80" idx="1"/>
          </p:cNvCxnSpPr>
          <p:nvPr/>
        </p:nvCxnSpPr>
        <p:spPr>
          <a:xfrm>
            <a:off x="4768447" y="4096613"/>
            <a:ext cx="4106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7284508" y="4018550"/>
            <a:ext cx="1685925" cy="62786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Loki</a:t>
            </a:r>
            <a:endParaRPr lang="ko-KR" altLang="en-US" sz="1300" dirty="0"/>
          </a:p>
        </p:txBody>
      </p:sp>
      <p:cxnSp>
        <p:nvCxnSpPr>
          <p:cNvPr id="67" name="꺾인 연결선 66"/>
          <p:cNvCxnSpPr>
            <a:stCxn id="51" idx="1"/>
            <a:endCxn id="25" idx="3"/>
          </p:cNvCxnSpPr>
          <p:nvPr/>
        </p:nvCxnSpPr>
        <p:spPr>
          <a:xfrm rot="10800000">
            <a:off x="8970434" y="2752332"/>
            <a:ext cx="1076559" cy="8005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endCxn id="26" idx="3"/>
          </p:cNvCxnSpPr>
          <p:nvPr/>
        </p:nvCxnSpPr>
        <p:spPr>
          <a:xfrm rot="10800000">
            <a:off x="8970433" y="3549656"/>
            <a:ext cx="1219434" cy="9896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51" idx="1"/>
            <a:endCxn id="74" idx="3"/>
          </p:cNvCxnSpPr>
          <p:nvPr/>
        </p:nvCxnSpPr>
        <p:spPr>
          <a:xfrm rot="10800000" flipV="1">
            <a:off x="8970434" y="3552855"/>
            <a:ext cx="1076559" cy="7796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78" idx="3"/>
            <a:endCxn id="25" idx="1"/>
          </p:cNvCxnSpPr>
          <p:nvPr/>
        </p:nvCxnSpPr>
        <p:spPr>
          <a:xfrm flipV="1">
            <a:off x="6350187" y="2752331"/>
            <a:ext cx="934321" cy="161302"/>
          </a:xfrm>
          <a:prstGeom prst="bentConnector3">
            <a:avLst>
              <a:gd name="adj1" fmla="val 581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0" idx="3"/>
            <a:endCxn id="74" idx="1"/>
          </p:cNvCxnSpPr>
          <p:nvPr/>
        </p:nvCxnSpPr>
        <p:spPr>
          <a:xfrm>
            <a:off x="6351616" y="4096613"/>
            <a:ext cx="932892" cy="235868"/>
          </a:xfrm>
          <a:prstGeom prst="bentConnector3">
            <a:avLst>
              <a:gd name="adj1" fmla="val 591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Grafana Loki | Grafana Loki documenta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507" y="4023219"/>
            <a:ext cx="285510" cy="2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5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9A0FE62-C1F9-90B4-3CDD-748E410C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068"/>
            <a:ext cx="12192000" cy="58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51183ED-E731-731E-3050-580A0EBF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97"/>
            <a:ext cx="12192000" cy="65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2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2E70543-39BB-17B9-DDDD-404000CB9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77"/>
            <a:ext cx="12192000" cy="63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94BFACA-3CE7-B695-FB22-84B97705A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879"/>
            <a:ext cx="12192000" cy="48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AFBE8905-3D24-07B9-2607-1F14FEE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71" y="728083"/>
            <a:ext cx="8762134" cy="336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2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435C393-F58D-6FEC-9D09-4ABB8DD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17" y="340734"/>
            <a:ext cx="2609850" cy="29622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1F37DC1-06D0-7BB1-FB12-C42D5756F5B6}"/>
              </a:ext>
            </a:extLst>
          </p:cNvPr>
          <p:cNvSpPr/>
          <p:nvPr/>
        </p:nvSpPr>
        <p:spPr>
          <a:xfrm>
            <a:off x="887240" y="2091350"/>
            <a:ext cx="968720" cy="271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A9BF5A1-5EF8-00E8-719E-51A51A162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61"/>
          <a:stretch/>
        </p:blipFill>
        <p:spPr>
          <a:xfrm>
            <a:off x="7998976" y="642289"/>
            <a:ext cx="4078347" cy="223586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3F12E2A-7B93-9D97-F8CE-734CF2D8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398312"/>
            <a:ext cx="3630440" cy="27238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django.db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Create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your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models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here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log_api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models.AutoField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primary_key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user_id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start_time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end_time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call_url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call_url_parameter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models.AutoField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primary_key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models.CharField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max_length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create_date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update_date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models.DateTimeField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A403B85-B8BE-CD30-2192-B37D21154562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863767" y="1760224"/>
            <a:ext cx="1417013" cy="61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5D1B7231-90AC-9799-F90C-A9C94FEE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780" y="3456714"/>
            <a:ext cx="3865830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pathlib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django.utils.log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DEFAULT_LOGGING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변수 설정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'OTEL_EXPORTER_OTLP_ENDPOINT'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'localhost:4317'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'OTEL_SERVICE_NAME'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django_app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'OTEL_EXPORTER_OTLP_INSECURE'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'OTEL_METRIC_EXPORT_INTERVAL'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'500’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6AAB73"/>
                </a:solidFill>
                <a:latin typeface="Arial Unicode MS"/>
                <a:ea typeface="JetBrains Mono"/>
              </a:rPr>
              <a:t>…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6AAB73"/>
              </a:solidFill>
              <a:effectLst/>
              <a:latin typeface="Arial Unicode MS"/>
              <a:ea typeface="JetBrains Mon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LANGUAGE_CODE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en-us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TIME_ZONE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Asia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Seoul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USE_I18N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USE_TZ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692B42F-6BF3-9ED7-7F7E-912A29C3C3DC}"/>
              </a:ext>
            </a:extLst>
          </p:cNvPr>
          <p:cNvSpPr/>
          <p:nvPr/>
        </p:nvSpPr>
        <p:spPr>
          <a:xfrm>
            <a:off x="887240" y="2406726"/>
            <a:ext cx="968720" cy="164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95ABF4D-D62E-3785-24BB-3B349084E4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863767" y="1821872"/>
            <a:ext cx="1417013" cy="3204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4397254-0D1C-BD87-A48F-3801999FF22D}"/>
              </a:ext>
            </a:extLst>
          </p:cNvPr>
          <p:cNvSpPr txBox="1"/>
          <p:nvPr/>
        </p:nvSpPr>
        <p:spPr>
          <a:xfrm>
            <a:off x="4280780" y="9053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Models.py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A3B9546-E1D6-C28C-6A08-4BA9EEAC4C40}"/>
              </a:ext>
            </a:extLst>
          </p:cNvPr>
          <p:cNvSpPr txBox="1"/>
          <p:nvPr/>
        </p:nvSpPr>
        <p:spPr>
          <a:xfrm>
            <a:off x="4280780" y="3183783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Settings.py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182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BA403B85-B8BE-CD30-2192-B37D2115456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63767" y="949663"/>
            <a:ext cx="784310" cy="182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395ABF4D-D62E-3785-24BB-3B349084E48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63767" y="2772485"/>
            <a:ext cx="784310" cy="1638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2AB5303-885E-555E-9B34-3C2A208DB92B}"/>
              </a:ext>
            </a:extLst>
          </p:cNvPr>
          <p:cNvGrpSpPr/>
          <p:nvPr/>
        </p:nvGrpSpPr>
        <p:grpSpPr>
          <a:xfrm>
            <a:off x="253917" y="1291347"/>
            <a:ext cx="2609850" cy="2962275"/>
            <a:chOff x="253917" y="340734"/>
            <a:chExt cx="2609850" cy="29622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435C393-F58D-6FEC-9D09-4ABB8DDCC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17" y="340734"/>
              <a:ext cx="2609850" cy="296227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D025AB9E-6CA2-8A78-674E-EF4FDE916827}"/>
                </a:ext>
              </a:extLst>
            </p:cNvPr>
            <p:cNvSpPr/>
            <p:nvPr/>
          </p:nvSpPr>
          <p:spPr>
            <a:xfrm>
              <a:off x="887240" y="2605144"/>
              <a:ext cx="968720" cy="164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3DF280BD-43D1-74D8-6D9C-72439FB22075}"/>
                </a:ext>
              </a:extLst>
            </p:cNvPr>
            <p:cNvSpPr/>
            <p:nvPr/>
          </p:nvSpPr>
          <p:spPr>
            <a:xfrm>
              <a:off x="887240" y="2856300"/>
              <a:ext cx="968720" cy="1644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2DF99BF8-9EE3-7400-DBA5-54524BD0C7FF}"/>
              </a:ext>
            </a:extLst>
          </p:cNvPr>
          <p:cNvGrpSpPr/>
          <p:nvPr/>
        </p:nvGrpSpPr>
        <p:grpSpPr>
          <a:xfrm>
            <a:off x="3648077" y="-47361"/>
            <a:ext cx="4263145" cy="6905361"/>
            <a:chOff x="4280780" y="-47361"/>
            <a:chExt cx="4263145" cy="690536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4397254-0D1C-BD87-A48F-3801999FF22D}"/>
                </a:ext>
              </a:extLst>
            </p:cNvPr>
            <p:cNvSpPr txBox="1"/>
            <p:nvPr/>
          </p:nvSpPr>
          <p:spPr>
            <a:xfrm>
              <a:off x="4280780" y="-47361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Urls.py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A3B9546-E1D6-C28C-6A08-4BA9EEAC4C40}"/>
                </a:ext>
              </a:extLst>
            </p:cNvPr>
            <p:cNvSpPr txBox="1"/>
            <p:nvPr/>
          </p:nvSpPr>
          <p:spPr>
            <a:xfrm>
              <a:off x="4280780" y="1672452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Views.py</a:t>
              </a:r>
              <a:endParaRPr lang="ko-KR" altLang="en-US" sz="1400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xmlns="" id="{6504859C-B73D-1F77-B6C3-B4227EE78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780" y="210999"/>
              <a:ext cx="4263145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django.contrib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admin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django.urls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from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.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views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import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urlpatterns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[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admin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admin.site.urls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boards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/&lt;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int:num_items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&gt;/'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save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/'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log_data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name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home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xmlns="" id="{024C509A-B398-734F-2FE7-2D0699757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780" y="1964353"/>
              <a:ext cx="426314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trace.get_tracer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django-app.tracer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metrics.get_meter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django-app.meter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request_duration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meter.create_histogram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request_duration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description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processing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in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milliseconds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unit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def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get_client_ip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ip_address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request.META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[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"HTTP_X_REAL_IP"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ip_address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def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56A8F5"/>
                  </a:solidFill>
                  <a:effectLst/>
                  <a:latin typeface="Arial Unicode MS"/>
                  <a:ea typeface="JetBrains Mono"/>
                </a:rPr>
                <a:t>get_data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):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timezone.now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board.objects.all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()[: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].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values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seq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title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content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create_date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                                        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update_date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'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data_list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8888C6"/>
                  </a:solidFill>
                  <a:effectLst/>
                  <a:latin typeface="Arial Unicode MS"/>
                  <a:ea typeface="JetBrains Mono"/>
                </a:rPr>
                <a:t>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timezone.now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log_api.objects.create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user_ip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client_ip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user_id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get_random_string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/>
                  <a:ea typeface="JetBrains Mono"/>
                </a:rPr>
                <a:t>30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call_url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call_url_parameter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num_items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= 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end_time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-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start_time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).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total_seconds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() *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AACB8"/>
                  </a:solidFill>
                  <a:effectLst/>
                  <a:latin typeface="Arial Unicode MS"/>
                  <a:ea typeface="JetBrains Mono"/>
                </a:rPr>
                <a:t>1000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밀리초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단위로 변환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request_duration.record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duration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{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method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: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request.method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6AAB73"/>
                  </a:solidFill>
                  <a:effectLst/>
                  <a:latin typeface="Arial Unicode MS"/>
                  <a:ea typeface="JetBrains Mono"/>
                </a:rPr>
                <a:t>"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: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request.path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})</a:t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/>
              </a:r>
              <a:b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   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return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JsonResponse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(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data_list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, 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AA4926"/>
                  </a:solidFill>
                  <a:effectLst/>
                  <a:latin typeface="Arial Unicode MS"/>
                  <a:ea typeface="JetBrains Mono"/>
                </a:rPr>
                <a:t>safe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=</a:t>
              </a:r>
              <a:r>
                <a:rPr kumimoji="0" lang="ko-KR" altLang="ko-KR" sz="800" b="0" i="0" u="none" strike="noStrike" cap="none" normalizeH="0" baseline="0" dirty="0" err="1">
                  <a:ln>
                    <a:noFill/>
                  </a:ln>
                  <a:solidFill>
                    <a:srgbClr val="CF8E6D"/>
                  </a:solidFill>
                  <a:effectLst/>
                  <a:latin typeface="Arial Unicode MS"/>
                  <a:ea typeface="JetBrains Mono"/>
                </a:rPr>
                <a:t>False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BCBEC4"/>
                  </a:solidFill>
                  <a:effectLst/>
                  <a:latin typeface="Arial Unicode MS"/>
                  <a:ea typeface="JetBrains Mono"/>
                </a:rPr>
                <a:t>) 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#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데이터를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Arial Unicode MS"/>
                  <a:ea typeface="JetBrains Mono"/>
                </a:rPr>
                <a:t> JSON </a:t>
              </a:r>
              <a:r>
                <a: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7A7E85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형식으로 반환</a:t>
              </a:r>
              <a:endPara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AD8B5D0-99B9-07FD-4071-EDBC01D84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916" y="559379"/>
            <a:ext cx="3047580" cy="246137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920FEC44-E4C7-33A8-584E-38901F05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916" y="3267436"/>
            <a:ext cx="2191181" cy="3190667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xmlns="" id="{E7B7F9D3-F2CE-DE35-8238-BBB7B01F7C03}"/>
              </a:ext>
            </a:extLst>
          </p:cNvPr>
          <p:cNvSpPr/>
          <p:nvPr/>
        </p:nvSpPr>
        <p:spPr>
          <a:xfrm>
            <a:off x="8084745" y="2912175"/>
            <a:ext cx="479833" cy="217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4E7C03C-A442-D573-70D8-2A96320BBC84}"/>
              </a:ext>
            </a:extLst>
          </p:cNvPr>
          <p:cNvSpPr txBox="1"/>
          <p:nvPr/>
        </p:nvSpPr>
        <p:spPr>
          <a:xfrm>
            <a:off x="8423668" y="2893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</a:t>
            </a:r>
            <a:r>
              <a:rPr lang="en-US" altLang="ko-KR" sz="1400" dirty="0"/>
              <a:t> </a:t>
            </a:r>
            <a:r>
              <a:rPr lang="ko-KR" altLang="en-US" sz="1400" dirty="0"/>
              <a:t>호출 시</a:t>
            </a:r>
          </a:p>
        </p:txBody>
      </p:sp>
    </p:spTree>
    <p:extLst>
      <p:ext uri="{BB962C8B-B14F-4D97-AF65-F5344CB8AC3E}">
        <p14:creationId xmlns:p14="http://schemas.microsoft.com/office/powerpoint/2010/main" val="110866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144</Words>
  <Application>Microsoft Office PowerPoint</Application>
  <PresentationFormat>와이드스크린</PresentationFormat>
  <Paragraphs>66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Arial Unicode MS</vt:lpstr>
      <vt:lpstr>JetBrains Mono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2024-06-23 업데이트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</dc:creator>
  <cp:lastModifiedBy>김 성철</cp:lastModifiedBy>
  <cp:revision>28</cp:revision>
  <dcterms:created xsi:type="dcterms:W3CDTF">2024-06-11T08:43:06Z</dcterms:created>
  <dcterms:modified xsi:type="dcterms:W3CDTF">2024-06-29T17:22:05Z</dcterms:modified>
</cp:coreProperties>
</file>