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78" r:id="rId2"/>
    <p:sldId id="263" r:id="rId3"/>
    <p:sldId id="279" r:id="rId4"/>
    <p:sldId id="266" r:id="rId5"/>
    <p:sldId id="264" r:id="rId6"/>
    <p:sldId id="259" r:id="rId7"/>
    <p:sldId id="267" r:id="rId8"/>
    <p:sldId id="262" r:id="rId9"/>
    <p:sldId id="268" r:id="rId10"/>
    <p:sldId id="273" r:id="rId11"/>
    <p:sldId id="274" r:id="rId12"/>
    <p:sldId id="275" r:id="rId13"/>
    <p:sldId id="276" r:id="rId14"/>
    <p:sldId id="277" r:id="rId15"/>
    <p:sldId id="269" r:id="rId16"/>
    <p:sldId id="283" r:id="rId17"/>
    <p:sldId id="270" r:id="rId18"/>
    <p:sldId id="271" r:id="rId19"/>
    <p:sldId id="272" r:id="rId20"/>
    <p:sldId id="258" r:id="rId21"/>
    <p:sldId id="281" r:id="rId22"/>
    <p:sldId id="282" r:id="rId23"/>
    <p:sldId id="256" r:id="rId24"/>
    <p:sldId id="280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25" autoAdjust="0"/>
    <p:restoredTop sz="94660"/>
  </p:normalViewPr>
  <p:slideViewPr>
    <p:cSldViewPr snapToGrid="0">
      <p:cViewPr>
        <p:scale>
          <a:sx n="100" d="100"/>
          <a:sy n="100" d="100"/>
        </p:scale>
        <p:origin x="702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0810E1-330C-471B-B1C6-86BE8659BC48}" type="datetimeFigureOut">
              <a:rPr lang="ko-KR" altLang="en-US" smtClean="0"/>
              <a:t>2024-07-04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9FB1E5-20C2-4CA9-9DE0-066C6447BD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88462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9FB1E5-20C2-4CA9-9DE0-066C6447BDE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84650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E7C283-AF48-8D9F-B452-1F6638E3CD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379C6A2-FEDF-062C-BA29-7F2DEEE089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70225E-540B-4A6B-2006-3B1F411A3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E7649-CCE4-42EE-81F9-40C1E9625764}" type="datetimeFigureOut">
              <a:rPr lang="ko-KR" altLang="en-US" smtClean="0"/>
              <a:t>2024-07-04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BD9627-41F9-F37D-8C2F-FD018FA43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9EA9AE-5124-7F30-95C5-855CD09F5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89142-21C0-4473-B841-692F164CBC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4761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C74916-D851-4992-C691-415DD81CB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581E7CE-BA3B-E90A-F3CE-9AA3085ED0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1506B3-C50F-209F-0FD0-823A2394C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E7649-CCE4-42EE-81F9-40C1E9625764}" type="datetimeFigureOut">
              <a:rPr lang="ko-KR" altLang="en-US" smtClean="0"/>
              <a:t>2024-07-04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50686E-BEF0-CA31-E6EC-50D3E8B8B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F237BC-BA54-FC16-0824-1255FAC9A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89142-21C0-4473-B841-692F164CBC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0893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E50A9BA-09E9-CBE2-2C50-6C83B834B9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35EE3A2-BF68-821B-DD25-263550619D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3225B5-9CAE-9C26-8E0F-0619CADEB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E7649-CCE4-42EE-81F9-40C1E9625764}" type="datetimeFigureOut">
              <a:rPr lang="ko-KR" altLang="en-US" smtClean="0"/>
              <a:t>2024-07-04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22322C-FFDD-AFCB-8B0D-83C271F58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A060FE-88CC-C846-E176-5E1BD64E4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89142-21C0-4473-B841-692F164CBC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60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8B15E3-822E-5303-5B17-8D46A59B9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DD43D0-B497-E94F-9127-039A277ED1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6CD1E4-D304-5296-46AA-191FD341F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E7649-CCE4-42EE-81F9-40C1E9625764}" type="datetimeFigureOut">
              <a:rPr lang="ko-KR" altLang="en-US" smtClean="0"/>
              <a:t>2024-07-04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BA0328-448A-25D8-56BA-E4AEC5B43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57DD78-3674-BA5E-E973-A0AEADBCD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89142-21C0-4473-B841-692F164CBC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4342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D46810-AFD5-D9EB-FFAD-E85AB1733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E9C0E2F-BD9D-EB20-BA26-FC560C7F42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E05BFA-D6DA-E488-0BE8-D72DA9D7A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E7649-CCE4-42EE-81F9-40C1E9625764}" type="datetimeFigureOut">
              <a:rPr lang="ko-KR" altLang="en-US" smtClean="0"/>
              <a:t>2024-07-04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C6569C-9385-AA29-B1C8-880C22EB0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CC63CF-3FA4-DCBE-AA2D-5279383F5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89142-21C0-4473-B841-692F164CBC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2378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A9BE8A-FA0F-5242-375B-FF8EA3851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12890C-9CDD-4DCD-F041-490854B04C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04D4792-EC6C-91A1-975C-3A3DF22832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2F6855B-C6D4-2AC3-F2CC-C803183E3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E7649-CCE4-42EE-81F9-40C1E9625764}" type="datetimeFigureOut">
              <a:rPr lang="ko-KR" altLang="en-US" smtClean="0"/>
              <a:t>2024-07-04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48E46D2-8824-F0D2-EA6D-A0BEFFB0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084A254-88AD-F881-B229-8BB6D8814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89142-21C0-4473-B841-692F164CBC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3982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8B9932-EF3C-9B0D-3277-795B03B15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801FB4-11BD-FAC4-DEE1-733622F2D2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E51FEF7-395C-09C8-9B5E-AD118760F7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7BE581F-648D-6B9C-C97B-64F5A7A2E6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8FD059-AD91-AA69-B331-257BACAB6C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F8A884F-930B-E9BC-85E3-C3975D33A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E7649-CCE4-42EE-81F9-40C1E9625764}" type="datetimeFigureOut">
              <a:rPr lang="ko-KR" altLang="en-US" smtClean="0"/>
              <a:t>2024-07-04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B752BFC-12B9-2B04-FAD6-6CA171B08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FE6B0B0-33AA-3B38-128C-3308AAC53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89142-21C0-4473-B841-692F164CBC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5853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DE76E4-21ED-7198-BA69-0E4364003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B1B51CD-F8DF-2201-7619-7C2337953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E7649-CCE4-42EE-81F9-40C1E9625764}" type="datetimeFigureOut">
              <a:rPr lang="ko-KR" altLang="en-US" smtClean="0"/>
              <a:t>2024-07-04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2F071A2-7365-B97C-12EA-DF9465DBD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A39561C-0D2F-BD84-6A0B-A9600117E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89142-21C0-4473-B841-692F164CBC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5562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E03D245-9F09-6CB4-D1A0-90D8276CC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E7649-CCE4-42EE-81F9-40C1E9625764}" type="datetimeFigureOut">
              <a:rPr lang="ko-KR" altLang="en-US" smtClean="0"/>
              <a:t>2024-07-04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1B3E910-2B5F-D72B-DFEC-D5B37E026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2FB5526-C149-E338-8679-98FD60B0C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89142-21C0-4473-B841-692F164CBC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6542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8A73ED-F9B9-C625-C7F4-3660F5E24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B50C07-C137-818E-FB7A-8BFE22BA51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F8326FF-C973-7DDB-663C-FD7B4B12A2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6146A0B-B64D-005B-40A4-1859813FC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E7649-CCE4-42EE-81F9-40C1E9625764}" type="datetimeFigureOut">
              <a:rPr lang="ko-KR" altLang="en-US" smtClean="0"/>
              <a:t>2024-07-04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F53755E-C5B1-1CAC-332C-E88D05AD6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7072F77-8174-1DE5-B568-E0A1F180F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89142-21C0-4473-B841-692F164CBC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7403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69043A-4B09-62D3-307D-2AAA58726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A406AA8-22C6-A940-19A5-18539B58EA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B76A356-458C-EF75-7231-4C9B19FBF8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CFBDBA4-A8DB-8EB8-F6DA-62B2EF897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E7649-CCE4-42EE-81F9-40C1E9625764}" type="datetimeFigureOut">
              <a:rPr lang="ko-KR" altLang="en-US" smtClean="0"/>
              <a:t>2024-07-04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8087BFB-4E02-A5E3-576F-33DAAE4D6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F3FDFBA-726E-5592-82CB-BCFD06824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89142-21C0-4473-B841-692F164CBC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594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955B4CB-C707-2DAE-C5C0-C1C173F42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D9EF94A-8DE9-6B70-9C09-68656EBB97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85374D-E6DE-34A8-0E3A-21D240006B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86E7649-CCE4-42EE-81F9-40C1E9625764}" type="datetimeFigureOut">
              <a:rPr lang="ko-KR" altLang="en-US" smtClean="0"/>
              <a:t>2024-07-04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FE264E-8AAA-4723-F80F-73E98124E5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AB88EA-42DA-7C41-02D7-3498DF9CC2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C089142-21C0-4473-B841-692F164CBC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9815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16686/" TargetMode="External"/><Relationship Id="rId2" Type="http://schemas.openxmlformats.org/officeDocument/2006/relationships/hyperlink" Target="http://localhost/auto-java/user/slow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localhost:3000/d/X034JGT7Gz/springboot-monitoring?orgId=1&amp;refresh=5s" TargetMode="External"/><Relationship Id="rId4" Type="http://schemas.openxmlformats.org/officeDocument/2006/relationships/hyperlink" Target="http://localhost:3000/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3000/d/X034JGT7Gz/springboot-monitoring?orgId=1&amp;refresh=5s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3000/d/flask-monitoring/flask-monitoring?orgId=1&amp;refresh=5s" TargetMode="External"/><Relationship Id="rId2" Type="http://schemas.openxmlformats.org/officeDocument/2006/relationships/hyperlink" Target="http://localhost:3000/alerting/notifications?search=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3000/" TargetMode="External"/><Relationship Id="rId2" Type="http://schemas.openxmlformats.org/officeDocument/2006/relationships/hyperlink" Target="http://localhost:3000/d/flask-monitoring/flask-monitoring?orgId=1&amp;refresh=5s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hyperlink" Target="http://localhost:3000/alerting/notifications?search=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3000/d/flask-monitoring/flask-monitoring?orgId=1&amp;refresh=5s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10010/board" TargetMode="External"/><Relationship Id="rId7" Type="http://schemas.openxmlformats.org/officeDocument/2006/relationships/hyperlink" Target="http://localhost:3000/d/X034JGT7Gz/springboot-monitoring?orgId=1&amp;refresh=5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localhost/auto-java/user/slow" TargetMode="External"/><Relationship Id="rId5" Type="http://schemas.openxmlformats.org/officeDocument/2006/relationships/hyperlink" Target="http://localhost:3000/" TargetMode="External"/><Relationship Id="rId4" Type="http://schemas.openxmlformats.org/officeDocument/2006/relationships/hyperlink" Target="http://localhost:16686/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://localhost:3000/d/flask-monitoring/flask-monitoring?orgId=1&amp;refresh=5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://localhost:3000/d/flask-monitoring/flask-monitoring?orgId=1&amp;refresh=5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://localhost:3000/d/flask-monitoring/flask-monitoring?orgId=1&amp;refresh=5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0C9D416E-A1C0-8F11-027C-9DE6DBD08B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1447231"/>
              </p:ext>
            </p:extLst>
          </p:nvPr>
        </p:nvGraphicFramePr>
        <p:xfrm>
          <a:off x="622300" y="2154766"/>
          <a:ext cx="10985500" cy="22591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6448">
                  <a:extLst>
                    <a:ext uri="{9D8B030D-6E8A-4147-A177-3AD203B41FA5}">
                      <a16:colId xmlns:a16="http://schemas.microsoft.com/office/drawing/2014/main" val="3806691099"/>
                    </a:ext>
                  </a:extLst>
                </a:gridCol>
                <a:gridCol w="2949684">
                  <a:extLst>
                    <a:ext uri="{9D8B030D-6E8A-4147-A177-3AD203B41FA5}">
                      <a16:colId xmlns:a16="http://schemas.microsoft.com/office/drawing/2014/main" val="2051501653"/>
                    </a:ext>
                  </a:extLst>
                </a:gridCol>
                <a:gridCol w="2949684">
                  <a:extLst>
                    <a:ext uri="{9D8B030D-6E8A-4147-A177-3AD203B41FA5}">
                      <a16:colId xmlns:a16="http://schemas.microsoft.com/office/drawing/2014/main" val="1660126369"/>
                    </a:ext>
                  </a:extLst>
                </a:gridCol>
                <a:gridCol w="2949684">
                  <a:extLst>
                    <a:ext uri="{9D8B030D-6E8A-4147-A177-3AD203B41FA5}">
                      <a16:colId xmlns:a16="http://schemas.microsoft.com/office/drawing/2014/main" val="3202400271"/>
                    </a:ext>
                  </a:extLst>
                </a:gridCol>
              </a:tblGrid>
              <a:tr h="4868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유형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발생 원인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결과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예시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62831506"/>
                  </a:ext>
                </a:extLst>
              </a:tr>
              <a:tr h="88617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지연 테스트</a:t>
                      </a:r>
                      <a:r>
                        <a:rPr lang="en-US" altLang="ko-KR" sz="1600" dirty="0"/>
                        <a:t>(</a:t>
                      </a:r>
                      <a:r>
                        <a:rPr lang="en-US" altLang="ko-KR" sz="1600" dirty="0" err="1"/>
                        <a:t>SpringBoot</a:t>
                      </a:r>
                      <a:r>
                        <a:rPr lang="en-US" altLang="ko-KR" sz="1600" dirty="0"/>
                        <a:t>)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/>
                        <a:t>슬로우 쿼리</a:t>
                      </a:r>
                      <a:endParaRPr lang="en-US" altLang="ko-KR" sz="1600" dirty="0"/>
                    </a:p>
                    <a:p>
                      <a:pPr algn="l" latinLnBrk="1"/>
                      <a:r>
                        <a:rPr lang="ko-KR" altLang="en-US" sz="1600" dirty="0"/>
                        <a:t>잘못 만들어진 비즈니스 로직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/>
                        <a:t>응답속도 지연</a:t>
                      </a:r>
                      <a:endParaRPr lang="en-US" altLang="ko-K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/>
                        <a:t>웹페이지 접속 시 속도 지연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2924555"/>
                  </a:ext>
                </a:extLst>
              </a:tr>
              <a:tr h="88617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부하 테스트</a:t>
                      </a:r>
                      <a:endParaRPr lang="en-US" altLang="ko-KR" sz="1600" dirty="0"/>
                    </a:p>
                    <a:p>
                      <a:pPr algn="ctr" latinLnBrk="1"/>
                      <a:r>
                        <a:rPr lang="en-US" altLang="ko-KR" sz="1600" dirty="0"/>
                        <a:t>(Flask)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/>
                        <a:t>과도한 트래픽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/>
                        <a:t>CPU </a:t>
                      </a:r>
                      <a:r>
                        <a:rPr lang="ko-KR" altLang="en-US" sz="1600" dirty="0"/>
                        <a:t>사용량 증가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err="1"/>
                        <a:t>티켓팅</a:t>
                      </a:r>
                      <a:r>
                        <a:rPr lang="ko-KR" altLang="en-US" sz="1600" dirty="0"/>
                        <a:t> 시 과도한 트래픽 발생으로 인한 대기인원 증가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848757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29760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76D672A6-AC9C-E196-486E-DCBFF5B9DC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8123328"/>
              </p:ext>
            </p:extLst>
          </p:nvPr>
        </p:nvGraphicFramePr>
        <p:xfrm>
          <a:off x="308321" y="1310489"/>
          <a:ext cx="11016905" cy="330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2974">
                  <a:extLst>
                    <a:ext uri="{9D8B030D-6E8A-4147-A177-3AD203B41FA5}">
                      <a16:colId xmlns:a16="http://schemas.microsoft.com/office/drawing/2014/main" val="94301535"/>
                    </a:ext>
                  </a:extLst>
                </a:gridCol>
                <a:gridCol w="2658419">
                  <a:extLst>
                    <a:ext uri="{9D8B030D-6E8A-4147-A177-3AD203B41FA5}">
                      <a16:colId xmlns:a16="http://schemas.microsoft.com/office/drawing/2014/main" val="3041877668"/>
                    </a:ext>
                  </a:extLst>
                </a:gridCol>
                <a:gridCol w="3643086">
                  <a:extLst>
                    <a:ext uri="{9D8B030D-6E8A-4147-A177-3AD203B41FA5}">
                      <a16:colId xmlns:a16="http://schemas.microsoft.com/office/drawing/2014/main" val="3150416827"/>
                    </a:ext>
                  </a:extLst>
                </a:gridCol>
                <a:gridCol w="1982868">
                  <a:extLst>
                    <a:ext uri="{9D8B030D-6E8A-4147-A177-3AD203B41FA5}">
                      <a16:colId xmlns:a16="http://schemas.microsoft.com/office/drawing/2014/main" val="812216456"/>
                    </a:ext>
                  </a:extLst>
                </a:gridCol>
                <a:gridCol w="909558">
                  <a:extLst>
                    <a:ext uri="{9D8B030D-6E8A-4147-A177-3AD203B41FA5}">
                      <a16:colId xmlns:a16="http://schemas.microsoft.com/office/drawing/2014/main" val="23376656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대분류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중분류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소분류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예상결과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비고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0268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URL</a:t>
                      </a:r>
                      <a:r>
                        <a:rPr lang="ko-KR" altLang="en-US" sz="1200" dirty="0"/>
                        <a:t> 호출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altLang="ko-KR" sz="1200" b="0" i="0" dirty="0">
                          <a:solidFill>
                            <a:srgbClr val="1F2328"/>
                          </a:solidFill>
                          <a:effectLst/>
                          <a:latin typeface="-apple-system"/>
                        </a:rPr>
                        <a:t>URL </a:t>
                      </a:r>
                      <a:r>
                        <a:rPr lang="ko-KR" altLang="en-US" sz="1200" b="0" i="0" dirty="0">
                          <a:solidFill>
                            <a:srgbClr val="1F2328"/>
                          </a:solidFill>
                          <a:effectLst/>
                          <a:latin typeface="-apple-system"/>
                        </a:rPr>
                        <a:t>호출 </a:t>
                      </a:r>
                      <a:endParaRPr lang="en-US" altLang="ko-KR" sz="1200" b="0" i="0" dirty="0">
                        <a:solidFill>
                          <a:srgbClr val="1F2328"/>
                        </a:solidFill>
                        <a:effectLst/>
                        <a:latin typeface="-apple-system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dirty="0">
                          <a:solidFill>
                            <a:srgbClr val="1F2328"/>
                          </a:solidFill>
                          <a:effectLst/>
                          <a:latin typeface="-apple-system"/>
                        </a:rPr>
                        <a:t>(</a:t>
                      </a:r>
                      <a:r>
                        <a:rPr lang="en-US" altLang="ko-KR" sz="1200" b="0" i="0" u="sng" dirty="0">
                          <a:solidFill>
                            <a:srgbClr val="1F2328"/>
                          </a:solidFill>
                          <a:effectLst/>
                          <a:latin typeface="-apple-system"/>
                          <a:hlinkClick r:id="rId2"/>
                        </a:rPr>
                        <a:t>http://localhost/auto-java/user/slow</a:t>
                      </a:r>
                      <a:r>
                        <a:rPr lang="en-US" altLang="ko-KR" sz="1200" b="0" i="0" u="sng" dirty="0">
                          <a:solidFill>
                            <a:srgbClr val="1F2328"/>
                          </a:solidFill>
                          <a:effectLst/>
                          <a:latin typeface="-apple-system"/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dirty="0">
                          <a:solidFill>
                            <a:srgbClr val="1F2328"/>
                          </a:solidFill>
                          <a:effectLst/>
                          <a:latin typeface="-apple-system"/>
                        </a:rPr>
                        <a:t>1.1 true </a:t>
                      </a:r>
                      <a:r>
                        <a:rPr lang="ko-KR" altLang="en-US" sz="1200" b="0" i="0" dirty="0">
                          <a:solidFill>
                            <a:srgbClr val="1F2328"/>
                          </a:solidFill>
                          <a:effectLst/>
                          <a:latin typeface="-apple-system"/>
                        </a:rPr>
                        <a:t>리턴 확인</a:t>
                      </a:r>
                      <a:endParaRPr lang="en-US" altLang="ko-KR" sz="1200" b="0" i="0" dirty="0">
                        <a:solidFill>
                          <a:srgbClr val="1F2328"/>
                        </a:solidFill>
                        <a:effectLst/>
                        <a:latin typeface="-apple-system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True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59929763"/>
                  </a:ext>
                </a:extLst>
              </a:tr>
              <a:tr h="370840">
                <a:tc rowSpan="5"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모니터링 툴 접속</a:t>
                      </a: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ko-KR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 Jaeger </a:t>
                      </a:r>
                      <a:r>
                        <a:rPr lang="ko-KR" altLang="sv-SE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접속</a:t>
                      </a:r>
                      <a:endParaRPr lang="en-US" altLang="ko-KR" sz="12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sv-SE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altLang="ko-KR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sv-SE" altLang="ko-KR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/>
                        </a:rPr>
                        <a:t>http://localhost:16686</a:t>
                      </a:r>
                      <a:r>
                        <a:rPr lang="sv-SE" altLang="ko-KR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altLang="ko-KR" sz="1200" b="0" i="0" dirty="0">
                        <a:solidFill>
                          <a:srgbClr val="1F2328"/>
                        </a:solidFill>
                        <a:effectLst/>
                        <a:latin typeface="-apple-system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2.1 </a:t>
                      </a:r>
                      <a:r>
                        <a:rPr lang="en-US" altLang="ko-KR" sz="1200" dirty="0">
                          <a:solidFill>
                            <a:schemeClr val="dk1"/>
                          </a:solidFill>
                        </a:rPr>
                        <a:t>S</a:t>
                      </a:r>
                      <a:r>
                        <a:rPr lang="en-US" altLang="ko-KR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ervice</a:t>
                      </a:r>
                      <a:r>
                        <a:rPr lang="ko-KR" alt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에서 </a:t>
                      </a:r>
                      <a:r>
                        <a:rPr lang="en-US" altLang="ko-KR" sz="1200" dirty="0">
                          <a:solidFill>
                            <a:schemeClr val="dk1"/>
                          </a:solidFill>
                        </a:rPr>
                        <a:t>otel-auto-</a:t>
                      </a:r>
                      <a:r>
                        <a:rPr lang="en-US" altLang="ko-KR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springboot</a:t>
                      </a:r>
                      <a:r>
                        <a:rPr lang="en-US" altLang="ko-KR" sz="1200" dirty="0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en-US" altLang="ko-KR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01-service </a:t>
                      </a:r>
                      <a:r>
                        <a:rPr lang="ko-KR" alt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선택 후 </a:t>
                      </a:r>
                      <a:r>
                        <a:rPr lang="en-US" altLang="ko-KR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find trace </a:t>
                      </a:r>
                      <a:r>
                        <a:rPr lang="ko-KR" alt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클릭</a:t>
                      </a:r>
                      <a:endParaRPr lang="en-US" altLang="ko-KR" sz="12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Duration Time &gt;9s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365612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i="0" dirty="0">
                        <a:solidFill>
                          <a:srgbClr val="1F2328"/>
                        </a:solidFill>
                        <a:effectLst/>
                        <a:latin typeface="-apple-system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2.2 </a:t>
                      </a:r>
                      <a:r>
                        <a:rPr lang="ko-KR" alt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검색된 </a:t>
                      </a:r>
                      <a:r>
                        <a:rPr lang="en-US" altLang="ko-KR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trace</a:t>
                      </a:r>
                      <a:r>
                        <a:rPr lang="ko-KR" alt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에서 최상단의 </a:t>
                      </a:r>
                      <a:r>
                        <a:rPr lang="ko-KR" altLang="en-U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트레이스</a:t>
                      </a:r>
                      <a:r>
                        <a:rPr lang="ko-KR" alt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선택</a:t>
                      </a:r>
                      <a:endParaRPr lang="ko-KR" altLang="en-US" sz="12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622282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2.3 </a:t>
                      </a:r>
                      <a:r>
                        <a:rPr lang="ko-KR" alt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서비스</a:t>
                      </a:r>
                      <a:r>
                        <a:rPr lang="en-US" altLang="ko-KR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지연 시간 확인</a:t>
                      </a:r>
                      <a:endParaRPr lang="ko-KR" altLang="en-US" sz="12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967235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 </a:t>
                      </a:r>
                      <a:r>
                        <a:rPr lang="en-US" altLang="ko-KR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grafana</a:t>
                      </a:r>
                      <a:r>
                        <a:rPr lang="en-US" altLang="ko-KR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접속</a:t>
                      </a:r>
                      <a:endParaRPr lang="en-US" altLang="ko-KR" sz="12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lang="ko-KR" altLang="sv-SE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altLang="ko-KR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sv-SE" altLang="ko-KR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4"/>
                        </a:rPr>
                        <a:t>http://localhost:3000</a:t>
                      </a:r>
                      <a:r>
                        <a:rPr lang="sv-SE" altLang="ko-KR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/>
                        <a:t>3.1 Dashboards &gt; </a:t>
                      </a:r>
                      <a:r>
                        <a:rPr lang="en-US" altLang="ko-KR" sz="1200" b="0" dirty="0" err="1"/>
                        <a:t>SpringBoot</a:t>
                      </a:r>
                      <a:r>
                        <a:rPr lang="en-US" altLang="ko-KR" sz="1200" b="0" dirty="0"/>
                        <a:t> Monitoring </a:t>
                      </a:r>
                      <a:r>
                        <a:rPr lang="ko-KR" altLang="en-US" sz="1200" b="0" dirty="0"/>
                        <a:t>혹은 아래의 </a:t>
                      </a:r>
                      <a:r>
                        <a:rPr lang="en-US" altLang="ko-KR" sz="1200" b="0" dirty="0"/>
                        <a:t>URL </a:t>
                      </a:r>
                      <a:r>
                        <a:rPr lang="ko-KR" altLang="en-US" sz="1200" b="0" dirty="0"/>
                        <a:t>접속</a:t>
                      </a:r>
                      <a:endParaRPr lang="en-US" altLang="ko-KR" sz="1200" b="0" dirty="0"/>
                    </a:p>
                    <a:p>
                      <a:pPr latinLnBrk="1"/>
                      <a:r>
                        <a:rPr lang="en-US" altLang="ko-KR" sz="1200" b="0" dirty="0"/>
                        <a:t>(</a:t>
                      </a:r>
                      <a:r>
                        <a:rPr lang="en-US" altLang="ko-KR" sz="1200" b="0" dirty="0">
                          <a:hlinkClick r:id="rId5"/>
                        </a:rPr>
                        <a:t>http://localhost:3000/d/X034JGT7Gz/springboot-monitoring?orgId=1&amp;refresh=5s</a:t>
                      </a:r>
                      <a:r>
                        <a:rPr lang="en-US" altLang="ko-KR" sz="1200" b="0" dirty="0"/>
                        <a:t>)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Duration Time &gt;9s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086810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/>
                        <a:t>3.2 Duration </a:t>
                      </a:r>
                      <a:r>
                        <a:rPr lang="en-US" altLang="ko-KR" sz="1200" b="0" dirty="0" err="1"/>
                        <a:t>Tiem</a:t>
                      </a:r>
                      <a:r>
                        <a:rPr lang="en-US" altLang="ko-KR" sz="1200" b="0" dirty="0"/>
                        <a:t> </a:t>
                      </a:r>
                      <a:r>
                        <a:rPr lang="ko-KR" altLang="en-US" sz="1200" b="0" dirty="0"/>
                        <a:t>대시보드의 서비스 지연 시간 확인</a:t>
                      </a:r>
                      <a:endParaRPr lang="en-US" altLang="ko-KR" sz="1200" b="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7019417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CFACB0BC-EB48-3BFD-745A-5CADA237B263}"/>
              </a:ext>
            </a:extLst>
          </p:cNvPr>
          <p:cNvSpPr txBox="1"/>
          <p:nvPr/>
        </p:nvSpPr>
        <p:spPr>
          <a:xfrm>
            <a:off x="85724" y="774354"/>
            <a:ext cx="71661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b="1" dirty="0">
                <a:solidFill>
                  <a:srgbClr val="1F2328"/>
                </a:solidFill>
                <a:latin typeface="-apple-system"/>
              </a:rPr>
              <a:t>서비스</a:t>
            </a:r>
            <a:r>
              <a:rPr lang="ko-KR" altLang="en-US" sz="1800" b="1" i="0" dirty="0">
                <a:solidFill>
                  <a:srgbClr val="1F2328"/>
                </a:solidFill>
                <a:effectLst/>
                <a:latin typeface="-apple-system"/>
              </a:rPr>
              <a:t>지연 테스트 시나리오 </a:t>
            </a:r>
            <a:r>
              <a:rPr lang="en-US" altLang="ko-KR" sz="1800" b="1" i="0" dirty="0">
                <a:solidFill>
                  <a:srgbClr val="1F2328"/>
                </a:solidFill>
                <a:effectLst/>
                <a:latin typeface="-apple-system"/>
              </a:rPr>
              <a:t>(</a:t>
            </a:r>
            <a:r>
              <a:rPr lang="en-US" altLang="ko-KR" sz="1800" b="1" i="0" dirty="0" err="1">
                <a:solidFill>
                  <a:srgbClr val="1F2328"/>
                </a:solidFill>
                <a:effectLst/>
                <a:latin typeface="-apple-system"/>
              </a:rPr>
              <a:t>SpringBoot</a:t>
            </a:r>
            <a:r>
              <a:rPr lang="en-US" altLang="ko-KR" sz="1800" b="1" i="0" dirty="0">
                <a:solidFill>
                  <a:srgbClr val="1F2328"/>
                </a:solidFill>
                <a:effectLst/>
                <a:latin typeface="-apple-system"/>
              </a:rPr>
              <a:t>) </a:t>
            </a:r>
            <a:r>
              <a:rPr lang="en-US" altLang="ko-KR" b="1" dirty="0">
                <a:solidFill>
                  <a:srgbClr val="1F2328"/>
                </a:solidFill>
                <a:latin typeface="-apple-system"/>
              </a:rPr>
              <a:t>Service</a:t>
            </a:r>
            <a:r>
              <a:rPr lang="en-US" altLang="ko-KR" sz="1800" b="1" i="0" dirty="0">
                <a:solidFill>
                  <a:srgbClr val="1F2328"/>
                </a:solidFill>
                <a:effectLst/>
                <a:latin typeface="-apple-system"/>
              </a:rPr>
              <a:t> Delay Detect</a:t>
            </a:r>
          </a:p>
        </p:txBody>
      </p:sp>
    </p:spTree>
    <p:extLst>
      <p:ext uri="{BB962C8B-B14F-4D97-AF65-F5344CB8AC3E}">
        <p14:creationId xmlns:p14="http://schemas.microsoft.com/office/powerpoint/2010/main" val="9642169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E200E0C-72F7-6EA5-89E8-DC4947E741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162" y="1363348"/>
            <a:ext cx="6457950" cy="35337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CDACF50-E235-69F2-1286-6871DC5FF3D5}"/>
              </a:ext>
            </a:extLst>
          </p:cNvPr>
          <p:cNvSpPr txBox="1"/>
          <p:nvPr/>
        </p:nvSpPr>
        <p:spPr>
          <a:xfrm>
            <a:off x="85725" y="104398"/>
            <a:ext cx="81619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b="1" dirty="0">
                <a:solidFill>
                  <a:srgbClr val="1F2328"/>
                </a:solidFill>
                <a:latin typeface="-apple-system"/>
              </a:rPr>
              <a:t>서비스</a:t>
            </a:r>
            <a:r>
              <a:rPr lang="ko-KR" altLang="en-US" sz="1800" b="1" i="0" dirty="0">
                <a:solidFill>
                  <a:srgbClr val="1F2328"/>
                </a:solidFill>
                <a:effectLst/>
                <a:latin typeface="-apple-system"/>
              </a:rPr>
              <a:t>지연 테스트 시나리오 </a:t>
            </a:r>
            <a:r>
              <a:rPr lang="en-US" altLang="ko-KR" sz="1800" b="1" i="0" dirty="0">
                <a:solidFill>
                  <a:srgbClr val="1F2328"/>
                </a:solidFill>
                <a:effectLst/>
                <a:latin typeface="-apple-system"/>
              </a:rPr>
              <a:t>(</a:t>
            </a:r>
            <a:r>
              <a:rPr lang="en-US" altLang="ko-KR" sz="1800" b="1" i="0" dirty="0" err="1">
                <a:solidFill>
                  <a:srgbClr val="1F2328"/>
                </a:solidFill>
                <a:effectLst/>
                <a:latin typeface="-apple-system"/>
              </a:rPr>
              <a:t>SpringBoot</a:t>
            </a:r>
            <a:r>
              <a:rPr lang="en-US" altLang="ko-KR" sz="1800" b="1" i="0" dirty="0">
                <a:solidFill>
                  <a:srgbClr val="1F2328"/>
                </a:solidFill>
                <a:effectLst/>
                <a:latin typeface="-apple-system"/>
              </a:rPr>
              <a:t>) </a:t>
            </a:r>
            <a:r>
              <a:rPr lang="en-US" altLang="ko-KR" b="1" dirty="0">
                <a:solidFill>
                  <a:srgbClr val="1F2328"/>
                </a:solidFill>
                <a:latin typeface="-apple-system"/>
              </a:rPr>
              <a:t>Service</a:t>
            </a:r>
            <a:r>
              <a:rPr lang="en-US" altLang="ko-KR" sz="1800" b="1" i="0" dirty="0">
                <a:solidFill>
                  <a:srgbClr val="1F2328"/>
                </a:solidFill>
                <a:effectLst/>
                <a:latin typeface="-apple-system"/>
              </a:rPr>
              <a:t> Delay Detect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E5C42A-6A11-CBD1-233D-A5636BCBEC2E}"/>
              </a:ext>
            </a:extLst>
          </p:cNvPr>
          <p:cNvSpPr txBox="1"/>
          <p:nvPr/>
        </p:nvSpPr>
        <p:spPr>
          <a:xfrm>
            <a:off x="329508" y="747839"/>
            <a:ext cx="609750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dirty="0">
                <a:solidFill>
                  <a:srgbClr val="1F2328"/>
                </a:solidFill>
                <a:effectLst/>
                <a:latin typeface="-apple-system"/>
              </a:rPr>
              <a:t>1.1 true </a:t>
            </a:r>
            <a:r>
              <a:rPr lang="ko-KR" altLang="en-US" sz="1200" b="0" i="0" dirty="0">
                <a:solidFill>
                  <a:srgbClr val="1F2328"/>
                </a:solidFill>
                <a:effectLst/>
                <a:latin typeface="-apple-system"/>
              </a:rPr>
              <a:t>리턴 확인</a:t>
            </a:r>
            <a:endParaRPr lang="en-US" altLang="ko-KR" sz="1200" b="0" i="0" dirty="0">
              <a:solidFill>
                <a:srgbClr val="1F2328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6959689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CDACF50-E235-69F2-1286-6871DC5FF3D5}"/>
              </a:ext>
            </a:extLst>
          </p:cNvPr>
          <p:cNvSpPr txBox="1"/>
          <p:nvPr/>
        </p:nvSpPr>
        <p:spPr>
          <a:xfrm>
            <a:off x="85724" y="104398"/>
            <a:ext cx="80714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b="1" dirty="0">
                <a:solidFill>
                  <a:srgbClr val="1F2328"/>
                </a:solidFill>
                <a:latin typeface="-apple-system"/>
              </a:rPr>
              <a:t>서비스</a:t>
            </a:r>
            <a:r>
              <a:rPr lang="ko-KR" altLang="en-US" sz="1800" b="1" i="0" dirty="0">
                <a:solidFill>
                  <a:srgbClr val="1F2328"/>
                </a:solidFill>
                <a:effectLst/>
                <a:latin typeface="-apple-system"/>
              </a:rPr>
              <a:t>지연 테스트 시나리오 </a:t>
            </a:r>
            <a:r>
              <a:rPr lang="en-US" altLang="ko-KR" sz="1800" b="1" i="0" dirty="0">
                <a:solidFill>
                  <a:srgbClr val="1F2328"/>
                </a:solidFill>
                <a:effectLst/>
                <a:latin typeface="-apple-system"/>
              </a:rPr>
              <a:t>(</a:t>
            </a:r>
            <a:r>
              <a:rPr lang="en-US" altLang="ko-KR" sz="1800" b="1" i="0" dirty="0" err="1">
                <a:solidFill>
                  <a:srgbClr val="1F2328"/>
                </a:solidFill>
                <a:effectLst/>
                <a:latin typeface="-apple-system"/>
              </a:rPr>
              <a:t>SpringBoot</a:t>
            </a:r>
            <a:r>
              <a:rPr lang="en-US" altLang="ko-KR" sz="1800" b="1" i="0" dirty="0">
                <a:solidFill>
                  <a:srgbClr val="1F2328"/>
                </a:solidFill>
                <a:effectLst/>
                <a:latin typeface="-apple-system"/>
              </a:rPr>
              <a:t>) </a:t>
            </a:r>
            <a:r>
              <a:rPr lang="en-US" altLang="ko-KR" b="1" dirty="0">
                <a:solidFill>
                  <a:srgbClr val="1F2328"/>
                </a:solidFill>
                <a:latin typeface="-apple-system"/>
              </a:rPr>
              <a:t>Service</a:t>
            </a:r>
            <a:r>
              <a:rPr lang="en-US" altLang="ko-KR" sz="1800" b="1" i="0" dirty="0">
                <a:solidFill>
                  <a:srgbClr val="1F2328"/>
                </a:solidFill>
                <a:effectLst/>
                <a:latin typeface="-apple-system"/>
              </a:rPr>
              <a:t> Delay Detect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E5C42A-6A11-CBD1-233D-A5636BCBEC2E}"/>
              </a:ext>
            </a:extLst>
          </p:cNvPr>
          <p:cNvSpPr txBox="1"/>
          <p:nvPr/>
        </p:nvSpPr>
        <p:spPr>
          <a:xfrm>
            <a:off x="329508" y="747839"/>
            <a:ext cx="609750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2.1 </a:t>
            </a:r>
            <a:r>
              <a:rPr lang="en-US" altLang="ko-KR" sz="1200" dirty="0">
                <a:solidFill>
                  <a:schemeClr val="dk1"/>
                </a:solidFill>
              </a:rPr>
              <a:t>S</a:t>
            </a:r>
            <a:r>
              <a:rPr lang="en-US" altLang="ko-KR" sz="12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ervice</a:t>
            </a:r>
            <a:r>
              <a:rPr lang="ko-KR" altLang="en-US" sz="12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에서 </a:t>
            </a:r>
            <a:r>
              <a:rPr lang="en-US" altLang="ko-KR" sz="1200" dirty="0">
                <a:solidFill>
                  <a:schemeClr val="dk1"/>
                </a:solidFill>
              </a:rPr>
              <a:t>otel-auto-</a:t>
            </a:r>
            <a:r>
              <a:rPr lang="en-US" altLang="ko-KR" sz="12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springboot</a:t>
            </a:r>
            <a:r>
              <a:rPr lang="en-US" altLang="ko-KR" sz="1200" dirty="0">
                <a:solidFill>
                  <a:schemeClr val="dk1"/>
                </a:solidFill>
              </a:rPr>
              <a:t>-</a:t>
            </a:r>
            <a:r>
              <a:rPr lang="en-US" altLang="ko-KR" sz="12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01-service </a:t>
            </a:r>
            <a:r>
              <a:rPr lang="ko-KR" altLang="en-US" sz="12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선택 후 </a:t>
            </a:r>
            <a:r>
              <a:rPr lang="en-US" altLang="ko-KR" sz="12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find trace </a:t>
            </a:r>
            <a:r>
              <a:rPr lang="ko-KR" altLang="en-US" sz="12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클릭</a:t>
            </a:r>
            <a:endParaRPr lang="en-US" altLang="ko-KR" sz="1200" b="0" i="0" kern="1200" dirty="0">
              <a:solidFill>
                <a:schemeClr val="dk1"/>
              </a:solidFill>
              <a:effectLst/>
              <a:latin typeface="+mn-lt"/>
              <a:ea typeface="+mn-ea"/>
              <a:cs typeface="+mn-cs"/>
            </a:endParaRPr>
          </a:p>
          <a:p>
            <a:pPr>
              <a:defRPr/>
            </a:pPr>
            <a:r>
              <a:rPr lang="en-US" altLang="ko-KR" sz="12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2.2 </a:t>
            </a:r>
            <a:r>
              <a:rPr lang="ko-KR" altLang="en-US" sz="12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검색된 </a:t>
            </a:r>
            <a:r>
              <a:rPr lang="en-US" altLang="ko-KR" sz="12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trace</a:t>
            </a:r>
            <a:r>
              <a:rPr lang="ko-KR" altLang="en-US" sz="12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에서 최상단의 </a:t>
            </a:r>
            <a:r>
              <a:rPr lang="ko-KR" altLang="en-US" sz="1200" b="0" i="0" kern="1200" dirty="0" err="1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트레이스</a:t>
            </a:r>
            <a:r>
              <a:rPr lang="ko-KR" altLang="en-US" sz="12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 선택</a:t>
            </a:r>
            <a:endParaRPr lang="ko-KR" altLang="en-US" sz="1200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550E7F13-BCBB-F898-2714-3362F41117E7}"/>
              </a:ext>
            </a:extLst>
          </p:cNvPr>
          <p:cNvGrpSpPr/>
          <p:nvPr/>
        </p:nvGrpSpPr>
        <p:grpSpPr>
          <a:xfrm>
            <a:off x="0" y="1488597"/>
            <a:ext cx="12192000" cy="4804259"/>
            <a:chOff x="0" y="1026870"/>
            <a:chExt cx="12192000" cy="4804259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7C1DB5DD-2879-2A61-5842-E09F6A7D906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1026870"/>
              <a:ext cx="12192000" cy="4804259"/>
            </a:xfrm>
            <a:prstGeom prst="rect">
              <a:avLst/>
            </a:prstGeom>
          </p:spPr>
        </p:pic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C2166368-1BCE-3A12-4B95-09DDD7F1D4E7}"/>
                </a:ext>
              </a:extLst>
            </p:cNvPr>
            <p:cNvSpPr/>
            <p:nvPr/>
          </p:nvSpPr>
          <p:spPr>
            <a:xfrm>
              <a:off x="3060071" y="3666904"/>
              <a:ext cx="9131929" cy="587376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740F69E1-B7D8-7F6B-FBE5-392722B6C748}"/>
                </a:ext>
              </a:extLst>
            </p:cNvPr>
            <p:cNvSpPr/>
            <p:nvPr/>
          </p:nvSpPr>
          <p:spPr>
            <a:xfrm>
              <a:off x="180786" y="1852298"/>
              <a:ext cx="2743483" cy="483496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9CBA1661-5875-6082-824C-FE8526E4C470}"/>
                </a:ext>
              </a:extLst>
            </p:cNvPr>
            <p:cNvSpPr/>
            <p:nvPr/>
          </p:nvSpPr>
          <p:spPr>
            <a:xfrm>
              <a:off x="2207253" y="4782701"/>
              <a:ext cx="852818" cy="316409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1514031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F5DEE1F-39A3-DDB6-CB0A-F89830DF2D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98947"/>
            <a:ext cx="12192000" cy="324526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FBD7D55-8B67-AF19-8604-FB8F2AFEF261}"/>
              </a:ext>
            </a:extLst>
          </p:cNvPr>
          <p:cNvSpPr txBox="1"/>
          <p:nvPr/>
        </p:nvSpPr>
        <p:spPr>
          <a:xfrm>
            <a:off x="85724" y="104398"/>
            <a:ext cx="74014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b="1" dirty="0">
                <a:solidFill>
                  <a:srgbClr val="1F2328"/>
                </a:solidFill>
                <a:latin typeface="-apple-system"/>
              </a:rPr>
              <a:t>서비스</a:t>
            </a:r>
            <a:r>
              <a:rPr lang="ko-KR" altLang="en-US" sz="1800" b="1" i="0" dirty="0">
                <a:solidFill>
                  <a:srgbClr val="1F2328"/>
                </a:solidFill>
                <a:effectLst/>
                <a:latin typeface="-apple-system"/>
              </a:rPr>
              <a:t>지연 테스트 시나리오 </a:t>
            </a:r>
            <a:r>
              <a:rPr lang="en-US" altLang="ko-KR" sz="1800" b="1" i="0" dirty="0">
                <a:solidFill>
                  <a:srgbClr val="1F2328"/>
                </a:solidFill>
                <a:effectLst/>
                <a:latin typeface="-apple-system"/>
              </a:rPr>
              <a:t>(</a:t>
            </a:r>
            <a:r>
              <a:rPr lang="en-US" altLang="ko-KR" sz="1800" b="1" i="0" dirty="0" err="1">
                <a:solidFill>
                  <a:srgbClr val="1F2328"/>
                </a:solidFill>
                <a:effectLst/>
                <a:latin typeface="-apple-system"/>
              </a:rPr>
              <a:t>SpringBoot</a:t>
            </a:r>
            <a:r>
              <a:rPr lang="en-US" altLang="ko-KR" sz="1800" b="1" i="0" dirty="0">
                <a:solidFill>
                  <a:srgbClr val="1F2328"/>
                </a:solidFill>
                <a:effectLst/>
                <a:latin typeface="-apple-system"/>
              </a:rPr>
              <a:t>) </a:t>
            </a:r>
            <a:r>
              <a:rPr lang="en-US" altLang="ko-KR" b="1" dirty="0">
                <a:solidFill>
                  <a:srgbClr val="1F2328"/>
                </a:solidFill>
                <a:latin typeface="-apple-system"/>
              </a:rPr>
              <a:t>Service</a:t>
            </a:r>
            <a:r>
              <a:rPr lang="en-US" altLang="ko-KR" sz="1800" b="1" i="0" dirty="0">
                <a:solidFill>
                  <a:srgbClr val="1F2328"/>
                </a:solidFill>
                <a:effectLst/>
                <a:latin typeface="-apple-system"/>
              </a:rPr>
              <a:t> Delay Detect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C1DCC5-75B7-F68D-B076-DD328AE247CC}"/>
              </a:ext>
            </a:extLst>
          </p:cNvPr>
          <p:cNvSpPr txBox="1"/>
          <p:nvPr/>
        </p:nvSpPr>
        <p:spPr>
          <a:xfrm>
            <a:off x="329508" y="747839"/>
            <a:ext cx="609750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en-US" altLang="ko-KR" sz="12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2.3 </a:t>
            </a:r>
            <a:r>
              <a:rPr lang="ko-KR" altLang="en-US" sz="12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서비스</a:t>
            </a:r>
            <a:r>
              <a:rPr lang="en-US" altLang="ko-KR" sz="12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지연 시간 확인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6401478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596B9FC-AF97-19D8-5659-025B09819A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93128"/>
            <a:ext cx="12192000" cy="448737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0EA764E-A517-099F-77F9-BB947171CA33}"/>
              </a:ext>
            </a:extLst>
          </p:cNvPr>
          <p:cNvSpPr txBox="1"/>
          <p:nvPr/>
        </p:nvSpPr>
        <p:spPr>
          <a:xfrm>
            <a:off x="85724" y="104398"/>
            <a:ext cx="74014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b="1" dirty="0">
                <a:solidFill>
                  <a:srgbClr val="1F2328"/>
                </a:solidFill>
                <a:latin typeface="-apple-system"/>
              </a:rPr>
              <a:t>서비스</a:t>
            </a:r>
            <a:r>
              <a:rPr lang="ko-KR" altLang="en-US" sz="1800" b="1" i="0" dirty="0">
                <a:solidFill>
                  <a:srgbClr val="1F2328"/>
                </a:solidFill>
                <a:effectLst/>
                <a:latin typeface="-apple-system"/>
              </a:rPr>
              <a:t>지연 테스트 시나리오 </a:t>
            </a:r>
            <a:r>
              <a:rPr lang="en-US" altLang="ko-KR" sz="1800" b="1" i="0" dirty="0">
                <a:solidFill>
                  <a:srgbClr val="1F2328"/>
                </a:solidFill>
                <a:effectLst/>
                <a:latin typeface="-apple-system"/>
              </a:rPr>
              <a:t>(</a:t>
            </a:r>
            <a:r>
              <a:rPr lang="en-US" altLang="ko-KR" sz="1800" b="1" i="0" dirty="0" err="1">
                <a:solidFill>
                  <a:srgbClr val="1F2328"/>
                </a:solidFill>
                <a:effectLst/>
                <a:latin typeface="-apple-system"/>
              </a:rPr>
              <a:t>SpringBoot</a:t>
            </a:r>
            <a:r>
              <a:rPr lang="en-US" altLang="ko-KR" sz="1800" b="1" i="0" dirty="0">
                <a:solidFill>
                  <a:srgbClr val="1F2328"/>
                </a:solidFill>
                <a:effectLst/>
                <a:latin typeface="-apple-system"/>
              </a:rPr>
              <a:t>) </a:t>
            </a:r>
            <a:r>
              <a:rPr lang="en-US" altLang="ko-KR" b="1" dirty="0">
                <a:solidFill>
                  <a:srgbClr val="1F2328"/>
                </a:solidFill>
                <a:latin typeface="-apple-system"/>
              </a:rPr>
              <a:t>Service</a:t>
            </a:r>
            <a:r>
              <a:rPr lang="en-US" altLang="ko-KR" sz="1800" b="1" i="0" dirty="0">
                <a:solidFill>
                  <a:srgbClr val="1F2328"/>
                </a:solidFill>
                <a:effectLst/>
                <a:latin typeface="-apple-system"/>
              </a:rPr>
              <a:t> Delay Detect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3203BD-38CC-514D-1B68-22814BDB2DC1}"/>
              </a:ext>
            </a:extLst>
          </p:cNvPr>
          <p:cNvSpPr txBox="1"/>
          <p:nvPr/>
        </p:nvSpPr>
        <p:spPr>
          <a:xfrm>
            <a:off x="329508" y="747839"/>
            <a:ext cx="609750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en-US" altLang="ko-KR" sz="1200" b="0" dirty="0"/>
              <a:t>3.1 Dashboards &gt; </a:t>
            </a:r>
            <a:r>
              <a:rPr lang="en-US" altLang="ko-KR" sz="1200" b="0" dirty="0" err="1"/>
              <a:t>SpringBoot</a:t>
            </a:r>
            <a:r>
              <a:rPr lang="en-US" altLang="ko-KR" sz="1200" b="0" dirty="0"/>
              <a:t> Monitoring </a:t>
            </a:r>
            <a:r>
              <a:rPr lang="ko-KR" altLang="en-US" sz="1200" b="0" dirty="0"/>
              <a:t>혹은 아래의 </a:t>
            </a:r>
            <a:r>
              <a:rPr lang="en-US" altLang="ko-KR" sz="1200" b="0" dirty="0"/>
              <a:t>URL </a:t>
            </a:r>
            <a:r>
              <a:rPr lang="ko-KR" altLang="en-US" sz="1200" b="0" dirty="0"/>
              <a:t>접속</a:t>
            </a:r>
            <a:endParaRPr lang="en-US" altLang="ko-KR" sz="1200" b="0" dirty="0"/>
          </a:p>
          <a:p>
            <a:pPr latinLnBrk="1"/>
            <a:r>
              <a:rPr lang="en-US" altLang="ko-KR" sz="1200" b="0" dirty="0"/>
              <a:t>(</a:t>
            </a:r>
            <a:r>
              <a:rPr lang="en-US" altLang="ko-KR" sz="1200" b="0" dirty="0">
                <a:hlinkClick r:id="rId3"/>
              </a:rPr>
              <a:t>http://localhost:3000/d/X034JGT7Gz/springboot-monitoring?orgId=1&amp;refresh=5s</a:t>
            </a:r>
            <a:r>
              <a:rPr lang="en-US" altLang="ko-KR" sz="1200" b="0" dirty="0"/>
              <a:t>)</a:t>
            </a:r>
          </a:p>
          <a:p>
            <a:pPr latinLnBrk="1"/>
            <a:r>
              <a:rPr lang="en-US" altLang="ko-KR" sz="1200" b="0" dirty="0"/>
              <a:t>3.2 </a:t>
            </a:r>
            <a:r>
              <a:rPr lang="ko-KR" altLang="en-US" sz="1200" b="0" dirty="0"/>
              <a:t>서비스 지연 시간 확인</a:t>
            </a:r>
            <a:endParaRPr lang="en-US" altLang="ko-KR" sz="1200" b="0" dirty="0"/>
          </a:p>
        </p:txBody>
      </p:sp>
    </p:spTree>
    <p:extLst>
      <p:ext uri="{BB962C8B-B14F-4D97-AF65-F5344CB8AC3E}">
        <p14:creationId xmlns:p14="http://schemas.microsoft.com/office/powerpoint/2010/main" val="11099306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76D672A6-AC9C-E196-486E-DCBFF5B9DC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7766326"/>
              </p:ext>
            </p:extLst>
          </p:nvPr>
        </p:nvGraphicFramePr>
        <p:xfrm>
          <a:off x="308320" y="591820"/>
          <a:ext cx="11369330" cy="475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6416">
                  <a:extLst>
                    <a:ext uri="{9D8B030D-6E8A-4147-A177-3AD203B41FA5}">
                      <a16:colId xmlns:a16="http://schemas.microsoft.com/office/drawing/2014/main" val="2321351731"/>
                    </a:ext>
                  </a:extLst>
                </a:gridCol>
                <a:gridCol w="1740785">
                  <a:extLst>
                    <a:ext uri="{9D8B030D-6E8A-4147-A177-3AD203B41FA5}">
                      <a16:colId xmlns:a16="http://schemas.microsoft.com/office/drawing/2014/main" val="483051496"/>
                    </a:ext>
                  </a:extLst>
                </a:gridCol>
                <a:gridCol w="3485626">
                  <a:extLst>
                    <a:ext uri="{9D8B030D-6E8A-4147-A177-3AD203B41FA5}">
                      <a16:colId xmlns:a16="http://schemas.microsoft.com/office/drawing/2014/main" val="3150416827"/>
                    </a:ext>
                  </a:extLst>
                </a:gridCol>
                <a:gridCol w="2300645">
                  <a:extLst>
                    <a:ext uri="{9D8B030D-6E8A-4147-A177-3AD203B41FA5}">
                      <a16:colId xmlns:a16="http://schemas.microsoft.com/office/drawing/2014/main" val="4250226340"/>
                    </a:ext>
                  </a:extLst>
                </a:gridCol>
                <a:gridCol w="1955858">
                  <a:extLst>
                    <a:ext uri="{9D8B030D-6E8A-4147-A177-3AD203B41FA5}">
                      <a16:colId xmlns:a16="http://schemas.microsoft.com/office/drawing/2014/main" val="23376656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대분류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중분류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소분류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예상결과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비고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0268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서비스 실행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dirty="0">
                          <a:solidFill>
                            <a:srgbClr val="1F2328"/>
                          </a:solidFill>
                          <a:effectLst/>
                          <a:latin typeface="-apple-system"/>
                        </a:rPr>
                        <a:t>1. </a:t>
                      </a:r>
                      <a:r>
                        <a:rPr lang="ko-KR" altLang="en-US" sz="1100" b="0" i="0" u="none" dirty="0">
                          <a:solidFill>
                            <a:srgbClr val="1F2328"/>
                          </a:solidFill>
                          <a:effectLst/>
                          <a:latin typeface="-apple-system"/>
                        </a:rPr>
                        <a:t>배치 파일 실행</a:t>
                      </a:r>
                      <a:endParaRPr lang="en-US" altLang="ko-KR" sz="1100" b="0" i="0" u="none" dirty="0">
                        <a:solidFill>
                          <a:srgbClr val="1F2328"/>
                        </a:solidFill>
                        <a:effectLst/>
                        <a:latin typeface="-apple-system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dirty="0">
                          <a:solidFill>
                            <a:srgbClr val="1F2328"/>
                          </a:solidFill>
                          <a:effectLst/>
                          <a:latin typeface="-apple-system"/>
                        </a:rPr>
                        <a:t>1.1 dashboard_run.bat,</a:t>
                      </a:r>
                      <a:r>
                        <a:rPr lang="ko-KR" altLang="en-US" sz="1100" b="0" i="0" dirty="0">
                          <a:solidFill>
                            <a:srgbClr val="1F2328"/>
                          </a:solidFill>
                          <a:effectLst/>
                          <a:latin typeface="-apple-system"/>
                        </a:rPr>
                        <a:t> </a:t>
                      </a:r>
                      <a:r>
                        <a:rPr lang="en-US" altLang="ko-KR" sz="1100" b="0" i="0" dirty="0">
                          <a:solidFill>
                            <a:srgbClr val="1F2328"/>
                          </a:solidFill>
                          <a:effectLst/>
                          <a:latin typeface="-apple-system"/>
                        </a:rPr>
                        <a:t>flask_run_server.bat, jmeter_run.bat </a:t>
                      </a:r>
                      <a:r>
                        <a:rPr lang="ko-KR" altLang="en-US" sz="1100" b="0" i="0" dirty="0">
                          <a:solidFill>
                            <a:srgbClr val="1F2328"/>
                          </a:solidFill>
                          <a:effectLst/>
                          <a:latin typeface="-apple-system"/>
                        </a:rPr>
                        <a:t>실행</a:t>
                      </a:r>
                      <a:br>
                        <a:rPr lang="en-US" altLang="ko-KR" sz="1100" b="0" i="0" dirty="0">
                          <a:solidFill>
                            <a:srgbClr val="1F2328"/>
                          </a:solidFill>
                          <a:effectLst/>
                          <a:latin typeface="-apple-system"/>
                        </a:rPr>
                      </a:br>
                      <a:r>
                        <a:rPr lang="en-US" altLang="ko-KR" sz="1100" b="0" i="0" dirty="0">
                          <a:solidFill>
                            <a:srgbClr val="1F2328"/>
                          </a:solidFill>
                          <a:effectLst/>
                          <a:latin typeface="-apple-system"/>
                        </a:rPr>
                        <a:t>1.2 jmeter_run.bat</a:t>
                      </a:r>
                      <a:r>
                        <a:rPr lang="ko-KR" altLang="en-US" sz="1100" b="0" i="0" dirty="0">
                          <a:solidFill>
                            <a:srgbClr val="1F2328"/>
                          </a:solidFill>
                          <a:effectLst/>
                          <a:latin typeface="-apple-system"/>
                        </a:rPr>
                        <a:t>에 </a:t>
                      </a:r>
                      <a:r>
                        <a:rPr lang="en-US" altLang="ko-KR" sz="1100" b="0" i="0" dirty="0">
                          <a:solidFill>
                            <a:srgbClr val="1F2328"/>
                          </a:solidFill>
                          <a:effectLst/>
                          <a:latin typeface="-apple-system"/>
                        </a:rPr>
                        <a:t>HTTP </a:t>
                      </a:r>
                      <a:r>
                        <a:rPr lang="en-US" altLang="ko-KR" sz="1100" b="0" i="0" dirty="0" err="1">
                          <a:solidFill>
                            <a:srgbClr val="1F2328"/>
                          </a:solidFill>
                          <a:effectLst/>
                          <a:latin typeface="-apple-system"/>
                        </a:rPr>
                        <a:t>Response.jmx</a:t>
                      </a:r>
                      <a:r>
                        <a:rPr lang="en-US" altLang="ko-KR" sz="1100" b="0" i="0" dirty="0">
                          <a:solidFill>
                            <a:srgbClr val="1F2328"/>
                          </a:solidFill>
                          <a:effectLst/>
                          <a:latin typeface="-apple-system"/>
                        </a:rPr>
                        <a:t> </a:t>
                      </a:r>
                      <a:r>
                        <a:rPr lang="ko-KR" altLang="en-US" sz="1100" b="0" i="0" dirty="0">
                          <a:solidFill>
                            <a:srgbClr val="1F2328"/>
                          </a:solidFill>
                          <a:effectLst/>
                          <a:latin typeface="-apple-system"/>
                        </a:rPr>
                        <a:t>파일 </a:t>
                      </a:r>
                      <a:r>
                        <a:rPr lang="ko-KR" altLang="en-US" sz="1100" b="0" i="0" dirty="0" err="1">
                          <a:solidFill>
                            <a:srgbClr val="1F2328"/>
                          </a:solidFill>
                          <a:effectLst/>
                          <a:latin typeface="-apple-system"/>
                        </a:rPr>
                        <a:t>임포트</a:t>
                      </a:r>
                      <a:endParaRPr lang="en-US" altLang="ko-KR" sz="1100" b="0" i="0" dirty="0">
                        <a:solidFill>
                          <a:srgbClr val="1F2328"/>
                        </a:solidFill>
                        <a:effectLst/>
                        <a:latin typeface="-apple-system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배치파일 경로</a:t>
                      </a:r>
                      <a:endParaRPr lang="en-US" altLang="ko-KR" sz="1100" dirty="0"/>
                    </a:p>
                    <a:p>
                      <a:pPr latinLnBrk="1"/>
                      <a:r>
                        <a:rPr lang="en-US" altLang="ko-KR" sz="1100" dirty="0"/>
                        <a:t>(C:\otel\application)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13676574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/>
                        <a:t>사전작업</a:t>
                      </a:r>
                      <a:r>
                        <a:rPr lang="en-US" altLang="ko-KR" sz="1100" dirty="0"/>
                        <a:t>1</a:t>
                      </a:r>
                      <a:r>
                        <a:rPr lang="ko-KR" altLang="en-US" sz="1100" dirty="0"/>
                        <a:t> </a:t>
                      </a:r>
                      <a:endParaRPr lang="en-US" altLang="ko-KR" sz="11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err="1"/>
                        <a:t>그라파나</a:t>
                      </a:r>
                      <a:r>
                        <a:rPr lang="ko-KR" altLang="en-US" sz="1100" dirty="0"/>
                        <a:t> 알람 수신 기능 설정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 </a:t>
                      </a:r>
                      <a:r>
                        <a:rPr lang="ko-KR" altLang="en-US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수신자 이메일 추가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dirty="0">
                          <a:solidFill>
                            <a:srgbClr val="1F2328"/>
                          </a:solidFill>
                          <a:effectLst/>
                          <a:latin typeface="-apple-system"/>
                        </a:rPr>
                        <a:t>1.1 Alerting &gt; Contact points </a:t>
                      </a:r>
                      <a:r>
                        <a:rPr lang="ko-KR" altLang="en-US" sz="1100" b="0" i="0" dirty="0">
                          <a:solidFill>
                            <a:srgbClr val="1F2328"/>
                          </a:solidFill>
                          <a:effectLst/>
                          <a:latin typeface="-apple-system"/>
                        </a:rPr>
                        <a:t>혹은 아래의 </a:t>
                      </a:r>
                      <a:r>
                        <a:rPr lang="en-US" altLang="ko-KR" sz="1100" b="0" i="0" dirty="0">
                          <a:solidFill>
                            <a:srgbClr val="1F2328"/>
                          </a:solidFill>
                          <a:effectLst/>
                          <a:latin typeface="-apple-system"/>
                        </a:rPr>
                        <a:t>URL </a:t>
                      </a:r>
                      <a:r>
                        <a:rPr lang="ko-KR" altLang="en-US" sz="1100" b="0" i="0" dirty="0">
                          <a:solidFill>
                            <a:srgbClr val="1F2328"/>
                          </a:solidFill>
                          <a:effectLst/>
                          <a:latin typeface="-apple-system"/>
                        </a:rPr>
                        <a:t>접속</a:t>
                      </a:r>
                      <a:r>
                        <a:rPr lang="en-US" altLang="ko-KR" sz="1100" b="0" i="0" dirty="0">
                          <a:solidFill>
                            <a:srgbClr val="1F2328"/>
                          </a:solidFill>
                          <a:effectLst/>
                          <a:latin typeface="-apple-system"/>
                        </a:rPr>
                        <a:t>(</a:t>
                      </a:r>
                      <a:r>
                        <a:rPr lang="en-US" altLang="ko-KR" sz="1100" b="0" i="0" dirty="0">
                          <a:solidFill>
                            <a:srgbClr val="1F2328"/>
                          </a:solidFill>
                          <a:effectLst/>
                          <a:latin typeface="-apple-system"/>
                          <a:hlinkClick r:id="rId2"/>
                        </a:rPr>
                        <a:t>http://localhost:3000/alerting/notifications?search=</a:t>
                      </a:r>
                      <a:r>
                        <a:rPr lang="en-US" altLang="ko-KR" sz="1100" b="0" i="0" dirty="0">
                          <a:solidFill>
                            <a:srgbClr val="1F2328"/>
                          </a:solidFill>
                          <a:effectLst/>
                          <a:latin typeface="-apple-system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dirty="0">
                          <a:solidFill>
                            <a:srgbClr val="1F2328"/>
                          </a:solidFill>
                          <a:effectLst/>
                          <a:latin typeface="-apple-system"/>
                        </a:rPr>
                        <a:t>1.2 Grafana-default-email Edit </a:t>
                      </a:r>
                      <a:r>
                        <a:rPr lang="ko-KR" altLang="en-US" sz="1100" b="0" i="0" dirty="0">
                          <a:solidFill>
                            <a:srgbClr val="1F2328"/>
                          </a:solidFill>
                          <a:effectLst/>
                          <a:latin typeface="-apple-system"/>
                        </a:rPr>
                        <a:t>클릭</a:t>
                      </a:r>
                      <a:endParaRPr lang="en-US" altLang="ko-KR" sz="1100" b="0" i="0" dirty="0">
                        <a:solidFill>
                          <a:srgbClr val="1F2328"/>
                        </a:solidFill>
                        <a:effectLst/>
                        <a:latin typeface="-apple-system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dirty="0">
                          <a:solidFill>
                            <a:srgbClr val="1F2328"/>
                          </a:solidFill>
                          <a:effectLst/>
                          <a:latin typeface="-apple-system"/>
                        </a:rPr>
                        <a:t>1.3 Addresses</a:t>
                      </a:r>
                      <a:r>
                        <a:rPr lang="ko-KR" altLang="en-US" sz="1100" b="0" i="0" dirty="0">
                          <a:solidFill>
                            <a:srgbClr val="1F2328"/>
                          </a:solidFill>
                          <a:effectLst/>
                          <a:latin typeface="-apple-system"/>
                        </a:rPr>
                        <a:t>에 메일 수신자 이메일 주소 기입</a:t>
                      </a:r>
                      <a:br>
                        <a:rPr lang="en-US" altLang="ko-KR" sz="1100" b="0" i="0" dirty="0">
                          <a:solidFill>
                            <a:srgbClr val="1F2328"/>
                          </a:solidFill>
                          <a:effectLst/>
                          <a:latin typeface="-apple-system"/>
                        </a:rPr>
                      </a:br>
                      <a:r>
                        <a:rPr lang="en-US" altLang="ko-KR" sz="1100" b="0" i="0" dirty="0">
                          <a:solidFill>
                            <a:srgbClr val="1F2328"/>
                          </a:solidFill>
                          <a:effectLst/>
                          <a:latin typeface="-apple-system"/>
                        </a:rPr>
                        <a:t>(</a:t>
                      </a:r>
                      <a:r>
                        <a:rPr lang="ko-KR" altLang="en-US" sz="1100" b="0" i="0" dirty="0">
                          <a:solidFill>
                            <a:srgbClr val="1F2328"/>
                          </a:solidFill>
                          <a:effectLst/>
                          <a:latin typeface="-apple-system"/>
                        </a:rPr>
                        <a:t>사내메일 가능</a:t>
                      </a:r>
                      <a:r>
                        <a:rPr lang="en-US" altLang="ko-KR" sz="1100" b="0" i="0" dirty="0">
                          <a:solidFill>
                            <a:srgbClr val="1F2328"/>
                          </a:solidFill>
                          <a:effectLst/>
                          <a:latin typeface="-apple-system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dirty="0">
                          <a:solidFill>
                            <a:srgbClr val="1F2328"/>
                          </a:solidFill>
                          <a:effectLst/>
                          <a:latin typeface="-apple-system"/>
                        </a:rPr>
                        <a:t>1.4 Test </a:t>
                      </a:r>
                      <a:r>
                        <a:rPr lang="ko-KR" altLang="en-US" sz="1100" b="0" i="0" dirty="0">
                          <a:solidFill>
                            <a:srgbClr val="1F2328"/>
                          </a:solidFill>
                          <a:effectLst/>
                          <a:latin typeface="-apple-system"/>
                        </a:rPr>
                        <a:t>버튼 클릭해서 알람 정상 수신 확인</a:t>
                      </a:r>
                      <a:endParaRPr lang="en-US" altLang="ko-KR" sz="1100" b="0" i="0" dirty="0">
                        <a:solidFill>
                          <a:srgbClr val="1F2328"/>
                        </a:solidFill>
                        <a:effectLst/>
                        <a:latin typeface="-apple-system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dirty="0">
                          <a:solidFill>
                            <a:srgbClr val="1F2328"/>
                          </a:solidFill>
                          <a:effectLst/>
                          <a:latin typeface="-apple-system"/>
                        </a:rPr>
                        <a:t>1.5 </a:t>
                      </a:r>
                      <a:r>
                        <a:rPr lang="ko-KR" altLang="en-US" sz="1100" b="0" i="0" dirty="0">
                          <a:solidFill>
                            <a:srgbClr val="1F2328"/>
                          </a:solidFill>
                          <a:effectLst/>
                          <a:latin typeface="-apple-system"/>
                        </a:rPr>
                        <a:t>알람이 정상적으로 수신되면 </a:t>
                      </a:r>
                      <a:r>
                        <a:rPr lang="en-US" altLang="ko-KR" sz="1100" b="0" i="0" dirty="0">
                          <a:solidFill>
                            <a:srgbClr val="1F2328"/>
                          </a:solidFill>
                          <a:effectLst/>
                          <a:latin typeface="-apple-system"/>
                        </a:rPr>
                        <a:t>Save contact point </a:t>
                      </a:r>
                      <a:r>
                        <a:rPr lang="ko-KR" altLang="en-US" sz="1100" b="0" i="0" dirty="0">
                          <a:solidFill>
                            <a:srgbClr val="1F2328"/>
                          </a:solidFill>
                          <a:effectLst/>
                          <a:latin typeface="-apple-system"/>
                        </a:rPr>
                        <a:t>클릭</a:t>
                      </a:r>
                      <a:endParaRPr lang="en-US" altLang="ko-KR" sz="1100" b="0" i="0" dirty="0">
                        <a:solidFill>
                          <a:srgbClr val="1F2328"/>
                        </a:solidFill>
                        <a:effectLst/>
                        <a:latin typeface="-apple-system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/>
                        <a:t>알람 제목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메일</a:t>
                      </a:r>
                      <a:r>
                        <a:rPr lang="en-US" altLang="ko-KR" sz="1100" dirty="0"/>
                        <a:t>):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[FIRING:1] </a:t>
                      </a:r>
                      <a:r>
                        <a:rPr lang="en-US" altLang="ko-KR" sz="1100" dirty="0" err="1"/>
                        <a:t>TestAlert</a:t>
                      </a:r>
                      <a:r>
                        <a:rPr lang="en-US" altLang="ko-KR" sz="1100" dirty="0"/>
                        <a:t> Grafana</a:t>
                      </a:r>
                      <a:endParaRPr lang="ko-KR" altLang="en-US" sz="11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r>
                        <a:rPr lang="ko-KR" altLang="en-US" sz="1100" dirty="0" err="1"/>
                        <a:t>그라파나</a:t>
                      </a:r>
                      <a:r>
                        <a:rPr lang="ko-KR" altLang="en-US" sz="1100" dirty="0"/>
                        <a:t> 웹 주소</a:t>
                      </a:r>
                      <a:endParaRPr lang="en-US" altLang="ko-KR" sz="1100" dirty="0"/>
                    </a:p>
                    <a:p>
                      <a:pPr latinLnBrk="1"/>
                      <a:r>
                        <a:rPr lang="en-US" altLang="ko-KR" sz="1100" dirty="0"/>
                        <a:t>(http://localhost:3000)</a:t>
                      </a:r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r>
                        <a:rPr lang="ko-KR" altLang="en-US" sz="1100" dirty="0" err="1"/>
                        <a:t>그라파나</a:t>
                      </a:r>
                      <a:r>
                        <a:rPr lang="ko-KR" altLang="en-US" sz="1100" dirty="0"/>
                        <a:t> 계정</a:t>
                      </a:r>
                      <a:endParaRPr lang="en-US" altLang="ko-KR" sz="1100" dirty="0"/>
                    </a:p>
                    <a:p>
                      <a:pPr latinLnBrk="1"/>
                      <a:r>
                        <a:rPr lang="en-US" altLang="ko-KR" sz="1100" dirty="0"/>
                        <a:t>Id: admin</a:t>
                      </a:r>
                    </a:p>
                    <a:p>
                      <a:pPr latinLnBrk="1"/>
                      <a:r>
                        <a:rPr lang="en-US" altLang="ko-KR" sz="1100" dirty="0"/>
                        <a:t>Pw: admin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11814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3. </a:t>
                      </a:r>
                      <a:r>
                        <a:rPr lang="ko-KR" altLang="en-US" sz="1100" dirty="0"/>
                        <a:t>수신자 </a:t>
                      </a:r>
                      <a:r>
                        <a:rPr lang="ko-KR" altLang="en-US" sz="1100" dirty="0" err="1"/>
                        <a:t>슬랙</a:t>
                      </a:r>
                      <a:r>
                        <a:rPr lang="ko-KR" altLang="en-US" sz="1100" dirty="0"/>
                        <a:t> 채널 추가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dirty="0">
                          <a:solidFill>
                            <a:srgbClr val="1F2328"/>
                          </a:solidFill>
                          <a:effectLst/>
                          <a:latin typeface="-apple-system"/>
                        </a:rPr>
                        <a:t>3.1 Alerting &gt; Contact points </a:t>
                      </a:r>
                      <a:r>
                        <a:rPr lang="ko-KR" altLang="en-US" sz="1100" b="0" i="0" dirty="0">
                          <a:solidFill>
                            <a:srgbClr val="1F2328"/>
                          </a:solidFill>
                          <a:effectLst/>
                          <a:latin typeface="-apple-system"/>
                        </a:rPr>
                        <a:t>혹은 아래의 </a:t>
                      </a:r>
                      <a:r>
                        <a:rPr lang="en-US" altLang="ko-KR" sz="1100" b="0" i="0" dirty="0">
                          <a:solidFill>
                            <a:srgbClr val="1F2328"/>
                          </a:solidFill>
                          <a:effectLst/>
                          <a:latin typeface="-apple-system"/>
                        </a:rPr>
                        <a:t>URL </a:t>
                      </a:r>
                      <a:r>
                        <a:rPr lang="ko-KR" altLang="en-US" sz="1100" b="0" i="0" dirty="0">
                          <a:solidFill>
                            <a:srgbClr val="1F2328"/>
                          </a:solidFill>
                          <a:effectLst/>
                          <a:latin typeface="-apple-system"/>
                        </a:rPr>
                        <a:t>접속</a:t>
                      </a:r>
                      <a:r>
                        <a:rPr lang="en-US" altLang="ko-KR" sz="1100" b="0" i="0" dirty="0">
                          <a:solidFill>
                            <a:srgbClr val="1F2328"/>
                          </a:solidFill>
                          <a:effectLst/>
                          <a:latin typeface="-apple-system"/>
                        </a:rPr>
                        <a:t>(</a:t>
                      </a:r>
                      <a:r>
                        <a:rPr lang="en-US" altLang="ko-KR" sz="1100" b="0" i="0" dirty="0">
                          <a:solidFill>
                            <a:srgbClr val="1F2328"/>
                          </a:solidFill>
                          <a:effectLst/>
                          <a:latin typeface="-apple-system"/>
                          <a:hlinkClick r:id="rId2"/>
                        </a:rPr>
                        <a:t>http://localhost:3000/alerting/notifications?search=</a:t>
                      </a:r>
                      <a:r>
                        <a:rPr lang="en-US" altLang="ko-KR" sz="1100" b="0" i="0" dirty="0">
                          <a:solidFill>
                            <a:srgbClr val="1F2328"/>
                          </a:solidFill>
                          <a:effectLst/>
                          <a:latin typeface="-apple-system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dirty="0">
                          <a:solidFill>
                            <a:srgbClr val="1F2328"/>
                          </a:solidFill>
                          <a:effectLst/>
                          <a:latin typeface="-apple-system"/>
                        </a:rPr>
                        <a:t>3.2 Grafana-default-slack Edit </a:t>
                      </a:r>
                      <a:r>
                        <a:rPr lang="ko-KR" altLang="en-US" sz="1100" b="0" i="0" dirty="0">
                          <a:solidFill>
                            <a:srgbClr val="1F2328"/>
                          </a:solidFill>
                          <a:effectLst/>
                          <a:latin typeface="-apple-system"/>
                        </a:rPr>
                        <a:t>클릭</a:t>
                      </a:r>
                      <a:endParaRPr lang="en-US" altLang="ko-KR" sz="1100" b="0" i="0" dirty="0">
                        <a:solidFill>
                          <a:srgbClr val="1F2328"/>
                        </a:solidFill>
                        <a:effectLst/>
                        <a:latin typeface="-apple-system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dirty="0">
                          <a:solidFill>
                            <a:srgbClr val="1F2328"/>
                          </a:solidFill>
                          <a:effectLst/>
                          <a:latin typeface="-apple-system"/>
                        </a:rPr>
                        <a:t>3.3 Addresses</a:t>
                      </a:r>
                      <a:r>
                        <a:rPr lang="ko-KR" altLang="en-US" sz="1100" b="0" i="0" dirty="0">
                          <a:solidFill>
                            <a:srgbClr val="1F2328"/>
                          </a:solidFill>
                          <a:effectLst/>
                          <a:latin typeface="-apple-system"/>
                        </a:rPr>
                        <a:t>에 </a:t>
                      </a:r>
                      <a:r>
                        <a:rPr lang="ko-KR" altLang="en-US" sz="1100" b="0" i="0" dirty="0" err="1">
                          <a:solidFill>
                            <a:srgbClr val="1F2328"/>
                          </a:solidFill>
                          <a:effectLst/>
                          <a:latin typeface="-apple-system"/>
                        </a:rPr>
                        <a:t>슬랙</a:t>
                      </a:r>
                      <a:r>
                        <a:rPr lang="ko-KR" altLang="en-US" sz="1100" b="0" i="0" dirty="0">
                          <a:solidFill>
                            <a:srgbClr val="1F2328"/>
                          </a:solidFill>
                          <a:effectLst/>
                          <a:latin typeface="-apple-system"/>
                        </a:rPr>
                        <a:t> 채널의 </a:t>
                      </a:r>
                      <a:r>
                        <a:rPr lang="en-US" altLang="ko-KR" sz="1100" b="0" i="0" dirty="0">
                          <a:solidFill>
                            <a:srgbClr val="1F2328"/>
                          </a:solidFill>
                          <a:effectLst/>
                          <a:latin typeface="-apple-system"/>
                        </a:rPr>
                        <a:t>webhook </a:t>
                      </a:r>
                      <a:r>
                        <a:rPr lang="en-US" altLang="ko-KR" sz="1100" b="0" i="0" dirty="0" err="1">
                          <a:solidFill>
                            <a:srgbClr val="1F2328"/>
                          </a:solidFill>
                          <a:effectLst/>
                          <a:latin typeface="-apple-system"/>
                        </a:rPr>
                        <a:t>url</a:t>
                      </a:r>
                      <a:r>
                        <a:rPr lang="en-US" altLang="ko-KR" sz="1100" b="0" i="0" dirty="0">
                          <a:solidFill>
                            <a:srgbClr val="1F2328"/>
                          </a:solidFill>
                          <a:effectLst/>
                          <a:latin typeface="-apple-system"/>
                        </a:rPr>
                        <a:t> </a:t>
                      </a:r>
                      <a:r>
                        <a:rPr lang="ko-KR" altLang="en-US" sz="1100" b="0" i="0" dirty="0">
                          <a:solidFill>
                            <a:srgbClr val="1F2328"/>
                          </a:solidFill>
                          <a:effectLst/>
                          <a:latin typeface="-apple-system"/>
                        </a:rPr>
                        <a:t>기입</a:t>
                      </a:r>
                      <a:endParaRPr lang="en-US" altLang="ko-KR" sz="1100" b="0" i="0" dirty="0">
                        <a:solidFill>
                          <a:srgbClr val="1F2328"/>
                        </a:solidFill>
                        <a:effectLst/>
                        <a:latin typeface="-apple-system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dirty="0">
                          <a:solidFill>
                            <a:srgbClr val="1F2328"/>
                          </a:solidFill>
                          <a:effectLst/>
                          <a:latin typeface="-apple-system"/>
                        </a:rPr>
                        <a:t>3.4 Test </a:t>
                      </a:r>
                      <a:r>
                        <a:rPr lang="ko-KR" altLang="en-US" sz="1100" b="0" i="0" dirty="0">
                          <a:solidFill>
                            <a:srgbClr val="1F2328"/>
                          </a:solidFill>
                          <a:effectLst/>
                          <a:latin typeface="-apple-system"/>
                        </a:rPr>
                        <a:t>버튼 클릭해서 알람 정상 수신 확인</a:t>
                      </a:r>
                      <a:endParaRPr lang="en-US" altLang="ko-KR" sz="1100" b="0" i="0" dirty="0">
                        <a:solidFill>
                          <a:srgbClr val="1F2328"/>
                        </a:solidFill>
                        <a:effectLst/>
                        <a:latin typeface="-apple-system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dirty="0">
                          <a:solidFill>
                            <a:srgbClr val="1F2328"/>
                          </a:solidFill>
                          <a:effectLst/>
                          <a:latin typeface="-apple-system"/>
                        </a:rPr>
                        <a:t>3.5 </a:t>
                      </a:r>
                      <a:r>
                        <a:rPr lang="ko-KR" altLang="en-US" sz="1100" b="0" i="0" dirty="0">
                          <a:solidFill>
                            <a:srgbClr val="1F2328"/>
                          </a:solidFill>
                          <a:effectLst/>
                          <a:latin typeface="-apple-system"/>
                        </a:rPr>
                        <a:t>알람이 정상적으로 수신되면 </a:t>
                      </a:r>
                      <a:r>
                        <a:rPr lang="en-US" altLang="ko-KR" sz="1100" b="0" i="0" dirty="0">
                          <a:solidFill>
                            <a:srgbClr val="1F2328"/>
                          </a:solidFill>
                          <a:effectLst/>
                          <a:latin typeface="-apple-system"/>
                        </a:rPr>
                        <a:t>Save contact point </a:t>
                      </a:r>
                      <a:r>
                        <a:rPr lang="ko-KR" altLang="en-US" sz="1100" b="0" i="0" dirty="0">
                          <a:solidFill>
                            <a:srgbClr val="1F2328"/>
                          </a:solidFill>
                          <a:effectLst/>
                          <a:latin typeface="-apple-system"/>
                        </a:rPr>
                        <a:t>클릭</a:t>
                      </a:r>
                      <a:endParaRPr lang="en-US" altLang="ko-KR" sz="1100" b="0" i="0" dirty="0">
                        <a:solidFill>
                          <a:srgbClr val="1F2328"/>
                        </a:solidFill>
                        <a:effectLst/>
                        <a:latin typeface="-apple-system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/>
                        <a:t>알람 제목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 err="1"/>
                        <a:t>슬랙</a:t>
                      </a:r>
                      <a:r>
                        <a:rPr lang="en-US" altLang="ko-KR" sz="1100" dirty="0"/>
                        <a:t>):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[FIRING:1] </a:t>
                      </a:r>
                      <a:r>
                        <a:rPr lang="en-US" altLang="ko-KR" sz="1100" dirty="0" err="1"/>
                        <a:t>TestAlert</a:t>
                      </a:r>
                      <a:r>
                        <a:rPr lang="en-US" altLang="ko-KR" sz="1100" dirty="0"/>
                        <a:t> Grafana</a:t>
                      </a:r>
                      <a:endParaRPr lang="ko-KR" altLang="en-US" sz="11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en-US" altLang="ko-KR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80353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/>
                        <a:t>사전작업</a:t>
                      </a:r>
                      <a:r>
                        <a:rPr lang="en-US" altLang="ko-KR" sz="1100" dirty="0"/>
                        <a:t>2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err="1"/>
                        <a:t>그라파나</a:t>
                      </a:r>
                      <a:r>
                        <a:rPr lang="ko-KR" altLang="en-US" sz="1100" dirty="0"/>
                        <a:t> 대시보드 확인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4. </a:t>
                      </a:r>
                      <a:r>
                        <a:rPr lang="ko-KR" altLang="en-US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대시보드 확인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/>
                        <a:t>4.1 Prometheus</a:t>
                      </a:r>
                      <a:r>
                        <a:rPr lang="ko-KR" altLang="en-US" sz="1100" b="0" dirty="0"/>
                        <a:t> 기존 </a:t>
                      </a:r>
                      <a:r>
                        <a:rPr lang="en-US" altLang="ko-KR" sz="1100" b="0" dirty="0"/>
                        <a:t>data</a:t>
                      </a:r>
                      <a:r>
                        <a:rPr lang="ko-KR" altLang="en-US" sz="1100" b="0" dirty="0"/>
                        <a:t> 삭제</a:t>
                      </a:r>
                      <a:endParaRPr lang="en-US" altLang="ko-KR" sz="1100" b="0" dirty="0"/>
                    </a:p>
                    <a:p>
                      <a:pPr latinLnBrk="1"/>
                      <a:r>
                        <a:rPr lang="en-US" altLang="ko-KR" sz="1100" b="0" dirty="0"/>
                        <a:t>4.2 Grafana Dashboards &gt; Flask Monitoring </a:t>
                      </a:r>
                      <a:r>
                        <a:rPr lang="ko-KR" altLang="en-US" sz="1100" b="0" dirty="0"/>
                        <a:t>혹은 아래의 </a:t>
                      </a:r>
                      <a:r>
                        <a:rPr lang="en-US" altLang="ko-KR" sz="1100" b="0" dirty="0"/>
                        <a:t>URL </a:t>
                      </a:r>
                      <a:r>
                        <a:rPr lang="ko-KR" altLang="en-US" sz="1100" b="0" dirty="0"/>
                        <a:t>접속</a:t>
                      </a:r>
                      <a:endParaRPr lang="en-US" altLang="ko-KR" sz="1100" b="0" dirty="0"/>
                    </a:p>
                    <a:p>
                      <a:pPr latinLnBrk="1"/>
                      <a:r>
                        <a:rPr lang="en-US" altLang="ko-KR" sz="1100" b="0" dirty="0"/>
                        <a:t>(</a:t>
                      </a:r>
                      <a:r>
                        <a:rPr lang="en-US" altLang="ko-KR" sz="1100" b="0" dirty="0">
                          <a:hlinkClick r:id="rId3"/>
                        </a:rPr>
                        <a:t>http://localhost:3000/d/flask-monitoring/flask-monitoring?orgId=1&amp;refresh=5s</a:t>
                      </a:r>
                      <a:r>
                        <a:rPr lang="en-US" altLang="ko-KR" sz="1100" b="0" dirty="0"/>
                        <a:t>)</a:t>
                      </a:r>
                    </a:p>
                    <a:p>
                      <a:pPr latinLnBrk="1"/>
                      <a:r>
                        <a:rPr lang="en-US" altLang="ko-KR" sz="1100" b="0" dirty="0"/>
                        <a:t>4.3 </a:t>
                      </a:r>
                      <a:r>
                        <a:rPr lang="ko-KR" altLang="en-US" sz="1100" b="0" dirty="0"/>
                        <a:t>대시보드에 데이터 없는 것 확인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No data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프로메테우스 데이터 경로</a:t>
                      </a:r>
                      <a:endParaRPr lang="en-US" altLang="ko-KR" sz="1100" dirty="0"/>
                    </a:p>
                    <a:p>
                      <a:pPr latinLnBrk="1"/>
                      <a:r>
                        <a:rPr lang="en-US" altLang="ko-KR" sz="1100" dirty="0"/>
                        <a:t>(C:\prometheus-2.52.0.windows-amd64\data)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7584911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993F74DB-CF34-551A-0976-AEEE2F15BAB3}"/>
              </a:ext>
            </a:extLst>
          </p:cNvPr>
          <p:cNvSpPr txBox="1"/>
          <p:nvPr/>
        </p:nvSpPr>
        <p:spPr>
          <a:xfrm>
            <a:off x="85725" y="16777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1800" b="1" i="0" dirty="0">
                <a:solidFill>
                  <a:srgbClr val="1F2328"/>
                </a:solidFill>
                <a:effectLst/>
                <a:latin typeface="-apple-system"/>
              </a:rPr>
              <a:t>부하 테스트 시나리오</a:t>
            </a:r>
            <a:r>
              <a:rPr lang="en-US" altLang="ko-KR" sz="1800" b="1" i="0" dirty="0">
                <a:solidFill>
                  <a:srgbClr val="1F2328"/>
                </a:solidFill>
                <a:effectLst/>
                <a:latin typeface="-apple-system"/>
              </a:rPr>
              <a:t>(Flask) Load Test</a:t>
            </a:r>
          </a:p>
        </p:txBody>
      </p:sp>
    </p:spTree>
    <p:extLst>
      <p:ext uri="{BB962C8B-B14F-4D97-AF65-F5344CB8AC3E}">
        <p14:creationId xmlns:p14="http://schemas.microsoft.com/office/powerpoint/2010/main" val="37300048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76D672A6-AC9C-E196-486E-DCBFF5B9DC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5793751"/>
              </p:ext>
            </p:extLst>
          </p:nvPr>
        </p:nvGraphicFramePr>
        <p:xfrm>
          <a:off x="308320" y="591820"/>
          <a:ext cx="10936082" cy="483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4531">
                  <a:extLst>
                    <a:ext uri="{9D8B030D-6E8A-4147-A177-3AD203B41FA5}">
                      <a16:colId xmlns:a16="http://schemas.microsoft.com/office/drawing/2014/main" val="2321351731"/>
                    </a:ext>
                  </a:extLst>
                </a:gridCol>
                <a:gridCol w="1674449">
                  <a:extLst>
                    <a:ext uri="{9D8B030D-6E8A-4147-A177-3AD203B41FA5}">
                      <a16:colId xmlns:a16="http://schemas.microsoft.com/office/drawing/2014/main" val="483051496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3150416827"/>
                    </a:ext>
                  </a:extLst>
                </a:gridCol>
                <a:gridCol w="2705100">
                  <a:extLst>
                    <a:ext uri="{9D8B030D-6E8A-4147-A177-3AD203B41FA5}">
                      <a16:colId xmlns:a16="http://schemas.microsoft.com/office/drawing/2014/main" val="4250226340"/>
                    </a:ext>
                  </a:extLst>
                </a:gridCol>
                <a:gridCol w="1389202">
                  <a:extLst>
                    <a:ext uri="{9D8B030D-6E8A-4147-A177-3AD203B41FA5}">
                      <a16:colId xmlns:a16="http://schemas.microsoft.com/office/drawing/2014/main" val="23376656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대분류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중분류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소분류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예상결과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비고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0268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부하테스트 실행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dirty="0">
                          <a:solidFill>
                            <a:srgbClr val="1F2328"/>
                          </a:solidFill>
                          <a:effectLst/>
                          <a:latin typeface="-apple-system"/>
                        </a:rPr>
                        <a:t>3. Apache </a:t>
                      </a:r>
                      <a:r>
                        <a:rPr lang="en-US" altLang="ko-KR" sz="1100" b="0" i="0" dirty="0" err="1">
                          <a:solidFill>
                            <a:srgbClr val="1F2328"/>
                          </a:solidFill>
                          <a:effectLst/>
                          <a:latin typeface="-apple-system"/>
                        </a:rPr>
                        <a:t>jmeter</a:t>
                      </a:r>
                      <a:r>
                        <a:rPr lang="ko-KR" altLang="en-US" sz="1100" b="0" i="0" dirty="0">
                          <a:solidFill>
                            <a:srgbClr val="1F2328"/>
                          </a:solidFill>
                          <a:effectLst/>
                          <a:latin typeface="-apple-system"/>
                        </a:rPr>
                        <a:t>로</a:t>
                      </a:r>
                      <a:r>
                        <a:rPr lang="en-US" altLang="ko-KR" sz="1100" b="0" i="0" dirty="0">
                          <a:solidFill>
                            <a:srgbClr val="1F2328"/>
                          </a:solidFill>
                          <a:effectLst/>
                          <a:latin typeface="-apple-system"/>
                        </a:rPr>
                        <a:t> </a:t>
                      </a:r>
                      <a:r>
                        <a:rPr lang="ko-KR" altLang="en-US" sz="1100" b="0" i="0" dirty="0">
                          <a:solidFill>
                            <a:srgbClr val="1F2328"/>
                          </a:solidFill>
                          <a:effectLst/>
                          <a:latin typeface="-apple-system"/>
                        </a:rPr>
                        <a:t>부하테스트 진행</a:t>
                      </a:r>
                      <a:endParaRPr lang="en-US" altLang="ko-KR" sz="1100" b="0" i="0" u="sng" dirty="0">
                        <a:solidFill>
                          <a:srgbClr val="1F2328"/>
                        </a:solidFill>
                        <a:effectLst/>
                        <a:latin typeface="-apple-system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dirty="0">
                          <a:solidFill>
                            <a:srgbClr val="1F2328"/>
                          </a:solidFill>
                          <a:effectLst/>
                          <a:latin typeface="-apple-system"/>
                        </a:rPr>
                        <a:t>3.1 HTTP </a:t>
                      </a:r>
                      <a:r>
                        <a:rPr lang="en-US" altLang="ko-KR" sz="1100" b="0" i="0" dirty="0" err="1">
                          <a:solidFill>
                            <a:srgbClr val="1F2328"/>
                          </a:solidFill>
                          <a:effectLst/>
                          <a:latin typeface="-apple-system"/>
                        </a:rPr>
                        <a:t>Request.jmx</a:t>
                      </a:r>
                      <a:r>
                        <a:rPr lang="en-US" altLang="ko-KR" sz="1100" b="0" i="0" dirty="0">
                          <a:solidFill>
                            <a:srgbClr val="1F2328"/>
                          </a:solidFill>
                          <a:effectLst/>
                          <a:latin typeface="-apple-system"/>
                        </a:rPr>
                        <a:t> </a:t>
                      </a:r>
                      <a:r>
                        <a:rPr lang="ko-KR" altLang="en-US" sz="1100" b="0" i="0" dirty="0">
                          <a:solidFill>
                            <a:srgbClr val="1F2328"/>
                          </a:solidFill>
                          <a:effectLst/>
                          <a:latin typeface="-apple-system"/>
                        </a:rPr>
                        <a:t>파일 </a:t>
                      </a:r>
                      <a:r>
                        <a:rPr lang="en-US" altLang="ko-KR" sz="1100" b="0" i="0" dirty="0">
                          <a:solidFill>
                            <a:srgbClr val="1F2328"/>
                          </a:solidFill>
                          <a:effectLst/>
                          <a:latin typeface="-apple-system"/>
                        </a:rPr>
                        <a:t>import </a:t>
                      </a:r>
                      <a:r>
                        <a:rPr lang="ko-KR" altLang="en-US" sz="1100" b="0" i="0" dirty="0">
                          <a:solidFill>
                            <a:srgbClr val="1F2328"/>
                          </a:solidFill>
                          <a:effectLst/>
                          <a:latin typeface="-apple-system"/>
                        </a:rPr>
                        <a:t>후 </a:t>
                      </a:r>
                      <a:r>
                        <a:rPr lang="en-US" altLang="ko-KR" sz="1100" b="0" i="0" dirty="0">
                          <a:solidFill>
                            <a:srgbClr val="1F2328"/>
                          </a:solidFill>
                          <a:effectLst/>
                          <a:latin typeface="-apple-system"/>
                        </a:rPr>
                        <a:t>run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dirty="0">
                          <a:solidFill>
                            <a:srgbClr val="1F2328"/>
                          </a:solidFill>
                          <a:effectLst/>
                          <a:latin typeface="-apple-system"/>
                        </a:rPr>
                        <a:t> 3.1.1 </a:t>
                      </a:r>
                      <a:r>
                        <a:rPr lang="ko-KR" altLang="en-US" sz="1100" b="0" i="0" dirty="0">
                          <a:solidFill>
                            <a:srgbClr val="1F2328"/>
                          </a:solidFill>
                          <a:effectLst/>
                          <a:latin typeface="-apple-system"/>
                        </a:rPr>
                        <a:t>정상 테스트 </a:t>
                      </a:r>
                      <a:r>
                        <a:rPr lang="ko-KR" altLang="en-US" sz="1100" b="0" i="0" dirty="0" err="1">
                          <a:solidFill>
                            <a:srgbClr val="1F2328"/>
                          </a:solidFill>
                          <a:effectLst/>
                          <a:latin typeface="-apple-system"/>
                        </a:rPr>
                        <a:t>우클릭</a:t>
                      </a:r>
                      <a:r>
                        <a:rPr lang="ko-KR" altLang="en-US" sz="1100" b="0" i="0" dirty="0">
                          <a:solidFill>
                            <a:srgbClr val="1F2328"/>
                          </a:solidFill>
                          <a:effectLst/>
                          <a:latin typeface="-apple-system"/>
                        </a:rPr>
                        <a:t> 후 </a:t>
                      </a:r>
                      <a:r>
                        <a:rPr lang="en-US" altLang="ko-KR" sz="1100" b="0" i="0" dirty="0">
                          <a:solidFill>
                            <a:srgbClr val="1F2328"/>
                          </a:solidFill>
                          <a:effectLst/>
                          <a:latin typeface="-apple-system"/>
                        </a:rPr>
                        <a:t>Start </a:t>
                      </a:r>
                      <a:r>
                        <a:rPr lang="ko-KR" altLang="en-US" sz="1100" b="0" i="0" dirty="0">
                          <a:solidFill>
                            <a:srgbClr val="1F2328"/>
                          </a:solidFill>
                          <a:effectLst/>
                          <a:latin typeface="-apple-system"/>
                        </a:rPr>
                        <a:t>클릭</a:t>
                      </a:r>
                      <a:endParaRPr lang="en-US" altLang="ko-KR" sz="1100" b="0" i="0" dirty="0">
                        <a:solidFill>
                          <a:srgbClr val="1F2328"/>
                        </a:solidFill>
                        <a:effectLst/>
                        <a:latin typeface="-apple-system"/>
                      </a:endParaRPr>
                    </a:p>
                    <a:p>
                      <a:pPr latinLnBrk="1"/>
                      <a:r>
                        <a:rPr lang="en-US" altLang="ko-KR" sz="1100" b="0" i="0" dirty="0">
                          <a:solidFill>
                            <a:srgbClr val="1F2328"/>
                          </a:solidFill>
                          <a:effectLst/>
                          <a:latin typeface="-apple-system"/>
                        </a:rPr>
                        <a:t>3.1.2 </a:t>
                      </a:r>
                      <a:r>
                        <a:rPr lang="en-US" altLang="ko-KR" sz="1100" b="0" dirty="0"/>
                        <a:t>Dashboards &gt; Flask Monitoring </a:t>
                      </a:r>
                      <a:r>
                        <a:rPr lang="ko-KR" altLang="en-US" sz="1100" b="0" dirty="0"/>
                        <a:t>혹은 아래의 </a:t>
                      </a:r>
                      <a:r>
                        <a:rPr lang="en-US" altLang="ko-KR" sz="1100" b="0" dirty="0"/>
                        <a:t>URL </a:t>
                      </a:r>
                      <a:r>
                        <a:rPr lang="ko-KR" altLang="en-US" sz="1100" b="0" dirty="0"/>
                        <a:t>접속</a:t>
                      </a:r>
                      <a:endParaRPr lang="en-US" altLang="ko-KR" sz="1100" b="0" dirty="0"/>
                    </a:p>
                    <a:p>
                      <a:pPr latinLnBrk="1"/>
                      <a:r>
                        <a:rPr lang="en-US" altLang="ko-KR" sz="1100" b="0" dirty="0"/>
                        <a:t>(</a:t>
                      </a:r>
                      <a:r>
                        <a:rPr lang="en-US" altLang="ko-KR" sz="1100" b="0" dirty="0">
                          <a:hlinkClick r:id="rId2"/>
                        </a:rPr>
                        <a:t>http://localhost:3000/d/flask-monitoring/flask-monitoring?orgId=1&amp;refresh=5s</a:t>
                      </a:r>
                      <a:r>
                        <a:rPr lang="en-US" altLang="ko-KR" sz="1100" b="0" dirty="0"/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dirty="0">
                          <a:solidFill>
                            <a:srgbClr val="1F2328"/>
                          </a:solidFill>
                          <a:effectLst/>
                          <a:latin typeface="-apple-system"/>
                        </a:rPr>
                        <a:t>모든 응답 정상 확인</a:t>
                      </a:r>
                      <a:endParaRPr lang="en-US" altLang="ko-KR" sz="1100" b="0" i="0" dirty="0">
                        <a:solidFill>
                          <a:srgbClr val="1F2328"/>
                        </a:solidFill>
                        <a:effectLst/>
                        <a:latin typeface="-apple-system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i="0" dirty="0">
                        <a:solidFill>
                          <a:srgbClr val="1F2328"/>
                        </a:solidFill>
                        <a:effectLst/>
                        <a:latin typeface="-apple-system"/>
                      </a:endParaRPr>
                    </a:p>
                    <a:p>
                      <a:pPr latinLnBrk="1"/>
                      <a:r>
                        <a:rPr lang="en-US" altLang="ko-KR" sz="1100" b="0" i="0" dirty="0">
                          <a:solidFill>
                            <a:srgbClr val="1F2328"/>
                          </a:solidFill>
                          <a:effectLst/>
                          <a:latin typeface="-apple-system"/>
                        </a:rPr>
                        <a:t> 3.1.3 </a:t>
                      </a:r>
                      <a:r>
                        <a:rPr lang="ko-KR" altLang="en-US" sz="1100" b="0" i="0" dirty="0">
                          <a:solidFill>
                            <a:srgbClr val="1F2328"/>
                          </a:solidFill>
                          <a:effectLst/>
                          <a:latin typeface="-apple-system"/>
                        </a:rPr>
                        <a:t>포화 테스트 </a:t>
                      </a:r>
                      <a:r>
                        <a:rPr lang="ko-KR" altLang="en-US" sz="1100" b="0" i="0" dirty="0" err="1">
                          <a:solidFill>
                            <a:srgbClr val="1F2328"/>
                          </a:solidFill>
                          <a:effectLst/>
                          <a:latin typeface="-apple-system"/>
                        </a:rPr>
                        <a:t>우클릭</a:t>
                      </a:r>
                      <a:r>
                        <a:rPr lang="ko-KR" altLang="en-US" sz="1100" b="0" i="0" dirty="0">
                          <a:solidFill>
                            <a:srgbClr val="1F2328"/>
                          </a:solidFill>
                          <a:effectLst/>
                          <a:latin typeface="-apple-system"/>
                        </a:rPr>
                        <a:t> 후 </a:t>
                      </a:r>
                      <a:r>
                        <a:rPr lang="en-US" altLang="ko-KR" sz="1100" b="0" i="0" dirty="0">
                          <a:solidFill>
                            <a:srgbClr val="1F2328"/>
                          </a:solidFill>
                          <a:effectLst/>
                          <a:latin typeface="-apple-system"/>
                        </a:rPr>
                        <a:t>Start </a:t>
                      </a:r>
                      <a:r>
                        <a:rPr lang="ko-KR" altLang="en-US" sz="1100" b="0" i="0" dirty="0">
                          <a:solidFill>
                            <a:srgbClr val="1F2328"/>
                          </a:solidFill>
                          <a:effectLst/>
                          <a:latin typeface="-apple-system"/>
                        </a:rPr>
                        <a:t>클릭</a:t>
                      </a:r>
                      <a:br>
                        <a:rPr lang="en-US" altLang="ko-KR" sz="1100" b="0" i="0" dirty="0">
                          <a:solidFill>
                            <a:srgbClr val="1F2328"/>
                          </a:solidFill>
                          <a:effectLst/>
                          <a:latin typeface="-apple-system"/>
                        </a:rPr>
                      </a:br>
                      <a:r>
                        <a:rPr lang="en-US" altLang="ko-KR" sz="1100" b="0" dirty="0"/>
                        <a:t>Dashboards &gt; Flask Monitoring </a:t>
                      </a:r>
                      <a:r>
                        <a:rPr lang="ko-KR" altLang="en-US" sz="1100" b="0" dirty="0"/>
                        <a:t>혹은 아래의 </a:t>
                      </a:r>
                      <a:r>
                        <a:rPr lang="en-US" altLang="ko-KR" sz="1100" b="0" dirty="0"/>
                        <a:t>URL </a:t>
                      </a:r>
                      <a:r>
                        <a:rPr lang="ko-KR" altLang="en-US" sz="1100" b="0" dirty="0"/>
                        <a:t>접속</a:t>
                      </a:r>
                      <a:endParaRPr lang="en-US" altLang="ko-KR" sz="1100" b="0" dirty="0"/>
                    </a:p>
                    <a:p>
                      <a:pPr latinLnBrk="1"/>
                      <a:r>
                        <a:rPr lang="en-US" altLang="ko-KR" sz="1100" b="0" dirty="0"/>
                        <a:t>(</a:t>
                      </a:r>
                      <a:r>
                        <a:rPr lang="en-US" altLang="ko-KR" sz="1100" b="0" dirty="0">
                          <a:hlinkClick r:id="rId2"/>
                        </a:rPr>
                        <a:t>http://localhost:3000/d/flask-monitoring/flask-monitoring?orgId=1&amp;refresh=5s</a:t>
                      </a:r>
                      <a:r>
                        <a:rPr lang="en-US" altLang="ko-KR" sz="1100" b="0" dirty="0"/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dirty="0">
                          <a:solidFill>
                            <a:srgbClr val="1F2328"/>
                          </a:solidFill>
                          <a:effectLst/>
                          <a:latin typeface="-apple-system"/>
                        </a:rPr>
                        <a:t>간헐적으로 </a:t>
                      </a:r>
                      <a:r>
                        <a:rPr lang="en-US" altLang="ko-KR" sz="1100" b="0" i="0" dirty="0">
                          <a:solidFill>
                            <a:srgbClr val="1F2328"/>
                          </a:solidFill>
                          <a:effectLst/>
                          <a:latin typeface="-apple-system"/>
                        </a:rPr>
                        <a:t>500</a:t>
                      </a:r>
                      <a:r>
                        <a:rPr lang="ko-KR" altLang="en-US" sz="1100" b="0" i="0" dirty="0">
                          <a:solidFill>
                            <a:srgbClr val="1F2328"/>
                          </a:solidFill>
                          <a:effectLst/>
                          <a:latin typeface="-apple-system"/>
                        </a:rPr>
                        <a:t>에러 발생 확인</a:t>
                      </a:r>
                      <a:br>
                        <a:rPr lang="en-US" altLang="ko-KR" sz="1100" b="0" i="0" dirty="0">
                          <a:solidFill>
                            <a:srgbClr val="1F2328"/>
                          </a:solidFill>
                          <a:effectLst/>
                          <a:latin typeface="-apple-system"/>
                        </a:rPr>
                      </a:br>
                      <a:br>
                        <a:rPr lang="en-US" altLang="ko-KR" sz="1100" b="0" i="0" dirty="0">
                          <a:solidFill>
                            <a:srgbClr val="1F2328"/>
                          </a:solidFill>
                          <a:effectLst/>
                          <a:latin typeface="-apple-system"/>
                        </a:rPr>
                      </a:br>
                      <a:endParaRPr lang="en-US" altLang="ko-KR" sz="1100" b="0" i="0" dirty="0">
                        <a:solidFill>
                          <a:srgbClr val="1F2328"/>
                        </a:solidFill>
                        <a:effectLst/>
                        <a:latin typeface="-apple-system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dirty="0">
                          <a:solidFill>
                            <a:srgbClr val="1F2328"/>
                          </a:solidFill>
                          <a:effectLst/>
                          <a:latin typeface="-apple-system"/>
                        </a:rPr>
                        <a:t> 3.1.3 </a:t>
                      </a:r>
                      <a:r>
                        <a:rPr lang="ko-KR" altLang="en-US" sz="1100" b="0" i="0" dirty="0">
                          <a:solidFill>
                            <a:srgbClr val="1F2328"/>
                          </a:solidFill>
                          <a:effectLst/>
                          <a:latin typeface="-apple-system"/>
                        </a:rPr>
                        <a:t>비정상 테스트 </a:t>
                      </a:r>
                      <a:r>
                        <a:rPr lang="ko-KR" altLang="en-US" sz="1100" b="0" i="0" dirty="0" err="1">
                          <a:solidFill>
                            <a:srgbClr val="1F2328"/>
                          </a:solidFill>
                          <a:effectLst/>
                          <a:latin typeface="-apple-system"/>
                        </a:rPr>
                        <a:t>우클릭</a:t>
                      </a:r>
                      <a:r>
                        <a:rPr lang="ko-KR" altLang="en-US" sz="1100" b="0" i="0" dirty="0">
                          <a:solidFill>
                            <a:srgbClr val="1F2328"/>
                          </a:solidFill>
                          <a:effectLst/>
                          <a:latin typeface="-apple-system"/>
                        </a:rPr>
                        <a:t> 후 </a:t>
                      </a:r>
                      <a:r>
                        <a:rPr lang="en-US" altLang="ko-KR" sz="1100" b="0" i="0" dirty="0">
                          <a:solidFill>
                            <a:srgbClr val="1F2328"/>
                          </a:solidFill>
                          <a:effectLst/>
                          <a:latin typeface="-apple-system"/>
                        </a:rPr>
                        <a:t>Start </a:t>
                      </a:r>
                      <a:r>
                        <a:rPr lang="ko-KR" altLang="en-US" sz="1100" b="0" i="0" dirty="0">
                          <a:solidFill>
                            <a:srgbClr val="1F2328"/>
                          </a:solidFill>
                          <a:effectLst/>
                          <a:latin typeface="-apple-system"/>
                        </a:rPr>
                        <a:t>클릭</a:t>
                      </a:r>
                      <a:endParaRPr lang="en-US" altLang="ko-KR" sz="1100" b="0" i="0" dirty="0">
                        <a:solidFill>
                          <a:srgbClr val="1F2328"/>
                        </a:solidFill>
                        <a:effectLst/>
                        <a:latin typeface="-apple-system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3.1.1: </a:t>
                      </a:r>
                      <a:r>
                        <a:rPr lang="ko-KR" altLang="en-US" sz="1100" dirty="0"/>
                        <a:t>모든 응답 정상</a:t>
                      </a:r>
                      <a:br>
                        <a:rPr lang="en-US" altLang="ko-KR" sz="1100" dirty="0"/>
                      </a:br>
                      <a:r>
                        <a:rPr lang="en-US" altLang="ko-KR" sz="1100" dirty="0"/>
                        <a:t>3.1.2: </a:t>
                      </a:r>
                      <a:r>
                        <a:rPr lang="ko-KR" altLang="en-US" sz="1100" dirty="0"/>
                        <a:t>간헐적으로 </a:t>
                      </a:r>
                      <a:r>
                        <a:rPr lang="en-US" altLang="ko-KR" sz="1100" dirty="0"/>
                        <a:t>500 </a:t>
                      </a:r>
                      <a:r>
                        <a:rPr lang="ko-KR" altLang="en-US" sz="1100" dirty="0"/>
                        <a:t>에러 발생</a:t>
                      </a:r>
                      <a:endParaRPr lang="en-US" altLang="ko-KR" sz="1100" dirty="0"/>
                    </a:p>
                    <a:p>
                      <a:pPr latinLnBrk="1"/>
                      <a:r>
                        <a:rPr lang="en-US" altLang="ko-KR" sz="1100" dirty="0"/>
                        <a:t>3.1.3: </a:t>
                      </a:r>
                      <a:r>
                        <a:rPr lang="ko-KR" altLang="en-US" sz="1100" dirty="0"/>
                        <a:t>대부분의 응답 </a:t>
                      </a:r>
                      <a:r>
                        <a:rPr lang="en-US" altLang="ko-KR" sz="1100" dirty="0"/>
                        <a:t>500</a:t>
                      </a:r>
                      <a:r>
                        <a:rPr lang="ko-KR" altLang="en-US" sz="1100" dirty="0"/>
                        <a:t>에러</a:t>
                      </a:r>
                      <a:r>
                        <a:rPr lang="en-US" altLang="ko-KR" sz="1100" dirty="0"/>
                        <a:t>, CPU </a:t>
                      </a:r>
                      <a:r>
                        <a:rPr lang="ko-KR" altLang="en-US" sz="1100" dirty="0"/>
                        <a:t>사용률 </a:t>
                      </a:r>
                      <a:r>
                        <a:rPr lang="en-US" altLang="ko-KR" sz="1100" dirty="0"/>
                        <a:t>&gt; 70%, </a:t>
                      </a:r>
                      <a:r>
                        <a:rPr lang="ko-KR" altLang="en-US" sz="1100" dirty="0"/>
                        <a:t>알람 수신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각각의 작업 완료 후</a:t>
                      </a:r>
                      <a:endParaRPr lang="en-US" altLang="ko-KR" sz="1100" dirty="0"/>
                    </a:p>
                    <a:p>
                      <a:pPr latinLnBrk="1"/>
                      <a:r>
                        <a:rPr lang="ko-KR" altLang="en-US" sz="1100" dirty="0"/>
                        <a:t>다음 테스트 진행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59929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/>
                        <a:t>모니터링 툴 접속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 </a:t>
                      </a:r>
                      <a:r>
                        <a:rPr lang="en-US" altLang="ko-KR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grafana</a:t>
                      </a:r>
                      <a:r>
                        <a:rPr lang="en-US" altLang="ko-KR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접속</a:t>
                      </a:r>
                      <a:endParaRPr lang="en-US" altLang="ko-KR" sz="11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sv-SE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altLang="ko-KR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sv-SE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/>
                        </a:rPr>
                        <a:t>http://localhost:3000</a:t>
                      </a:r>
                      <a:r>
                        <a:rPr lang="sv-SE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/>
                        <a:t>4.1 Dashboards &gt; Flask Monitoring </a:t>
                      </a:r>
                      <a:r>
                        <a:rPr lang="ko-KR" altLang="en-US" sz="1100" b="0" dirty="0"/>
                        <a:t>혹은 아래의 </a:t>
                      </a:r>
                      <a:r>
                        <a:rPr lang="en-US" altLang="ko-KR" sz="1100" b="0" dirty="0"/>
                        <a:t>URL </a:t>
                      </a:r>
                      <a:r>
                        <a:rPr lang="ko-KR" altLang="en-US" sz="1100" b="0" dirty="0"/>
                        <a:t>접속</a:t>
                      </a:r>
                      <a:endParaRPr lang="en-US" altLang="ko-KR" sz="1100" b="0" dirty="0"/>
                    </a:p>
                    <a:p>
                      <a:pPr latinLnBrk="1"/>
                      <a:r>
                        <a:rPr lang="en-US" altLang="ko-KR" sz="1100" b="0" dirty="0"/>
                        <a:t>(</a:t>
                      </a:r>
                      <a:r>
                        <a:rPr lang="en-US" altLang="ko-KR" sz="1100" b="0" dirty="0">
                          <a:hlinkClick r:id="rId2"/>
                        </a:rPr>
                        <a:t>http://localhost:3000/d/flask-monitoring/flask-monitoring?orgId=1&amp;refresh=5s</a:t>
                      </a:r>
                      <a:r>
                        <a:rPr lang="en-US" altLang="ko-KR" sz="1100" b="0" dirty="0"/>
                        <a:t>)</a:t>
                      </a:r>
                    </a:p>
                    <a:p>
                      <a:pPr latinLnBrk="1"/>
                      <a:r>
                        <a:rPr lang="en-US" altLang="ko-KR" sz="1100" b="0" dirty="0"/>
                        <a:t>4.2 CPU </a:t>
                      </a:r>
                      <a:r>
                        <a:rPr lang="ko-KR" altLang="en-US" sz="1100" b="0" dirty="0"/>
                        <a:t>사용량 </a:t>
                      </a:r>
                      <a:r>
                        <a:rPr lang="en-US" altLang="ko-KR" sz="1100" b="0" dirty="0"/>
                        <a:t>70% </a:t>
                      </a:r>
                      <a:r>
                        <a:rPr lang="ko-KR" altLang="en-US" sz="1100" b="0" dirty="0"/>
                        <a:t>이상 확인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CPU </a:t>
                      </a:r>
                      <a:r>
                        <a:rPr lang="ko-KR" altLang="en-US" sz="1100" dirty="0"/>
                        <a:t>사용량 </a:t>
                      </a:r>
                      <a:r>
                        <a:rPr lang="en-US" altLang="ko-KR" sz="1100" dirty="0"/>
                        <a:t>&gt; 70%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/>
                        <a:t>그라파나</a:t>
                      </a:r>
                      <a:r>
                        <a:rPr lang="ko-KR" altLang="en-US" sz="1100" dirty="0"/>
                        <a:t> 계정</a:t>
                      </a:r>
                      <a:endParaRPr lang="en-US" altLang="ko-KR" sz="1100" dirty="0"/>
                    </a:p>
                    <a:p>
                      <a:pPr latinLnBrk="1"/>
                      <a:r>
                        <a:rPr lang="en-US" altLang="ko-KR" sz="1100" dirty="0"/>
                        <a:t>Id: admin</a:t>
                      </a:r>
                    </a:p>
                    <a:p>
                      <a:pPr latinLnBrk="1"/>
                      <a:r>
                        <a:rPr lang="en-US" altLang="ko-KR" sz="1100" dirty="0"/>
                        <a:t>Pw: admin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94502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메일 수신 확인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dirty="0">
                          <a:solidFill>
                            <a:srgbClr val="1F2328"/>
                          </a:solidFill>
                          <a:effectLst/>
                          <a:latin typeface="-apple-system"/>
                        </a:rPr>
                        <a:t>5. </a:t>
                      </a:r>
                      <a:r>
                        <a:rPr lang="ko-KR" altLang="en-US" sz="1100" b="0" i="0" dirty="0" err="1">
                          <a:solidFill>
                            <a:srgbClr val="1F2328"/>
                          </a:solidFill>
                          <a:effectLst/>
                          <a:latin typeface="-apple-system"/>
                        </a:rPr>
                        <a:t>메일함</a:t>
                      </a:r>
                      <a:r>
                        <a:rPr lang="ko-KR" altLang="en-US" sz="1100" b="0" i="0" dirty="0">
                          <a:solidFill>
                            <a:srgbClr val="1F2328"/>
                          </a:solidFill>
                          <a:effectLst/>
                          <a:latin typeface="-apple-system"/>
                        </a:rPr>
                        <a:t> 확인</a:t>
                      </a:r>
                      <a:endParaRPr lang="en-US" altLang="ko-KR" sz="1100" b="0" i="0" dirty="0">
                        <a:solidFill>
                          <a:srgbClr val="1F2328"/>
                        </a:solidFill>
                        <a:effectLst/>
                        <a:latin typeface="-apple-system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5.1 </a:t>
                      </a:r>
                      <a:r>
                        <a:rPr lang="ko-KR" altLang="en-US" sz="1100" b="0" i="0" dirty="0">
                          <a:solidFill>
                            <a:srgbClr val="1F2328"/>
                          </a:solidFill>
                          <a:effectLst/>
                          <a:latin typeface="-apple-system"/>
                        </a:rPr>
                        <a:t>사전작업</a:t>
                      </a:r>
                      <a:r>
                        <a:rPr lang="en-US" altLang="ko-KR" sz="1100" b="0" i="0" dirty="0">
                          <a:solidFill>
                            <a:srgbClr val="1F2328"/>
                          </a:solidFill>
                          <a:effectLst/>
                          <a:latin typeface="-apple-system"/>
                        </a:rPr>
                        <a:t>1</a:t>
                      </a:r>
                      <a:r>
                        <a:rPr lang="ko-KR" altLang="en-US" sz="1100" b="0" i="0" dirty="0">
                          <a:solidFill>
                            <a:srgbClr val="1F2328"/>
                          </a:solidFill>
                          <a:effectLst/>
                          <a:latin typeface="-apple-system"/>
                        </a:rPr>
                        <a:t>에서 기재한 </a:t>
                      </a:r>
                      <a:r>
                        <a:rPr lang="ko-KR" altLang="en-US" sz="1100" b="0" i="0" dirty="0" err="1">
                          <a:solidFill>
                            <a:srgbClr val="1F2328"/>
                          </a:solidFill>
                          <a:effectLst/>
                          <a:latin typeface="-apple-system"/>
                        </a:rPr>
                        <a:t>메일함</a:t>
                      </a:r>
                      <a:r>
                        <a:rPr lang="ko-KR" altLang="en-US" sz="1100" b="0" i="0" dirty="0">
                          <a:solidFill>
                            <a:srgbClr val="1F2328"/>
                          </a:solidFill>
                          <a:effectLst/>
                          <a:latin typeface="-apple-system"/>
                        </a:rPr>
                        <a:t> 확인</a:t>
                      </a:r>
                      <a:endParaRPr lang="en-US" altLang="ko-KR" sz="1100" b="0" i="0" dirty="0">
                        <a:solidFill>
                          <a:srgbClr val="1F2328"/>
                        </a:solidFill>
                        <a:effectLst/>
                        <a:latin typeface="-apple-system"/>
                      </a:endParaRPr>
                    </a:p>
                    <a:p>
                      <a:pPr latinLnBrk="1"/>
                      <a:r>
                        <a:rPr lang="en-US" altLang="ko-KR" sz="1100" b="0" i="0" dirty="0">
                          <a:solidFill>
                            <a:srgbClr val="1F2328"/>
                          </a:solidFill>
                          <a:effectLst/>
                          <a:latin typeface="-apple-system"/>
                        </a:rPr>
                        <a:t>5.2. [FIRING]</a:t>
                      </a:r>
                      <a:r>
                        <a:rPr lang="ko-KR" altLang="en-US" sz="1100" b="0" i="0" dirty="0">
                          <a:solidFill>
                            <a:srgbClr val="1F2328"/>
                          </a:solidFill>
                          <a:effectLst/>
                          <a:latin typeface="-apple-system"/>
                        </a:rPr>
                        <a:t>으로 수신된 메일 확인</a:t>
                      </a:r>
                      <a:endParaRPr lang="en-US" altLang="ko-KR" sz="1100" b="0" i="0" dirty="0">
                        <a:solidFill>
                          <a:srgbClr val="1F2328"/>
                        </a:solidFill>
                        <a:effectLst/>
                        <a:latin typeface="-apple-system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dirty="0">
                          <a:solidFill>
                            <a:srgbClr val="1F2328"/>
                          </a:solidFill>
                          <a:effectLst/>
                          <a:latin typeface="-apple-system"/>
                        </a:rPr>
                        <a:t>5.3. [</a:t>
                      </a:r>
                      <a:r>
                        <a:rPr lang="en-US" altLang="ko-KR" sz="1100" b="0" i="0" dirty="0" err="1">
                          <a:solidFill>
                            <a:srgbClr val="1F2328"/>
                          </a:solidFill>
                          <a:effectLst/>
                          <a:latin typeface="-apple-system"/>
                        </a:rPr>
                        <a:t>Resorved</a:t>
                      </a:r>
                      <a:r>
                        <a:rPr lang="en-US" altLang="ko-KR" sz="1100" b="0" i="0" dirty="0">
                          <a:solidFill>
                            <a:srgbClr val="1F2328"/>
                          </a:solidFill>
                          <a:effectLst/>
                          <a:latin typeface="-apple-system"/>
                        </a:rPr>
                        <a:t>]</a:t>
                      </a:r>
                      <a:r>
                        <a:rPr lang="ko-KR" altLang="en-US" sz="1100" b="0" i="0" dirty="0">
                          <a:solidFill>
                            <a:srgbClr val="1F2328"/>
                          </a:solidFill>
                          <a:effectLst/>
                          <a:latin typeface="-apple-system"/>
                        </a:rPr>
                        <a:t>으로 수신된 메일 확인</a:t>
                      </a:r>
                      <a:endParaRPr lang="en-US" altLang="ko-KR" sz="1100" b="0" i="0" dirty="0">
                        <a:solidFill>
                          <a:srgbClr val="1F2328"/>
                        </a:solidFill>
                        <a:effectLst/>
                        <a:latin typeface="-apple-system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메일 정상 수신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3656123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993F74DB-CF34-551A-0976-AEEE2F15BAB3}"/>
              </a:ext>
            </a:extLst>
          </p:cNvPr>
          <p:cNvSpPr txBox="1"/>
          <p:nvPr/>
        </p:nvSpPr>
        <p:spPr>
          <a:xfrm>
            <a:off x="85725" y="16777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1800" b="1" i="0" dirty="0">
                <a:solidFill>
                  <a:srgbClr val="1F2328"/>
                </a:solidFill>
                <a:effectLst/>
                <a:latin typeface="-apple-system"/>
              </a:rPr>
              <a:t>부하 테스트 시나리오</a:t>
            </a:r>
            <a:r>
              <a:rPr lang="en-US" altLang="ko-KR" sz="1800" b="1" i="0" dirty="0">
                <a:solidFill>
                  <a:srgbClr val="1F2328"/>
                </a:solidFill>
                <a:effectLst/>
                <a:latin typeface="-apple-system"/>
              </a:rPr>
              <a:t>(Flask) Load Test</a:t>
            </a:r>
          </a:p>
        </p:txBody>
      </p:sp>
    </p:spTree>
    <p:extLst>
      <p:ext uri="{BB962C8B-B14F-4D97-AF65-F5344CB8AC3E}">
        <p14:creationId xmlns:p14="http://schemas.microsoft.com/office/powerpoint/2010/main" val="27345771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8B757D51-8401-C4B5-5E27-87EF078A37D4}"/>
              </a:ext>
            </a:extLst>
          </p:cNvPr>
          <p:cNvGrpSpPr/>
          <p:nvPr/>
        </p:nvGrpSpPr>
        <p:grpSpPr>
          <a:xfrm>
            <a:off x="318711" y="2135673"/>
            <a:ext cx="8822982" cy="4539795"/>
            <a:chOff x="1024881" y="1445796"/>
            <a:chExt cx="8822982" cy="4539795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E4F10246-2CC3-DAF6-ABEA-E2A7EA44E4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93978" y="1864584"/>
              <a:ext cx="6753885" cy="3702217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E8DD3784-9932-8068-E87C-498375609D6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24881" y="1445796"/>
              <a:ext cx="2075133" cy="4539795"/>
            </a:xfrm>
            <a:prstGeom prst="rect">
              <a:avLst/>
            </a:prstGeom>
          </p:spPr>
        </p:pic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C76CD72-8531-7539-E25A-B981B7212B72}"/>
                </a:ext>
              </a:extLst>
            </p:cNvPr>
            <p:cNvSpPr/>
            <p:nvPr/>
          </p:nvSpPr>
          <p:spPr>
            <a:xfrm>
              <a:off x="1511930" y="3998615"/>
              <a:ext cx="1457608" cy="23539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8D07B4F5-F272-290D-94A0-DE09AD9980D9}"/>
                </a:ext>
              </a:extLst>
            </p:cNvPr>
            <p:cNvSpPr/>
            <p:nvPr/>
          </p:nvSpPr>
          <p:spPr>
            <a:xfrm>
              <a:off x="3224454" y="3480301"/>
              <a:ext cx="2995278" cy="581687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4C35C112-29E8-C660-F2DE-A87FDFC96AED}"/>
                </a:ext>
              </a:extLst>
            </p:cNvPr>
            <p:cNvSpPr/>
            <p:nvPr/>
          </p:nvSpPr>
          <p:spPr>
            <a:xfrm>
              <a:off x="3224454" y="5194509"/>
              <a:ext cx="885820" cy="171179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1766E910-DC07-76A5-4BB4-C0613F0EB504}"/>
                </a:ext>
              </a:extLst>
            </p:cNvPr>
            <p:cNvSpPr/>
            <p:nvPr/>
          </p:nvSpPr>
          <p:spPr>
            <a:xfrm>
              <a:off x="7876426" y="3183131"/>
              <a:ext cx="498030" cy="17268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71BB6A42-64C1-683B-3DE3-A1B66014CC5B}"/>
              </a:ext>
            </a:extLst>
          </p:cNvPr>
          <p:cNvSpPr txBox="1"/>
          <p:nvPr/>
        </p:nvSpPr>
        <p:spPr>
          <a:xfrm>
            <a:off x="122224" y="594988"/>
            <a:ext cx="609750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dirty="0">
                <a:solidFill>
                  <a:srgbClr val="1F2328"/>
                </a:solidFill>
                <a:effectLst/>
                <a:latin typeface="-apple-system"/>
              </a:rPr>
              <a:t>1.1 Alerting &gt; Contact points </a:t>
            </a:r>
            <a:r>
              <a:rPr lang="ko-KR" altLang="en-US" sz="1200" b="0" i="0" dirty="0">
                <a:solidFill>
                  <a:srgbClr val="1F2328"/>
                </a:solidFill>
                <a:effectLst/>
                <a:latin typeface="-apple-system"/>
              </a:rPr>
              <a:t>혹은 아래의 </a:t>
            </a:r>
            <a:r>
              <a:rPr lang="en-US" altLang="ko-KR" sz="1200" b="0" i="0" dirty="0">
                <a:solidFill>
                  <a:srgbClr val="1F2328"/>
                </a:solidFill>
                <a:effectLst/>
                <a:latin typeface="-apple-system"/>
              </a:rPr>
              <a:t>URL </a:t>
            </a:r>
            <a:r>
              <a:rPr lang="ko-KR" altLang="en-US" sz="1200" b="0" i="0" dirty="0">
                <a:solidFill>
                  <a:srgbClr val="1F2328"/>
                </a:solidFill>
                <a:effectLst/>
                <a:latin typeface="-apple-system"/>
              </a:rPr>
              <a:t>접속</a:t>
            </a:r>
            <a:r>
              <a:rPr lang="en-US" altLang="ko-KR" sz="1200" b="0" i="0" dirty="0">
                <a:solidFill>
                  <a:srgbClr val="1F2328"/>
                </a:solidFill>
                <a:effectLst/>
                <a:latin typeface="-apple-system"/>
              </a:rPr>
              <a:t>(</a:t>
            </a:r>
            <a:r>
              <a:rPr lang="en-US" altLang="ko-KR" sz="1200" b="0" i="0" dirty="0">
                <a:solidFill>
                  <a:srgbClr val="1F2328"/>
                </a:solidFill>
                <a:effectLst/>
                <a:latin typeface="-apple-system"/>
                <a:hlinkClick r:id="rId4"/>
              </a:rPr>
              <a:t>http://localhost:3000/alerting/notifications?search=</a:t>
            </a:r>
            <a:r>
              <a:rPr lang="en-US" altLang="ko-KR" sz="1200" b="0" i="0" dirty="0">
                <a:solidFill>
                  <a:srgbClr val="1F2328"/>
                </a:solidFill>
                <a:effectLst/>
                <a:latin typeface="-apple-system"/>
              </a:rPr>
              <a:t>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dirty="0">
                <a:solidFill>
                  <a:srgbClr val="1F2328"/>
                </a:solidFill>
                <a:effectLst/>
                <a:latin typeface="-apple-system"/>
              </a:rPr>
              <a:t>1.2 Grafana-default-email Edit </a:t>
            </a:r>
            <a:r>
              <a:rPr lang="ko-KR" altLang="en-US" sz="1200" b="0" i="0" dirty="0">
                <a:solidFill>
                  <a:srgbClr val="1F2328"/>
                </a:solidFill>
                <a:effectLst/>
                <a:latin typeface="-apple-system"/>
              </a:rPr>
              <a:t>클릭</a:t>
            </a:r>
            <a:endParaRPr lang="en-US" altLang="ko-KR" sz="1200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dirty="0">
                <a:solidFill>
                  <a:srgbClr val="1F2328"/>
                </a:solidFill>
                <a:effectLst/>
                <a:latin typeface="-apple-system"/>
              </a:rPr>
              <a:t>1.3 Addresses</a:t>
            </a:r>
            <a:r>
              <a:rPr lang="ko-KR" altLang="en-US" sz="1200" b="0" i="0" dirty="0">
                <a:solidFill>
                  <a:srgbClr val="1F2328"/>
                </a:solidFill>
                <a:effectLst/>
                <a:latin typeface="-apple-system"/>
              </a:rPr>
              <a:t>에 테스트할 본인의 이메일 주소 기입</a:t>
            </a:r>
            <a:endParaRPr lang="en-US" altLang="ko-KR" sz="1200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dirty="0">
                <a:solidFill>
                  <a:srgbClr val="1F2328"/>
                </a:solidFill>
                <a:effectLst/>
                <a:latin typeface="-apple-system"/>
              </a:rPr>
              <a:t>1.4 Test </a:t>
            </a:r>
            <a:r>
              <a:rPr lang="ko-KR" altLang="en-US" sz="1200" b="0" i="0" dirty="0">
                <a:solidFill>
                  <a:srgbClr val="1F2328"/>
                </a:solidFill>
                <a:effectLst/>
                <a:latin typeface="-apple-system"/>
              </a:rPr>
              <a:t>버튼 클릭해서 메일 정상 수신 확인</a:t>
            </a:r>
            <a:endParaRPr lang="en-US" altLang="ko-KR" sz="1200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dirty="0">
                <a:solidFill>
                  <a:srgbClr val="1F2328"/>
                </a:solidFill>
                <a:effectLst/>
                <a:latin typeface="-apple-system"/>
              </a:rPr>
              <a:t>1.5 </a:t>
            </a:r>
            <a:r>
              <a:rPr lang="ko-KR" altLang="en-US" sz="1200" b="0" i="0" dirty="0">
                <a:solidFill>
                  <a:srgbClr val="1F2328"/>
                </a:solidFill>
                <a:effectLst/>
                <a:latin typeface="-apple-system"/>
              </a:rPr>
              <a:t>메일이 정상적으로 수신되면 </a:t>
            </a:r>
            <a:r>
              <a:rPr lang="en-US" altLang="ko-KR" sz="1200" b="0" i="0" dirty="0">
                <a:solidFill>
                  <a:srgbClr val="1F2328"/>
                </a:solidFill>
                <a:effectLst/>
                <a:latin typeface="-apple-system"/>
              </a:rPr>
              <a:t>Save contact point </a:t>
            </a:r>
            <a:r>
              <a:rPr lang="ko-KR" altLang="en-US" sz="1200" b="0" i="0" dirty="0">
                <a:solidFill>
                  <a:srgbClr val="1F2328"/>
                </a:solidFill>
                <a:effectLst/>
                <a:latin typeface="-apple-system"/>
              </a:rPr>
              <a:t>클릭</a:t>
            </a:r>
            <a:endParaRPr lang="en-US" altLang="ko-KR" sz="1200" b="0" i="0" dirty="0">
              <a:solidFill>
                <a:srgbClr val="1F2328"/>
              </a:solidFill>
              <a:effectLst/>
              <a:latin typeface="-apple-system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972375B-82BD-5591-477F-690C2C4E5963}"/>
              </a:ext>
            </a:extLst>
          </p:cNvPr>
          <p:cNvSpPr txBox="1"/>
          <p:nvPr/>
        </p:nvSpPr>
        <p:spPr>
          <a:xfrm>
            <a:off x="85725" y="10439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b="1" dirty="0">
                <a:solidFill>
                  <a:srgbClr val="1F2328"/>
                </a:solidFill>
                <a:latin typeface="-apple-system"/>
              </a:rPr>
              <a:t>부하</a:t>
            </a:r>
            <a:r>
              <a:rPr lang="ko-KR" altLang="en-US" sz="1800" b="1" i="0" dirty="0">
                <a:solidFill>
                  <a:srgbClr val="1F2328"/>
                </a:solidFill>
                <a:effectLst/>
                <a:latin typeface="-apple-system"/>
              </a:rPr>
              <a:t> 테스트 </a:t>
            </a:r>
            <a:r>
              <a:rPr lang="en-US" altLang="ko-KR" sz="1800" b="1" i="0" dirty="0">
                <a:solidFill>
                  <a:srgbClr val="1F2328"/>
                </a:solidFill>
                <a:effectLst/>
                <a:latin typeface="-apple-system"/>
              </a:rPr>
              <a:t>(Flask)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E554699F-7AC9-63F2-5A41-6524112582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60210" y="701640"/>
            <a:ext cx="4419441" cy="286806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8575C56-9F3E-86C0-64B5-C8F41757C7AE}"/>
              </a:ext>
            </a:extLst>
          </p:cNvPr>
          <p:cNvSpPr txBox="1"/>
          <p:nvPr/>
        </p:nvSpPr>
        <p:spPr>
          <a:xfrm>
            <a:off x="269413" y="1861178"/>
            <a:ext cx="126515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400" b="1" dirty="0">
                <a:solidFill>
                  <a:srgbClr val="1F2328"/>
                </a:solidFill>
                <a:latin typeface="-apple-system"/>
              </a:rPr>
              <a:t>Grafana</a:t>
            </a:r>
            <a:endParaRPr lang="en-US" altLang="ko-KR" sz="1400" b="1" i="0" dirty="0">
              <a:solidFill>
                <a:srgbClr val="1F2328"/>
              </a:solidFill>
              <a:effectLst/>
              <a:latin typeface="-apple-system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6183976-2850-EC8C-1568-285975EA46F0}"/>
              </a:ext>
            </a:extLst>
          </p:cNvPr>
          <p:cNvSpPr txBox="1"/>
          <p:nvPr/>
        </p:nvSpPr>
        <p:spPr>
          <a:xfrm>
            <a:off x="6346631" y="409340"/>
            <a:ext cx="126515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1400" b="1" i="0" dirty="0" err="1">
                <a:solidFill>
                  <a:srgbClr val="1F2328"/>
                </a:solidFill>
                <a:effectLst/>
                <a:latin typeface="-apple-system"/>
              </a:rPr>
              <a:t>메일함</a:t>
            </a:r>
            <a:endParaRPr lang="en-US" altLang="ko-KR" sz="1400" b="1" i="0" dirty="0">
              <a:solidFill>
                <a:srgbClr val="1F2328"/>
              </a:solidFill>
              <a:effectLst/>
              <a:latin typeface="-apple-system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408EEDF-301F-26A1-169E-0827CAECD644}"/>
              </a:ext>
            </a:extLst>
          </p:cNvPr>
          <p:cNvSpPr txBox="1"/>
          <p:nvPr/>
        </p:nvSpPr>
        <p:spPr>
          <a:xfrm>
            <a:off x="2637255" y="6316587"/>
            <a:ext cx="52057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Slack, Email, Telegram </a:t>
            </a:r>
            <a:r>
              <a:rPr lang="ko-KR" altLang="en-US" sz="1200" dirty="0"/>
              <a:t>등의 </a:t>
            </a:r>
            <a:r>
              <a:rPr lang="en-US" altLang="ko-KR" sz="1200" dirty="0"/>
              <a:t>Contact point</a:t>
            </a:r>
            <a:r>
              <a:rPr lang="ko-KR" altLang="en-US" sz="1200" dirty="0"/>
              <a:t> 지정 가능</a:t>
            </a:r>
            <a:endParaRPr lang="en-US" altLang="ko-KR" sz="1200" dirty="0"/>
          </a:p>
          <a:p>
            <a:r>
              <a:rPr lang="ko-KR" altLang="en-US" sz="1200" dirty="0"/>
              <a:t>이메일 그룹 및 주소 지정 후 </a:t>
            </a:r>
            <a:r>
              <a:rPr lang="en-US" altLang="ko-KR" sz="1200" dirty="0"/>
              <a:t>Test </a:t>
            </a:r>
            <a:r>
              <a:rPr lang="ko-KR" altLang="en-US" sz="1200" dirty="0"/>
              <a:t>버튼을 클릭하면 테스트용 알람을 수신</a:t>
            </a:r>
          </a:p>
        </p:txBody>
      </p:sp>
    </p:spTree>
    <p:extLst>
      <p:ext uri="{BB962C8B-B14F-4D97-AF65-F5344CB8AC3E}">
        <p14:creationId xmlns:p14="http://schemas.microsoft.com/office/powerpoint/2010/main" val="15662047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A6BA849-944F-3973-61DF-B772C71B2D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9803" y="1704859"/>
            <a:ext cx="9127774" cy="434928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1AD1C43-92FF-257A-8364-EB9C9BE665FB}"/>
              </a:ext>
            </a:extLst>
          </p:cNvPr>
          <p:cNvSpPr txBox="1"/>
          <p:nvPr/>
        </p:nvSpPr>
        <p:spPr>
          <a:xfrm>
            <a:off x="287447" y="592195"/>
            <a:ext cx="609750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en-US" altLang="ko-KR" sz="1200" b="0" dirty="0"/>
              <a:t>2.1 Dashboards &gt; Flask Monitoring </a:t>
            </a:r>
            <a:r>
              <a:rPr lang="ko-KR" altLang="en-US" sz="1200" b="0" dirty="0"/>
              <a:t>혹은 아래의 </a:t>
            </a:r>
            <a:r>
              <a:rPr lang="en-US" altLang="ko-KR" sz="1200" b="0" dirty="0"/>
              <a:t>URL </a:t>
            </a:r>
            <a:r>
              <a:rPr lang="ko-KR" altLang="en-US" sz="1200" b="0" dirty="0"/>
              <a:t>접속</a:t>
            </a:r>
            <a:endParaRPr lang="en-US" altLang="ko-KR" sz="1200" b="0" dirty="0"/>
          </a:p>
          <a:p>
            <a:pPr latinLnBrk="1"/>
            <a:r>
              <a:rPr lang="en-US" altLang="ko-KR" sz="1200" b="0" dirty="0"/>
              <a:t>(</a:t>
            </a:r>
            <a:r>
              <a:rPr lang="en-US" altLang="ko-KR" sz="1200" b="0" dirty="0">
                <a:hlinkClick r:id="rId3"/>
              </a:rPr>
              <a:t>http://localhost:3000/d/flask-monitoring/flask-monitoring?orgId=1&amp;refresh=5s</a:t>
            </a:r>
            <a:r>
              <a:rPr lang="en-US" altLang="ko-KR" sz="1200" b="0" dirty="0"/>
              <a:t>)</a:t>
            </a:r>
          </a:p>
          <a:p>
            <a:pPr latinLnBrk="1"/>
            <a:r>
              <a:rPr lang="en-US" altLang="ko-KR" sz="1200" b="0" dirty="0"/>
              <a:t>2.2 </a:t>
            </a:r>
            <a:r>
              <a:rPr lang="ko-KR" altLang="en-US" sz="1200" b="0" dirty="0"/>
              <a:t>대시보드에 데이터 없는 것 확인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33AC61-1C1B-D5A0-1499-46F391945B05}"/>
              </a:ext>
            </a:extLst>
          </p:cNvPr>
          <p:cNvSpPr txBox="1"/>
          <p:nvPr/>
        </p:nvSpPr>
        <p:spPr>
          <a:xfrm>
            <a:off x="85725" y="10439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b="1" dirty="0">
                <a:solidFill>
                  <a:srgbClr val="1F2328"/>
                </a:solidFill>
                <a:latin typeface="-apple-system"/>
              </a:rPr>
              <a:t>부하</a:t>
            </a:r>
            <a:r>
              <a:rPr lang="ko-KR" altLang="en-US" sz="1800" b="1" i="0" dirty="0">
                <a:solidFill>
                  <a:srgbClr val="1F2328"/>
                </a:solidFill>
                <a:effectLst/>
                <a:latin typeface="-apple-system"/>
              </a:rPr>
              <a:t> 테스트 </a:t>
            </a:r>
            <a:r>
              <a:rPr lang="en-US" altLang="ko-KR" sz="1800" b="1" i="0" dirty="0">
                <a:solidFill>
                  <a:srgbClr val="1F2328"/>
                </a:solidFill>
                <a:effectLst/>
                <a:latin typeface="-apple-system"/>
              </a:rPr>
              <a:t>(Flask)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086570B-17E3-7010-DA09-92F006745098}"/>
              </a:ext>
            </a:extLst>
          </p:cNvPr>
          <p:cNvSpPr txBox="1"/>
          <p:nvPr/>
        </p:nvSpPr>
        <p:spPr>
          <a:xfrm>
            <a:off x="1129803" y="1356991"/>
            <a:ext cx="126515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400" b="1" dirty="0">
                <a:solidFill>
                  <a:srgbClr val="1F2328"/>
                </a:solidFill>
                <a:latin typeface="-apple-system"/>
              </a:rPr>
              <a:t>Grafana</a:t>
            </a:r>
            <a:endParaRPr lang="en-US" altLang="ko-KR" sz="1400" b="1" i="0" dirty="0">
              <a:solidFill>
                <a:srgbClr val="1F2328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8936427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D4C2A4B-8BD7-43F8-AA52-9F564DB05FC4}"/>
              </a:ext>
            </a:extLst>
          </p:cNvPr>
          <p:cNvSpPr txBox="1"/>
          <p:nvPr/>
        </p:nvSpPr>
        <p:spPr>
          <a:xfrm>
            <a:off x="287447" y="592195"/>
            <a:ext cx="609750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dirty="0">
                <a:solidFill>
                  <a:srgbClr val="1F2328"/>
                </a:solidFill>
                <a:effectLst/>
                <a:latin typeface="-apple-system"/>
              </a:rPr>
              <a:t>3.1 HTTP </a:t>
            </a:r>
            <a:r>
              <a:rPr lang="en-US" altLang="ko-KR" sz="1200" b="0" i="0" dirty="0" err="1">
                <a:solidFill>
                  <a:srgbClr val="1F2328"/>
                </a:solidFill>
                <a:effectLst/>
                <a:latin typeface="-apple-system"/>
              </a:rPr>
              <a:t>Request.jmx</a:t>
            </a:r>
            <a:r>
              <a:rPr lang="en-US" altLang="ko-KR" sz="1200" b="0" i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ko-KR" altLang="en-US" sz="1200" b="0" i="0" dirty="0">
                <a:solidFill>
                  <a:srgbClr val="1F2328"/>
                </a:solidFill>
                <a:effectLst/>
                <a:latin typeface="-apple-system"/>
              </a:rPr>
              <a:t>파일 </a:t>
            </a:r>
            <a:r>
              <a:rPr lang="en-US" altLang="ko-KR" sz="1200" b="0" i="0" dirty="0">
                <a:solidFill>
                  <a:srgbClr val="1F2328"/>
                </a:solidFill>
                <a:effectLst/>
                <a:latin typeface="-apple-system"/>
              </a:rPr>
              <a:t>import </a:t>
            </a:r>
            <a:r>
              <a:rPr lang="ko-KR" altLang="en-US" sz="1200" b="0" i="0" dirty="0">
                <a:solidFill>
                  <a:srgbClr val="1F2328"/>
                </a:solidFill>
                <a:effectLst/>
                <a:latin typeface="-apple-system"/>
              </a:rPr>
              <a:t>후 </a:t>
            </a:r>
            <a:r>
              <a:rPr lang="en-US" altLang="ko-KR" sz="1200" b="0" i="0" dirty="0">
                <a:solidFill>
                  <a:srgbClr val="1F2328"/>
                </a:solidFill>
                <a:effectLst/>
                <a:latin typeface="-apple-system"/>
              </a:rPr>
              <a:t>run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dirty="0">
                <a:solidFill>
                  <a:srgbClr val="1F2328"/>
                </a:solidFill>
                <a:effectLst/>
                <a:latin typeface="-apple-system"/>
              </a:rPr>
              <a:t>80000</a:t>
            </a:r>
            <a:r>
              <a:rPr lang="ko-KR" altLang="en-US" sz="1200" b="0" i="0" dirty="0">
                <a:solidFill>
                  <a:srgbClr val="1F2328"/>
                </a:solidFill>
                <a:effectLst/>
                <a:latin typeface="-apple-system"/>
              </a:rPr>
              <a:t>번 테스트 </a:t>
            </a:r>
            <a:r>
              <a:rPr lang="ko-KR" altLang="en-US" sz="1200" b="0" i="0" dirty="0" err="1">
                <a:solidFill>
                  <a:srgbClr val="1F2328"/>
                </a:solidFill>
                <a:effectLst/>
                <a:latin typeface="-apple-system"/>
              </a:rPr>
              <a:t>우클릭</a:t>
            </a:r>
            <a:r>
              <a:rPr lang="ko-KR" altLang="en-US" sz="1200" b="0" i="0" dirty="0">
                <a:solidFill>
                  <a:srgbClr val="1F2328"/>
                </a:solidFill>
                <a:effectLst/>
                <a:latin typeface="-apple-system"/>
              </a:rPr>
              <a:t> 후 </a:t>
            </a:r>
            <a:r>
              <a:rPr lang="en-US" altLang="ko-KR" sz="1200" b="0" i="0" dirty="0">
                <a:solidFill>
                  <a:srgbClr val="1F2328"/>
                </a:solidFill>
                <a:effectLst/>
                <a:latin typeface="-apple-system"/>
              </a:rPr>
              <a:t>Start </a:t>
            </a:r>
            <a:r>
              <a:rPr lang="ko-KR" altLang="en-US" sz="1200" b="0" i="0" dirty="0">
                <a:solidFill>
                  <a:srgbClr val="1F2328"/>
                </a:solidFill>
                <a:effectLst/>
                <a:latin typeface="-apple-system"/>
              </a:rPr>
              <a:t>클릭</a:t>
            </a:r>
            <a:endParaRPr lang="ko-KR" altLang="en-US" sz="1200" b="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DAF0DB-BC47-0FAB-9D0A-497D0A315D2C}"/>
              </a:ext>
            </a:extLst>
          </p:cNvPr>
          <p:cNvSpPr txBox="1"/>
          <p:nvPr/>
        </p:nvSpPr>
        <p:spPr>
          <a:xfrm>
            <a:off x="85725" y="10439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b="1" dirty="0">
                <a:solidFill>
                  <a:srgbClr val="1F2328"/>
                </a:solidFill>
                <a:latin typeface="-apple-system"/>
              </a:rPr>
              <a:t>부하</a:t>
            </a:r>
            <a:r>
              <a:rPr lang="ko-KR" altLang="en-US" sz="1800" b="1" i="0" dirty="0">
                <a:solidFill>
                  <a:srgbClr val="1F2328"/>
                </a:solidFill>
                <a:effectLst/>
                <a:latin typeface="-apple-system"/>
              </a:rPr>
              <a:t> 테스트 </a:t>
            </a:r>
            <a:r>
              <a:rPr lang="en-US" altLang="ko-KR" sz="1800" b="1" i="0" dirty="0">
                <a:solidFill>
                  <a:srgbClr val="1F2328"/>
                </a:solidFill>
                <a:effectLst/>
                <a:latin typeface="-apple-system"/>
              </a:rPr>
              <a:t>(Flask)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9E68E8-404B-B4B2-8896-5E5EEEC3D6D4}"/>
              </a:ext>
            </a:extLst>
          </p:cNvPr>
          <p:cNvSpPr txBox="1"/>
          <p:nvPr/>
        </p:nvSpPr>
        <p:spPr>
          <a:xfrm>
            <a:off x="287447" y="1053860"/>
            <a:ext cx="126515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400" b="1" i="0" dirty="0">
                <a:solidFill>
                  <a:srgbClr val="1F2328"/>
                </a:solidFill>
                <a:effectLst/>
                <a:latin typeface="-apple-system"/>
              </a:rPr>
              <a:t>Apache </a:t>
            </a:r>
            <a:r>
              <a:rPr lang="en-US" altLang="ko-KR" sz="1400" b="1" i="0" dirty="0" err="1">
                <a:solidFill>
                  <a:srgbClr val="1F2328"/>
                </a:solidFill>
                <a:effectLst/>
                <a:latin typeface="-apple-system"/>
              </a:rPr>
              <a:t>jmeter</a:t>
            </a:r>
            <a:endParaRPr lang="en-US" altLang="ko-KR" sz="1400" b="1" i="0" dirty="0">
              <a:solidFill>
                <a:srgbClr val="1F2328"/>
              </a:solidFill>
              <a:effectLst/>
              <a:latin typeface="-apple-system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88922CE-CF50-944F-4B3B-AD044FE875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447" y="1335130"/>
            <a:ext cx="7386016" cy="5035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834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76D672A6-AC9C-E196-486E-DCBFF5B9DC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4614433"/>
              </p:ext>
            </p:extLst>
          </p:nvPr>
        </p:nvGraphicFramePr>
        <p:xfrm>
          <a:off x="-2777779" y="1143686"/>
          <a:ext cx="11016906" cy="403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4366">
                  <a:extLst>
                    <a:ext uri="{9D8B030D-6E8A-4147-A177-3AD203B41FA5}">
                      <a16:colId xmlns:a16="http://schemas.microsoft.com/office/drawing/2014/main" val="94301535"/>
                    </a:ext>
                  </a:extLst>
                </a:gridCol>
                <a:gridCol w="2322285">
                  <a:extLst>
                    <a:ext uri="{9D8B030D-6E8A-4147-A177-3AD203B41FA5}">
                      <a16:colId xmlns:a16="http://schemas.microsoft.com/office/drawing/2014/main" val="3041877668"/>
                    </a:ext>
                  </a:extLst>
                </a:gridCol>
                <a:gridCol w="3614058">
                  <a:extLst>
                    <a:ext uri="{9D8B030D-6E8A-4147-A177-3AD203B41FA5}">
                      <a16:colId xmlns:a16="http://schemas.microsoft.com/office/drawing/2014/main" val="3150416827"/>
                    </a:ext>
                  </a:extLst>
                </a:gridCol>
                <a:gridCol w="2467428">
                  <a:extLst>
                    <a:ext uri="{9D8B030D-6E8A-4147-A177-3AD203B41FA5}">
                      <a16:colId xmlns:a16="http://schemas.microsoft.com/office/drawing/2014/main" val="1094821417"/>
                    </a:ext>
                  </a:extLst>
                </a:gridCol>
                <a:gridCol w="1208769">
                  <a:extLst>
                    <a:ext uri="{9D8B030D-6E8A-4147-A177-3AD203B41FA5}">
                      <a16:colId xmlns:a16="http://schemas.microsoft.com/office/drawing/2014/main" val="23376656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대분류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중분류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소분류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예상결과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비고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0268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서비스 실행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sng" dirty="0">
                          <a:solidFill>
                            <a:srgbClr val="1F2328"/>
                          </a:solidFill>
                          <a:effectLst/>
                          <a:latin typeface="-apple-system"/>
                        </a:rPr>
                        <a:t>1. </a:t>
                      </a:r>
                      <a:r>
                        <a:rPr lang="ko-KR" altLang="en-US" sz="1200" b="0" i="0" u="sng" dirty="0">
                          <a:solidFill>
                            <a:srgbClr val="1F2328"/>
                          </a:solidFill>
                          <a:effectLst/>
                          <a:latin typeface="-apple-system"/>
                        </a:rPr>
                        <a:t>배치 파일 실행</a:t>
                      </a:r>
                      <a:endParaRPr lang="en-US" altLang="ko-KR" sz="1200" b="0" i="0" u="sng" dirty="0">
                        <a:solidFill>
                          <a:srgbClr val="1F2328"/>
                        </a:solidFill>
                        <a:effectLst/>
                        <a:latin typeface="-apple-system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dirty="0">
                          <a:solidFill>
                            <a:srgbClr val="1F2328"/>
                          </a:solidFill>
                          <a:effectLst/>
                          <a:latin typeface="-apple-system"/>
                        </a:rPr>
                        <a:t>1.1 dashboard_run.bat,</a:t>
                      </a:r>
                      <a:r>
                        <a:rPr lang="ko-KR" altLang="en-US" sz="1200" b="0" i="0" dirty="0">
                          <a:solidFill>
                            <a:srgbClr val="1F2328"/>
                          </a:solidFill>
                          <a:effectLst/>
                          <a:latin typeface="-apple-system"/>
                        </a:rPr>
                        <a:t> </a:t>
                      </a:r>
                      <a:r>
                        <a:rPr lang="en-US" altLang="ko-KR" sz="1200" b="0" i="0" dirty="0">
                          <a:solidFill>
                            <a:srgbClr val="1F2328"/>
                          </a:solidFill>
                          <a:effectLst/>
                          <a:latin typeface="-apple-system"/>
                        </a:rPr>
                        <a:t>start_distributed-system.bat </a:t>
                      </a:r>
                      <a:r>
                        <a:rPr lang="ko-KR" altLang="en-US" sz="1200" b="0" i="0" dirty="0">
                          <a:solidFill>
                            <a:srgbClr val="1F2328"/>
                          </a:solidFill>
                          <a:effectLst/>
                          <a:latin typeface="-apple-system"/>
                        </a:rPr>
                        <a:t>실행</a:t>
                      </a:r>
                      <a:endParaRPr lang="en-US" altLang="ko-KR" sz="1200" b="0" i="0" dirty="0">
                        <a:solidFill>
                          <a:srgbClr val="1F2328"/>
                        </a:solidFill>
                        <a:effectLst/>
                        <a:latin typeface="-apple-system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63675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URL</a:t>
                      </a:r>
                      <a:r>
                        <a:rPr lang="ko-KR" altLang="en-US" sz="1200" dirty="0"/>
                        <a:t> 호출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dirty="0">
                          <a:solidFill>
                            <a:srgbClr val="1F2328"/>
                          </a:solidFill>
                          <a:effectLst/>
                          <a:latin typeface="-apple-system"/>
                        </a:rPr>
                        <a:t>2. URL </a:t>
                      </a:r>
                      <a:r>
                        <a:rPr lang="ko-KR" altLang="en-US" sz="1200" b="0" i="0" dirty="0">
                          <a:solidFill>
                            <a:srgbClr val="1F2328"/>
                          </a:solidFill>
                          <a:effectLst/>
                          <a:latin typeface="-apple-system"/>
                        </a:rPr>
                        <a:t>호출 </a:t>
                      </a:r>
                      <a:r>
                        <a:rPr lang="en-US" altLang="ko-KR" sz="1200" b="0" i="0" dirty="0">
                          <a:solidFill>
                            <a:srgbClr val="1F2328"/>
                          </a:solidFill>
                          <a:effectLst/>
                          <a:latin typeface="-apple-system"/>
                        </a:rPr>
                        <a:t>(</a:t>
                      </a:r>
                      <a:r>
                        <a:rPr lang="en-US" altLang="ko-KR" sz="1200" b="0" i="0" u="sng" dirty="0">
                          <a:effectLst/>
                          <a:latin typeface="-apple-system"/>
                          <a:hlinkClick r:id="rId3"/>
                        </a:rPr>
                        <a:t>http://localhost:10010/board</a:t>
                      </a:r>
                      <a:r>
                        <a:rPr lang="en-US" altLang="ko-KR" sz="1200" b="0" i="0" dirty="0">
                          <a:solidFill>
                            <a:srgbClr val="1F2328"/>
                          </a:solidFill>
                          <a:effectLst/>
                          <a:latin typeface="-apple-system"/>
                        </a:rPr>
                        <a:t> </a:t>
                      </a:r>
                      <a:r>
                        <a:rPr lang="en-US" altLang="ko-KR" sz="1200" b="0" i="0" u="sng" dirty="0">
                          <a:solidFill>
                            <a:srgbClr val="1F2328"/>
                          </a:solidFill>
                          <a:effectLst/>
                          <a:latin typeface="-apple-system"/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dirty="0">
                          <a:solidFill>
                            <a:srgbClr val="1F2328"/>
                          </a:solidFill>
                          <a:effectLst/>
                          <a:latin typeface="-apple-system"/>
                        </a:rPr>
                        <a:t>2.1 URL </a:t>
                      </a:r>
                      <a:r>
                        <a:rPr lang="ko-KR" altLang="en-US" sz="1200" b="0" i="0" dirty="0">
                          <a:solidFill>
                            <a:srgbClr val="1F2328"/>
                          </a:solidFill>
                          <a:effectLst/>
                          <a:latin typeface="-apple-system"/>
                        </a:rPr>
                        <a:t>호출 및 랜덤하게 발생하는 오류 탐지</a:t>
                      </a:r>
                      <a:endParaRPr lang="en-US" altLang="ko-KR" sz="1200" b="0" i="0" dirty="0">
                        <a:solidFill>
                          <a:srgbClr val="1F2328"/>
                        </a:solidFill>
                        <a:effectLst/>
                        <a:latin typeface="-apple-system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True</a:t>
                      </a:r>
                      <a:br>
                        <a:rPr lang="en-US" altLang="ko-KR" sz="1200" dirty="0"/>
                      </a:br>
                      <a:r>
                        <a:rPr lang="en-US" altLang="ko-KR" sz="1200" dirty="0"/>
                        <a:t>SERVER ERROR, status=500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59929763"/>
                  </a:ext>
                </a:extLst>
              </a:tr>
              <a:tr h="370840">
                <a:tc rowSpan="6"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모니터링 툴 접속</a:t>
                      </a: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ko-KR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 Jaeger </a:t>
                      </a:r>
                      <a:r>
                        <a:rPr lang="ko-KR" altLang="sv-SE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접속</a:t>
                      </a:r>
                      <a:endParaRPr lang="en-US" altLang="ko-KR" sz="12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sv-SE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altLang="ko-KR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sv-SE" altLang="ko-KR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4"/>
                        </a:rPr>
                        <a:t>http://localhost:16686</a:t>
                      </a:r>
                      <a:r>
                        <a:rPr lang="sv-SE" altLang="ko-KR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altLang="ko-KR" sz="1200" b="0" i="0" dirty="0">
                        <a:solidFill>
                          <a:srgbClr val="1F2328"/>
                        </a:solidFill>
                        <a:effectLst/>
                        <a:latin typeface="-apple-system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3.1 </a:t>
                      </a:r>
                      <a:r>
                        <a:rPr lang="en-US" altLang="ko-KR" sz="1200" dirty="0">
                          <a:solidFill>
                            <a:schemeClr val="dk1"/>
                          </a:solidFill>
                        </a:rPr>
                        <a:t>S</a:t>
                      </a:r>
                      <a:r>
                        <a:rPr lang="en-US" altLang="ko-KR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ervice</a:t>
                      </a:r>
                      <a:r>
                        <a:rPr lang="ko-KR" alt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에서 </a:t>
                      </a:r>
                      <a:r>
                        <a:rPr lang="en-US" altLang="ko-KR" sz="1200" dirty="0">
                          <a:solidFill>
                            <a:schemeClr val="dk1"/>
                          </a:solidFill>
                        </a:rPr>
                        <a:t>otel-auto-</a:t>
                      </a:r>
                      <a:r>
                        <a:rPr lang="en-US" altLang="ko-KR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springboot</a:t>
                      </a:r>
                      <a:r>
                        <a:rPr lang="en-US" altLang="ko-KR" sz="1200" dirty="0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en-US" altLang="ko-KR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01-service </a:t>
                      </a:r>
                      <a:r>
                        <a:rPr lang="ko-KR" alt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선택 후 </a:t>
                      </a:r>
                      <a:r>
                        <a:rPr lang="en-US" altLang="ko-KR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find trace </a:t>
                      </a:r>
                      <a:r>
                        <a:rPr lang="ko-KR" alt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클릭</a:t>
                      </a:r>
                      <a:endParaRPr lang="en-US" altLang="ko-KR" sz="12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5603855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i="0" dirty="0">
                        <a:solidFill>
                          <a:srgbClr val="1F2328"/>
                        </a:solidFill>
                        <a:effectLst/>
                        <a:latin typeface="-apple-system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3.2 </a:t>
                      </a:r>
                      <a:r>
                        <a:rPr lang="ko-KR" alt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검색된 </a:t>
                      </a:r>
                      <a:r>
                        <a:rPr lang="en-US" altLang="ko-KR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trace</a:t>
                      </a:r>
                      <a:r>
                        <a:rPr lang="ko-KR" alt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에서 오류 발생</a:t>
                      </a:r>
                      <a:r>
                        <a:rPr lang="en-US" altLang="ko-KR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미발생</a:t>
                      </a:r>
                      <a:r>
                        <a:rPr lang="ko-KR" alt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트레이스</a:t>
                      </a:r>
                      <a:r>
                        <a:rPr lang="ko-KR" alt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선택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904557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3.3 </a:t>
                      </a:r>
                      <a:r>
                        <a:rPr lang="ko-KR" alt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서비스</a:t>
                      </a:r>
                      <a:r>
                        <a:rPr lang="en-US" altLang="ko-KR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지연 시간 확인 및 원인 파악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197961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latinLnBrk="1"/>
                      <a:r>
                        <a:rPr lang="en-US" altLang="ko-KR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 </a:t>
                      </a:r>
                      <a:r>
                        <a:rPr lang="en-US" altLang="ko-KR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grafana</a:t>
                      </a:r>
                      <a:r>
                        <a:rPr lang="en-US" altLang="ko-KR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접속</a:t>
                      </a:r>
                      <a:br>
                        <a:rPr lang="en-US" altLang="ko-KR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sv-SE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altLang="ko-KR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sv-SE" altLang="ko-KR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5"/>
                        </a:rPr>
                        <a:t>http://localhost:3000</a:t>
                      </a:r>
                      <a:r>
                        <a:rPr lang="sv-SE" altLang="ko-KR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4.1 HTTP Statistics</a:t>
                      </a:r>
                      <a:r>
                        <a:rPr lang="ko-KR" alt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에서 </a:t>
                      </a:r>
                      <a:r>
                        <a:rPr lang="en-US" altLang="ko-KR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500 </a:t>
                      </a:r>
                      <a:r>
                        <a:rPr lang="ko-KR" alt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에러 발생 확인</a:t>
                      </a:r>
                      <a:endParaRPr lang="ko-KR" altLang="en-US" sz="1200" dirty="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HTTP Statistics &gt; Request Count </a:t>
                      </a:r>
                      <a:r>
                        <a:rPr lang="ko-KR" altLang="en-US" sz="1200" dirty="0"/>
                        <a:t>대시보드의 </a:t>
                      </a:r>
                      <a:r>
                        <a:rPr lang="en-US" altLang="ko-KR" sz="1200" dirty="0"/>
                        <a:t>GET [500] - /user</a:t>
                      </a:r>
                      <a:br>
                        <a:rPr lang="en-US" altLang="ko-KR" sz="1200" dirty="0"/>
                      </a:br>
                      <a:br>
                        <a:rPr lang="en-US" altLang="ko-KR" sz="1200" dirty="0"/>
                      </a:br>
                      <a:r>
                        <a:rPr lang="en-US" altLang="ko-KR" sz="1200" dirty="0"/>
                        <a:t>Span Attributes </a:t>
                      </a:r>
                      <a:r>
                        <a:rPr lang="en-US" altLang="ko-KR" sz="1200" dirty="0" err="1"/>
                        <a:t>error.type</a:t>
                      </a:r>
                      <a:r>
                        <a:rPr lang="en-US" altLang="ko-KR" sz="1200" dirty="0"/>
                        <a:t>=500</a:t>
                      </a:r>
                      <a:br>
                        <a:rPr lang="en-US" altLang="ko-KR" sz="1200" dirty="0"/>
                      </a:br>
                      <a:r>
                        <a:rPr lang="en-US" altLang="ko-KR" sz="1200" dirty="0"/>
                        <a:t>Events: event=exception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086810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4.2 Duration time</a:t>
                      </a:r>
                      <a:r>
                        <a:rPr lang="ko-KR" altLang="en-US" sz="1200" dirty="0"/>
                        <a:t>에서 해당 </a:t>
                      </a:r>
                      <a:r>
                        <a:rPr lang="en-US" altLang="ko-KR" sz="1200" dirty="0" err="1"/>
                        <a:t>url</a:t>
                      </a:r>
                      <a:r>
                        <a:rPr lang="ko-KR" altLang="en-US" sz="1200" dirty="0"/>
                        <a:t>과 일치하는 </a:t>
                      </a:r>
                      <a:r>
                        <a:rPr lang="en-US" altLang="ko-KR" sz="1200" dirty="0" err="1"/>
                        <a:t>traceid</a:t>
                      </a:r>
                      <a:r>
                        <a:rPr lang="en-US" altLang="ko-KR" sz="1200" dirty="0"/>
                        <a:t> </a:t>
                      </a:r>
                      <a:r>
                        <a:rPr lang="ko-KR" altLang="en-US" sz="1200" dirty="0"/>
                        <a:t>확인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949644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4.3 Explore</a:t>
                      </a:r>
                      <a:r>
                        <a:rPr lang="ko-KR" altLang="en-US" sz="1200" dirty="0"/>
                        <a:t>에서 </a:t>
                      </a:r>
                      <a:r>
                        <a:rPr lang="en-US" altLang="ko-KR" sz="1200" dirty="0"/>
                        <a:t>Outline jaeger </a:t>
                      </a:r>
                      <a:r>
                        <a:rPr lang="ko-KR" altLang="en-US" sz="1200" dirty="0"/>
                        <a:t>선택 후 </a:t>
                      </a:r>
                      <a:r>
                        <a:rPr lang="en-US" altLang="ko-KR" sz="1200" dirty="0" err="1"/>
                        <a:t>traceid</a:t>
                      </a:r>
                      <a:r>
                        <a:rPr lang="en-US" altLang="ko-KR" sz="1200" dirty="0"/>
                        <a:t> </a:t>
                      </a:r>
                      <a:r>
                        <a:rPr lang="ko-KR" altLang="en-US" sz="1200" dirty="0"/>
                        <a:t>조회 시 </a:t>
                      </a:r>
                      <a:r>
                        <a:rPr lang="en-US" altLang="ko-KR" sz="1200" dirty="0"/>
                        <a:t>span attributes</a:t>
                      </a:r>
                      <a:r>
                        <a:rPr lang="ko-KR" altLang="en-US" sz="1200" dirty="0"/>
                        <a:t>에서 </a:t>
                      </a:r>
                      <a:r>
                        <a:rPr lang="en-US" altLang="ko-KR" sz="1200" dirty="0"/>
                        <a:t>500, events</a:t>
                      </a:r>
                      <a:r>
                        <a:rPr lang="ko-KR" altLang="en-US" sz="1200" dirty="0"/>
                        <a:t>에서 </a:t>
                      </a:r>
                      <a:r>
                        <a:rPr lang="en-US" altLang="ko-KR" sz="1200" dirty="0"/>
                        <a:t>log </a:t>
                      </a:r>
                      <a:r>
                        <a:rPr lang="ko-KR" altLang="en-US" sz="1200" dirty="0"/>
                        <a:t>확인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816354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993F74DB-CF34-551A-0976-AEEE2F15BAB3}"/>
              </a:ext>
            </a:extLst>
          </p:cNvPr>
          <p:cNvSpPr txBox="1"/>
          <p:nvPr/>
        </p:nvSpPr>
        <p:spPr>
          <a:xfrm>
            <a:off x="85725" y="77435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1800" b="1" i="0" dirty="0">
                <a:solidFill>
                  <a:srgbClr val="1F2328"/>
                </a:solidFill>
                <a:effectLst/>
                <a:latin typeface="-apple-system"/>
              </a:rPr>
              <a:t>예외 테스트 시나리오 </a:t>
            </a:r>
            <a:r>
              <a:rPr lang="en-US" altLang="ko-KR" sz="1800" b="1" i="0" dirty="0">
                <a:solidFill>
                  <a:srgbClr val="1F2328"/>
                </a:solidFill>
                <a:effectLst/>
                <a:latin typeface="-apple-system"/>
              </a:rPr>
              <a:t>(</a:t>
            </a:r>
            <a:r>
              <a:rPr lang="en-US" altLang="ko-KR" sz="1800" b="1" i="0" dirty="0" err="1">
                <a:solidFill>
                  <a:srgbClr val="1F2328"/>
                </a:solidFill>
                <a:effectLst/>
                <a:latin typeface="-apple-system"/>
              </a:rPr>
              <a:t>SpringBoot</a:t>
            </a:r>
            <a:r>
              <a:rPr lang="en-US" altLang="ko-KR" sz="1800" b="1" i="0" dirty="0">
                <a:solidFill>
                  <a:srgbClr val="1F2328"/>
                </a:solidFill>
                <a:effectLst/>
                <a:latin typeface="-apple-system"/>
              </a:rPr>
              <a:t>) Internal sever Exception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A924147E-9498-E327-49AE-35E92C8260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9571956"/>
              </p:ext>
            </p:extLst>
          </p:nvPr>
        </p:nvGraphicFramePr>
        <p:xfrm>
          <a:off x="2378421" y="5300828"/>
          <a:ext cx="11016905" cy="330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2974">
                  <a:extLst>
                    <a:ext uri="{9D8B030D-6E8A-4147-A177-3AD203B41FA5}">
                      <a16:colId xmlns:a16="http://schemas.microsoft.com/office/drawing/2014/main" val="94301535"/>
                    </a:ext>
                  </a:extLst>
                </a:gridCol>
                <a:gridCol w="2658419">
                  <a:extLst>
                    <a:ext uri="{9D8B030D-6E8A-4147-A177-3AD203B41FA5}">
                      <a16:colId xmlns:a16="http://schemas.microsoft.com/office/drawing/2014/main" val="3041877668"/>
                    </a:ext>
                  </a:extLst>
                </a:gridCol>
                <a:gridCol w="3643086">
                  <a:extLst>
                    <a:ext uri="{9D8B030D-6E8A-4147-A177-3AD203B41FA5}">
                      <a16:colId xmlns:a16="http://schemas.microsoft.com/office/drawing/2014/main" val="3150416827"/>
                    </a:ext>
                  </a:extLst>
                </a:gridCol>
                <a:gridCol w="1982868">
                  <a:extLst>
                    <a:ext uri="{9D8B030D-6E8A-4147-A177-3AD203B41FA5}">
                      <a16:colId xmlns:a16="http://schemas.microsoft.com/office/drawing/2014/main" val="812216456"/>
                    </a:ext>
                  </a:extLst>
                </a:gridCol>
                <a:gridCol w="909558">
                  <a:extLst>
                    <a:ext uri="{9D8B030D-6E8A-4147-A177-3AD203B41FA5}">
                      <a16:colId xmlns:a16="http://schemas.microsoft.com/office/drawing/2014/main" val="23376656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대분류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중분류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소분류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예상결과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비고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0268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URL</a:t>
                      </a:r>
                      <a:r>
                        <a:rPr lang="ko-KR" altLang="en-US" sz="1200" dirty="0"/>
                        <a:t> 호출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altLang="ko-KR" sz="1200" b="0" i="0" dirty="0">
                          <a:solidFill>
                            <a:srgbClr val="1F2328"/>
                          </a:solidFill>
                          <a:effectLst/>
                          <a:latin typeface="-apple-system"/>
                        </a:rPr>
                        <a:t>URL </a:t>
                      </a:r>
                      <a:r>
                        <a:rPr lang="ko-KR" altLang="en-US" sz="1200" b="0" i="0" dirty="0">
                          <a:solidFill>
                            <a:srgbClr val="1F2328"/>
                          </a:solidFill>
                          <a:effectLst/>
                          <a:latin typeface="-apple-system"/>
                        </a:rPr>
                        <a:t>호출 </a:t>
                      </a:r>
                      <a:endParaRPr lang="en-US" altLang="ko-KR" sz="1200" b="0" i="0" dirty="0">
                        <a:solidFill>
                          <a:srgbClr val="1F2328"/>
                        </a:solidFill>
                        <a:effectLst/>
                        <a:latin typeface="-apple-system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dirty="0">
                          <a:solidFill>
                            <a:srgbClr val="1F2328"/>
                          </a:solidFill>
                          <a:effectLst/>
                          <a:latin typeface="-apple-system"/>
                        </a:rPr>
                        <a:t>(</a:t>
                      </a:r>
                      <a:r>
                        <a:rPr lang="en-US" altLang="ko-KR" sz="1200" b="0" i="0" u="sng" dirty="0">
                          <a:solidFill>
                            <a:srgbClr val="1F2328"/>
                          </a:solidFill>
                          <a:effectLst/>
                          <a:latin typeface="-apple-system"/>
                          <a:hlinkClick r:id="rId6"/>
                        </a:rPr>
                        <a:t>http://localhost/auto-java/user/slow</a:t>
                      </a:r>
                      <a:r>
                        <a:rPr lang="en-US" altLang="ko-KR" sz="1200" b="0" i="0" u="sng" dirty="0">
                          <a:solidFill>
                            <a:srgbClr val="1F2328"/>
                          </a:solidFill>
                          <a:effectLst/>
                          <a:latin typeface="-apple-system"/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dirty="0">
                          <a:solidFill>
                            <a:srgbClr val="1F2328"/>
                          </a:solidFill>
                          <a:effectLst/>
                          <a:latin typeface="-apple-system"/>
                        </a:rPr>
                        <a:t>1.1 true </a:t>
                      </a:r>
                      <a:r>
                        <a:rPr lang="ko-KR" altLang="en-US" sz="1200" b="0" i="0" dirty="0">
                          <a:solidFill>
                            <a:srgbClr val="1F2328"/>
                          </a:solidFill>
                          <a:effectLst/>
                          <a:latin typeface="-apple-system"/>
                        </a:rPr>
                        <a:t>리턴 확인</a:t>
                      </a:r>
                      <a:endParaRPr lang="en-US" altLang="ko-KR" sz="1200" b="0" i="0" dirty="0">
                        <a:solidFill>
                          <a:srgbClr val="1F2328"/>
                        </a:solidFill>
                        <a:effectLst/>
                        <a:latin typeface="-apple-system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True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59929763"/>
                  </a:ext>
                </a:extLst>
              </a:tr>
              <a:tr h="370840">
                <a:tc rowSpan="5"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모니터링 툴 접속</a:t>
                      </a: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ko-KR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 Jaeger </a:t>
                      </a:r>
                      <a:r>
                        <a:rPr lang="ko-KR" altLang="sv-SE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접속</a:t>
                      </a:r>
                      <a:endParaRPr lang="en-US" altLang="ko-KR" sz="12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sv-SE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altLang="ko-KR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sv-SE" altLang="ko-KR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4"/>
                        </a:rPr>
                        <a:t>http://localhost:16686</a:t>
                      </a:r>
                      <a:r>
                        <a:rPr lang="sv-SE" altLang="ko-KR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altLang="ko-KR" sz="1200" b="0" i="0" dirty="0">
                        <a:solidFill>
                          <a:srgbClr val="1F2328"/>
                        </a:solidFill>
                        <a:effectLst/>
                        <a:latin typeface="-apple-system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2.1 </a:t>
                      </a:r>
                      <a:r>
                        <a:rPr lang="en-US" altLang="ko-KR" sz="1200" dirty="0">
                          <a:solidFill>
                            <a:schemeClr val="dk1"/>
                          </a:solidFill>
                        </a:rPr>
                        <a:t>S</a:t>
                      </a:r>
                      <a:r>
                        <a:rPr lang="en-US" altLang="ko-KR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ervice</a:t>
                      </a:r>
                      <a:r>
                        <a:rPr lang="ko-KR" alt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에서 </a:t>
                      </a:r>
                      <a:r>
                        <a:rPr lang="en-US" altLang="ko-KR" sz="1200" dirty="0">
                          <a:solidFill>
                            <a:schemeClr val="dk1"/>
                          </a:solidFill>
                        </a:rPr>
                        <a:t>otel-auto-</a:t>
                      </a:r>
                      <a:r>
                        <a:rPr lang="en-US" altLang="ko-KR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springboot</a:t>
                      </a:r>
                      <a:r>
                        <a:rPr lang="en-US" altLang="ko-KR" sz="1200" dirty="0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en-US" altLang="ko-KR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01-service </a:t>
                      </a:r>
                      <a:r>
                        <a:rPr lang="ko-KR" alt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선택 후 </a:t>
                      </a:r>
                      <a:r>
                        <a:rPr lang="en-US" altLang="ko-KR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find trace </a:t>
                      </a:r>
                      <a:r>
                        <a:rPr lang="ko-KR" alt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클릭</a:t>
                      </a:r>
                      <a:endParaRPr lang="en-US" altLang="ko-KR" sz="12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Duration Time &gt;9s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365612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i="0" dirty="0">
                        <a:solidFill>
                          <a:srgbClr val="1F2328"/>
                        </a:solidFill>
                        <a:effectLst/>
                        <a:latin typeface="-apple-system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2.2 </a:t>
                      </a:r>
                      <a:r>
                        <a:rPr lang="ko-KR" alt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검색된 </a:t>
                      </a:r>
                      <a:r>
                        <a:rPr lang="en-US" altLang="ko-KR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trace</a:t>
                      </a:r>
                      <a:r>
                        <a:rPr lang="ko-KR" alt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에서 최상단의 </a:t>
                      </a:r>
                      <a:r>
                        <a:rPr lang="ko-KR" altLang="en-U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트레이스</a:t>
                      </a:r>
                      <a:r>
                        <a:rPr lang="ko-KR" alt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선택</a:t>
                      </a:r>
                      <a:endParaRPr lang="ko-KR" altLang="en-US" sz="12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622282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2.3 </a:t>
                      </a:r>
                      <a:r>
                        <a:rPr lang="ko-KR" alt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서비스</a:t>
                      </a:r>
                      <a:r>
                        <a:rPr lang="en-US" altLang="ko-KR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지연 시간 확인</a:t>
                      </a:r>
                      <a:endParaRPr lang="ko-KR" altLang="en-US" sz="12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967235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 </a:t>
                      </a:r>
                      <a:r>
                        <a:rPr lang="en-US" altLang="ko-KR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grafana</a:t>
                      </a:r>
                      <a:r>
                        <a:rPr lang="en-US" altLang="ko-KR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접속</a:t>
                      </a:r>
                      <a:endParaRPr lang="en-US" altLang="ko-KR" sz="12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lang="ko-KR" altLang="sv-SE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altLang="ko-KR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sv-SE" altLang="ko-KR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5"/>
                        </a:rPr>
                        <a:t>http://localhost:3000</a:t>
                      </a:r>
                      <a:r>
                        <a:rPr lang="sv-SE" altLang="ko-KR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/>
                        <a:t>3.1 Dashboards &gt; </a:t>
                      </a:r>
                      <a:r>
                        <a:rPr lang="en-US" altLang="ko-KR" sz="1200" b="0" dirty="0" err="1"/>
                        <a:t>SpringBoot</a:t>
                      </a:r>
                      <a:r>
                        <a:rPr lang="en-US" altLang="ko-KR" sz="1200" b="0" dirty="0"/>
                        <a:t> Monitoring </a:t>
                      </a:r>
                      <a:r>
                        <a:rPr lang="ko-KR" altLang="en-US" sz="1200" b="0" dirty="0"/>
                        <a:t>혹은 아래의 </a:t>
                      </a:r>
                      <a:r>
                        <a:rPr lang="en-US" altLang="ko-KR" sz="1200" b="0" dirty="0"/>
                        <a:t>URL </a:t>
                      </a:r>
                      <a:r>
                        <a:rPr lang="ko-KR" altLang="en-US" sz="1200" b="0" dirty="0"/>
                        <a:t>접속</a:t>
                      </a:r>
                      <a:endParaRPr lang="en-US" altLang="ko-KR" sz="1200" b="0" dirty="0"/>
                    </a:p>
                    <a:p>
                      <a:pPr latinLnBrk="1"/>
                      <a:r>
                        <a:rPr lang="en-US" altLang="ko-KR" sz="1200" b="0" dirty="0"/>
                        <a:t>(</a:t>
                      </a:r>
                      <a:r>
                        <a:rPr lang="en-US" altLang="ko-KR" sz="1200" b="0" dirty="0">
                          <a:hlinkClick r:id="rId7"/>
                        </a:rPr>
                        <a:t>http://localhost:3000/d/X034JGT7Gz/springboot-monitoring?orgId=1&amp;refresh=5s</a:t>
                      </a:r>
                      <a:r>
                        <a:rPr lang="en-US" altLang="ko-KR" sz="1200" b="0" dirty="0"/>
                        <a:t>)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Duration Time &gt;9s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086810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/>
                        <a:t>3.2 Duration Time </a:t>
                      </a:r>
                      <a:r>
                        <a:rPr lang="ko-KR" altLang="en-US" sz="1200" b="0" dirty="0"/>
                        <a:t>대시보드의 서비스 지연 시간 확인</a:t>
                      </a:r>
                      <a:endParaRPr lang="en-US" altLang="ko-KR" sz="1200" b="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701941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657D4183-D8D2-E653-5944-EFEC47A58662}"/>
              </a:ext>
            </a:extLst>
          </p:cNvPr>
          <p:cNvSpPr txBox="1"/>
          <p:nvPr/>
        </p:nvSpPr>
        <p:spPr>
          <a:xfrm>
            <a:off x="5724525" y="11790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b="1" dirty="0" err="1">
                <a:solidFill>
                  <a:srgbClr val="1F2328"/>
                </a:solidFill>
                <a:latin typeface="-apple-system"/>
              </a:rPr>
              <a:t>그라파나</a:t>
            </a:r>
            <a:r>
              <a:rPr lang="ko-KR" altLang="en-US" b="1" dirty="0">
                <a:solidFill>
                  <a:srgbClr val="1F2328"/>
                </a:solidFill>
                <a:latin typeface="-apple-system"/>
              </a:rPr>
              <a:t> </a:t>
            </a:r>
            <a:r>
              <a:rPr lang="en-US" altLang="ko-KR" b="1" dirty="0">
                <a:solidFill>
                  <a:srgbClr val="1F2328"/>
                </a:solidFill>
                <a:latin typeface="-apple-system"/>
              </a:rPr>
              <a:t>– </a:t>
            </a:r>
            <a:r>
              <a:rPr lang="ko-KR" altLang="en-US" b="1" dirty="0">
                <a:solidFill>
                  <a:srgbClr val="1F2328"/>
                </a:solidFill>
                <a:latin typeface="-apple-system"/>
              </a:rPr>
              <a:t>오류 </a:t>
            </a:r>
            <a:r>
              <a:rPr lang="ko-KR" altLang="en-US" b="1" dirty="0" err="1">
                <a:solidFill>
                  <a:srgbClr val="1F2328"/>
                </a:solidFill>
                <a:latin typeface="-apple-system"/>
              </a:rPr>
              <a:t>발생율</a:t>
            </a:r>
            <a:r>
              <a:rPr lang="en-US" altLang="ko-KR" b="1" dirty="0">
                <a:solidFill>
                  <a:srgbClr val="1F2328"/>
                </a:solidFill>
                <a:latin typeface="-apple-system"/>
              </a:rPr>
              <a:t>(</a:t>
            </a:r>
            <a:r>
              <a:rPr lang="en-US" altLang="ko-KR" b="1" dirty="0" err="1">
                <a:solidFill>
                  <a:srgbClr val="1F2328"/>
                </a:solidFill>
                <a:latin typeface="-apple-system"/>
              </a:rPr>
              <a:t>loki</a:t>
            </a:r>
            <a:r>
              <a:rPr lang="en-US" altLang="ko-KR" b="1" dirty="0">
                <a:solidFill>
                  <a:srgbClr val="1F2328"/>
                </a:solidFill>
                <a:latin typeface="-apple-system"/>
              </a:rPr>
              <a:t>)</a:t>
            </a:r>
            <a:endParaRPr lang="en-US" altLang="ko-KR" sz="1800" b="1" i="0" dirty="0">
              <a:solidFill>
                <a:srgbClr val="1F2328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4328480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6D0E4E65-FEE1-D655-B7E3-9F0E0341E9F2}"/>
              </a:ext>
            </a:extLst>
          </p:cNvPr>
          <p:cNvSpPr txBox="1"/>
          <p:nvPr/>
        </p:nvSpPr>
        <p:spPr>
          <a:xfrm>
            <a:off x="448296" y="1356991"/>
            <a:ext cx="21418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b="1" i="0" dirty="0">
                <a:solidFill>
                  <a:srgbClr val="1F2328"/>
                </a:solidFill>
                <a:effectLst/>
                <a:latin typeface="-apple-system"/>
              </a:rPr>
              <a:t>Apache </a:t>
            </a:r>
            <a:r>
              <a:rPr lang="en-US" altLang="ko-KR" sz="1800" b="1" i="0" dirty="0" err="1">
                <a:solidFill>
                  <a:srgbClr val="1F2328"/>
                </a:solidFill>
                <a:effectLst/>
                <a:latin typeface="-apple-system"/>
              </a:rPr>
              <a:t>jmeter</a:t>
            </a:r>
            <a:endParaRPr lang="en-US" altLang="ko-KR" sz="1800" b="1" i="0" dirty="0">
              <a:solidFill>
                <a:srgbClr val="1F2328"/>
              </a:solidFill>
              <a:effectLst/>
              <a:latin typeface="-apple-system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CEE2884-C175-79A5-DEFA-7B1933D3AE2A}"/>
              </a:ext>
            </a:extLst>
          </p:cNvPr>
          <p:cNvSpPr txBox="1"/>
          <p:nvPr/>
        </p:nvSpPr>
        <p:spPr>
          <a:xfrm>
            <a:off x="287447" y="549752"/>
            <a:ext cx="609750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ko-KR" altLang="en-US" sz="1200" b="0"/>
              <a:t>정상 테스트</a:t>
            </a:r>
            <a:endParaRPr lang="en-US" altLang="ko-KR" sz="1200" b="0" dirty="0"/>
          </a:p>
          <a:p>
            <a:pPr latinLnBrk="1"/>
            <a:r>
              <a:rPr lang="en-US" altLang="ko-KR" sz="1200" b="0" dirty="0"/>
              <a:t>4.1 Dashboards &gt; Flask Monitoring </a:t>
            </a:r>
            <a:r>
              <a:rPr lang="ko-KR" altLang="en-US" sz="1200" b="0" dirty="0"/>
              <a:t>혹은 아래의 </a:t>
            </a:r>
            <a:r>
              <a:rPr lang="en-US" altLang="ko-KR" sz="1200" b="0" dirty="0"/>
              <a:t>URL </a:t>
            </a:r>
            <a:r>
              <a:rPr lang="ko-KR" altLang="en-US" sz="1200" b="0" dirty="0"/>
              <a:t>접속</a:t>
            </a:r>
            <a:endParaRPr lang="en-US" altLang="ko-KR" sz="1200" b="0" dirty="0"/>
          </a:p>
          <a:p>
            <a:pPr latinLnBrk="1"/>
            <a:r>
              <a:rPr lang="en-US" altLang="ko-KR" sz="1200" b="0" dirty="0"/>
              <a:t>(</a:t>
            </a:r>
            <a:r>
              <a:rPr lang="en-US" altLang="ko-KR" sz="1200" b="0" dirty="0">
                <a:hlinkClick r:id="rId2"/>
              </a:rPr>
              <a:t>http://localhost:3000/d/flask-monitoring/flask-monitoring?orgId=1&amp;refresh=5s</a:t>
            </a:r>
            <a:r>
              <a:rPr lang="en-US" altLang="ko-KR" sz="1200" b="0" dirty="0"/>
              <a:t>)</a:t>
            </a:r>
          </a:p>
          <a:p>
            <a:pPr latinLnBrk="1"/>
            <a:r>
              <a:rPr lang="en-US" altLang="ko-KR" sz="1200" b="0" dirty="0"/>
              <a:t>4.2 CPU </a:t>
            </a:r>
            <a:r>
              <a:rPr lang="ko-KR" altLang="en-US" sz="1200" b="0" dirty="0"/>
              <a:t>사용량 </a:t>
            </a:r>
            <a:r>
              <a:rPr lang="en-US" altLang="ko-KR" sz="1200" b="0" dirty="0"/>
              <a:t>70% </a:t>
            </a:r>
            <a:r>
              <a:rPr lang="ko-KR" altLang="en-US" sz="1200" b="0" dirty="0"/>
              <a:t>이상 확인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EA37D4-27B5-EF1B-CAC7-424C06895A62}"/>
              </a:ext>
            </a:extLst>
          </p:cNvPr>
          <p:cNvSpPr txBox="1"/>
          <p:nvPr/>
        </p:nvSpPr>
        <p:spPr>
          <a:xfrm>
            <a:off x="85725" y="10439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b="1" dirty="0">
                <a:solidFill>
                  <a:srgbClr val="1F2328"/>
                </a:solidFill>
                <a:latin typeface="-apple-system"/>
              </a:rPr>
              <a:t>부하</a:t>
            </a:r>
            <a:r>
              <a:rPr lang="ko-KR" altLang="en-US" sz="1800" b="1" i="0" dirty="0">
                <a:solidFill>
                  <a:srgbClr val="1F2328"/>
                </a:solidFill>
                <a:effectLst/>
                <a:latin typeface="-apple-system"/>
              </a:rPr>
              <a:t> 테스트 </a:t>
            </a:r>
            <a:r>
              <a:rPr lang="en-US" altLang="ko-KR" sz="1800" b="1" i="0" dirty="0">
                <a:solidFill>
                  <a:srgbClr val="1F2328"/>
                </a:solidFill>
                <a:effectLst/>
                <a:latin typeface="-apple-system"/>
              </a:rPr>
              <a:t>(Flask)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57D21F-E674-E1E2-5ABA-505F7F6CDBD3}"/>
              </a:ext>
            </a:extLst>
          </p:cNvPr>
          <p:cNvSpPr txBox="1"/>
          <p:nvPr/>
        </p:nvSpPr>
        <p:spPr>
          <a:xfrm>
            <a:off x="6181725" y="1356991"/>
            <a:ext cx="37636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800" b="1" i="0" dirty="0">
                <a:solidFill>
                  <a:srgbClr val="1F2328"/>
                </a:solidFill>
                <a:effectLst/>
                <a:latin typeface="-apple-system"/>
              </a:rPr>
              <a:t>Grafana – Flask Application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FC40475C-EF0D-3AA7-B82E-DD848C0DB5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447" y="1726323"/>
            <a:ext cx="2875956" cy="3360027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8EEEBFEC-DE75-835C-7154-E00C9F83D4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7225" y="1726323"/>
            <a:ext cx="8647328" cy="4102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9710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CEE2884-C175-79A5-DEFA-7B1933D3AE2A}"/>
              </a:ext>
            </a:extLst>
          </p:cNvPr>
          <p:cNvSpPr txBox="1"/>
          <p:nvPr/>
        </p:nvSpPr>
        <p:spPr>
          <a:xfrm>
            <a:off x="287447" y="592195"/>
            <a:ext cx="609750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en-US" altLang="ko-KR" sz="1200" b="0" dirty="0"/>
              <a:t>4.1 Dashboards &gt; Flask Monitoring </a:t>
            </a:r>
            <a:r>
              <a:rPr lang="ko-KR" altLang="en-US" sz="1200" b="0" dirty="0"/>
              <a:t>혹은 아래의 </a:t>
            </a:r>
            <a:r>
              <a:rPr lang="en-US" altLang="ko-KR" sz="1200" b="0" dirty="0"/>
              <a:t>URL </a:t>
            </a:r>
            <a:r>
              <a:rPr lang="ko-KR" altLang="en-US" sz="1200" b="0" dirty="0"/>
              <a:t>접속</a:t>
            </a:r>
            <a:endParaRPr lang="en-US" altLang="ko-KR" sz="1200" b="0" dirty="0"/>
          </a:p>
          <a:p>
            <a:pPr latinLnBrk="1"/>
            <a:r>
              <a:rPr lang="en-US" altLang="ko-KR" sz="1200" b="0" dirty="0"/>
              <a:t>(</a:t>
            </a:r>
            <a:r>
              <a:rPr lang="en-US" altLang="ko-KR" sz="1200" b="0" dirty="0">
                <a:hlinkClick r:id="rId2"/>
              </a:rPr>
              <a:t>http://localhost:3000/d/flask-monitoring/flask-monitoring?orgId=1&amp;refresh=5s</a:t>
            </a:r>
            <a:r>
              <a:rPr lang="en-US" altLang="ko-KR" sz="1200" b="0" dirty="0"/>
              <a:t>)</a:t>
            </a:r>
          </a:p>
          <a:p>
            <a:pPr latinLnBrk="1"/>
            <a:r>
              <a:rPr lang="en-US" altLang="ko-KR" sz="1200" b="0" dirty="0"/>
              <a:t>4.2 CPU </a:t>
            </a:r>
            <a:r>
              <a:rPr lang="ko-KR" altLang="en-US" sz="1200" b="0" dirty="0"/>
              <a:t>사용량 </a:t>
            </a:r>
            <a:r>
              <a:rPr lang="en-US" altLang="ko-KR" sz="1200" b="0" dirty="0"/>
              <a:t>70% </a:t>
            </a:r>
            <a:r>
              <a:rPr lang="ko-KR" altLang="en-US" sz="1200" b="0" dirty="0"/>
              <a:t>이상 확인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EA37D4-27B5-EF1B-CAC7-424C06895A62}"/>
              </a:ext>
            </a:extLst>
          </p:cNvPr>
          <p:cNvSpPr txBox="1"/>
          <p:nvPr/>
        </p:nvSpPr>
        <p:spPr>
          <a:xfrm>
            <a:off x="85725" y="10439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b="1" dirty="0">
                <a:solidFill>
                  <a:srgbClr val="1F2328"/>
                </a:solidFill>
                <a:latin typeface="-apple-system"/>
              </a:rPr>
              <a:t>부하</a:t>
            </a:r>
            <a:r>
              <a:rPr lang="ko-KR" altLang="en-US" sz="1800" b="1" i="0" dirty="0">
                <a:solidFill>
                  <a:srgbClr val="1F2328"/>
                </a:solidFill>
                <a:effectLst/>
                <a:latin typeface="-apple-system"/>
              </a:rPr>
              <a:t> 테스트 </a:t>
            </a:r>
            <a:r>
              <a:rPr lang="en-US" altLang="ko-KR" sz="1800" b="1" i="0" dirty="0">
                <a:solidFill>
                  <a:srgbClr val="1F2328"/>
                </a:solidFill>
                <a:effectLst/>
                <a:latin typeface="-apple-system"/>
              </a:rPr>
              <a:t>(Flask)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52DB461-CD71-B945-6E79-836D228BAC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25" y="1819246"/>
            <a:ext cx="3429000" cy="405063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D3EF3C0-69CA-47DE-D4FA-75538B464871}"/>
              </a:ext>
            </a:extLst>
          </p:cNvPr>
          <p:cNvSpPr txBox="1"/>
          <p:nvPr/>
        </p:nvSpPr>
        <p:spPr>
          <a:xfrm>
            <a:off x="448296" y="1356991"/>
            <a:ext cx="21418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b="1" i="0" dirty="0">
                <a:solidFill>
                  <a:srgbClr val="1F2328"/>
                </a:solidFill>
                <a:effectLst/>
                <a:latin typeface="-apple-system"/>
              </a:rPr>
              <a:t>Apache </a:t>
            </a:r>
            <a:r>
              <a:rPr lang="en-US" altLang="ko-KR" sz="1800" b="1" i="0" dirty="0" err="1">
                <a:solidFill>
                  <a:srgbClr val="1F2328"/>
                </a:solidFill>
                <a:effectLst/>
                <a:latin typeface="-apple-system"/>
              </a:rPr>
              <a:t>jmeter</a:t>
            </a:r>
            <a:endParaRPr lang="en-US" altLang="ko-KR" sz="1800" b="1" i="0" dirty="0">
              <a:solidFill>
                <a:srgbClr val="1F2328"/>
              </a:solidFill>
              <a:effectLst/>
              <a:latin typeface="-apple-system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389021A-728D-99FB-A0C1-75269858CEBE}"/>
              </a:ext>
            </a:extLst>
          </p:cNvPr>
          <p:cNvSpPr txBox="1"/>
          <p:nvPr/>
        </p:nvSpPr>
        <p:spPr>
          <a:xfrm>
            <a:off x="6181725" y="1356991"/>
            <a:ext cx="37636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800" b="1" i="0" dirty="0">
                <a:solidFill>
                  <a:srgbClr val="1F2328"/>
                </a:solidFill>
                <a:effectLst/>
                <a:latin typeface="-apple-system"/>
              </a:rPr>
              <a:t>Grafana – Flask Application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5B8861B9-E4FA-A0D7-764A-C082F88B83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3071" y="1844788"/>
            <a:ext cx="8456530" cy="4018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7456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6D0E4E65-FEE1-D655-B7E3-9F0E0341E9F2}"/>
              </a:ext>
            </a:extLst>
          </p:cNvPr>
          <p:cNvSpPr txBox="1"/>
          <p:nvPr/>
        </p:nvSpPr>
        <p:spPr>
          <a:xfrm>
            <a:off x="0" y="135699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800" b="1" i="0" dirty="0">
                <a:solidFill>
                  <a:srgbClr val="1F2328"/>
                </a:solidFill>
                <a:effectLst/>
                <a:latin typeface="-apple-system"/>
              </a:rPr>
              <a:t>Grafana – Flask Application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CEE2884-C175-79A5-DEFA-7B1933D3AE2A}"/>
              </a:ext>
            </a:extLst>
          </p:cNvPr>
          <p:cNvSpPr txBox="1"/>
          <p:nvPr/>
        </p:nvSpPr>
        <p:spPr>
          <a:xfrm>
            <a:off x="287447" y="592195"/>
            <a:ext cx="609750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en-US" altLang="ko-KR" sz="1200" b="0" dirty="0"/>
              <a:t>4.1 Dashboards &gt; Flask Monitoring </a:t>
            </a:r>
            <a:r>
              <a:rPr lang="ko-KR" altLang="en-US" sz="1200" b="0" dirty="0"/>
              <a:t>혹은 아래의 </a:t>
            </a:r>
            <a:r>
              <a:rPr lang="en-US" altLang="ko-KR" sz="1200" b="0" dirty="0"/>
              <a:t>URL </a:t>
            </a:r>
            <a:r>
              <a:rPr lang="ko-KR" altLang="en-US" sz="1200" b="0" dirty="0"/>
              <a:t>접속</a:t>
            </a:r>
            <a:endParaRPr lang="en-US" altLang="ko-KR" sz="1200" b="0" dirty="0"/>
          </a:p>
          <a:p>
            <a:pPr latinLnBrk="1"/>
            <a:r>
              <a:rPr lang="en-US" altLang="ko-KR" sz="1200" b="0" dirty="0"/>
              <a:t>(</a:t>
            </a:r>
            <a:r>
              <a:rPr lang="en-US" altLang="ko-KR" sz="1200" b="0" dirty="0">
                <a:hlinkClick r:id="rId2"/>
              </a:rPr>
              <a:t>http://localhost:3000/d/flask-monitoring/flask-monitoring?orgId=1&amp;refresh=5s</a:t>
            </a:r>
            <a:r>
              <a:rPr lang="en-US" altLang="ko-KR" sz="1200" b="0" dirty="0"/>
              <a:t>)</a:t>
            </a:r>
          </a:p>
          <a:p>
            <a:pPr latinLnBrk="1"/>
            <a:r>
              <a:rPr lang="en-US" altLang="ko-KR" sz="1200" b="0" dirty="0"/>
              <a:t>4.2 CPU </a:t>
            </a:r>
            <a:r>
              <a:rPr lang="ko-KR" altLang="en-US" sz="1200" b="0" dirty="0"/>
              <a:t>사용량 </a:t>
            </a:r>
            <a:r>
              <a:rPr lang="en-US" altLang="ko-KR" sz="1200" b="0" dirty="0"/>
              <a:t>70% </a:t>
            </a:r>
            <a:r>
              <a:rPr lang="ko-KR" altLang="en-US" sz="1200" b="0" dirty="0"/>
              <a:t>이상 확인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EA37D4-27B5-EF1B-CAC7-424C06895A62}"/>
              </a:ext>
            </a:extLst>
          </p:cNvPr>
          <p:cNvSpPr txBox="1"/>
          <p:nvPr/>
        </p:nvSpPr>
        <p:spPr>
          <a:xfrm>
            <a:off x="85725" y="10439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b="1" dirty="0">
                <a:solidFill>
                  <a:srgbClr val="1F2328"/>
                </a:solidFill>
                <a:latin typeface="-apple-system"/>
              </a:rPr>
              <a:t>부하</a:t>
            </a:r>
            <a:r>
              <a:rPr lang="ko-KR" altLang="en-US" sz="1800" b="1" i="0" dirty="0">
                <a:solidFill>
                  <a:srgbClr val="1F2328"/>
                </a:solidFill>
                <a:effectLst/>
                <a:latin typeface="-apple-system"/>
              </a:rPr>
              <a:t> 테스트 </a:t>
            </a:r>
            <a:r>
              <a:rPr lang="en-US" altLang="ko-KR" sz="1800" b="1" i="0" dirty="0">
                <a:solidFill>
                  <a:srgbClr val="1F2328"/>
                </a:solidFill>
                <a:effectLst/>
                <a:latin typeface="-apple-system"/>
              </a:rPr>
              <a:t>(Flask)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54AD75A-E806-74F5-3ADE-E438383F8E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0357" y="1726323"/>
            <a:ext cx="8716867" cy="416775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FBEB8C5-EAD3-9809-DA21-95F06FA4E2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25" y="1646180"/>
            <a:ext cx="3198907" cy="3678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8362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6E3B228-0AF6-4866-E418-B6C6EA10E694}"/>
              </a:ext>
            </a:extLst>
          </p:cNvPr>
          <p:cNvSpPr txBox="1"/>
          <p:nvPr/>
        </p:nvSpPr>
        <p:spPr>
          <a:xfrm>
            <a:off x="0" y="22374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800" b="1" i="0" dirty="0">
                <a:solidFill>
                  <a:srgbClr val="1F2328"/>
                </a:solidFill>
                <a:effectLst/>
                <a:latin typeface="-apple-system"/>
              </a:rPr>
              <a:t>Email </a:t>
            </a:r>
            <a:r>
              <a:rPr lang="ko-KR" altLang="en-US" sz="1800" b="1" i="0" dirty="0">
                <a:solidFill>
                  <a:srgbClr val="1F2328"/>
                </a:solidFill>
                <a:effectLst/>
                <a:latin typeface="-apple-system"/>
              </a:rPr>
              <a:t>알람 연동</a:t>
            </a:r>
            <a:endParaRPr lang="en-US" altLang="ko-KR" sz="1800" b="1" i="0" dirty="0">
              <a:solidFill>
                <a:srgbClr val="1F2328"/>
              </a:solidFill>
              <a:effectLst/>
              <a:latin typeface="-apple-system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8E6B1B-63BC-0F78-3F41-E749F5F8E4A8}"/>
              </a:ext>
            </a:extLst>
          </p:cNvPr>
          <p:cNvSpPr txBox="1"/>
          <p:nvPr/>
        </p:nvSpPr>
        <p:spPr>
          <a:xfrm>
            <a:off x="287447" y="592195"/>
            <a:ext cx="609750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en-US" altLang="ko-KR" sz="1200" dirty="0"/>
              <a:t>5.1 </a:t>
            </a:r>
            <a:r>
              <a:rPr lang="ko-KR" altLang="en-US" sz="1200" b="0" i="0" dirty="0">
                <a:solidFill>
                  <a:srgbClr val="1F2328"/>
                </a:solidFill>
                <a:effectLst/>
                <a:latin typeface="-apple-system"/>
              </a:rPr>
              <a:t>사전작업</a:t>
            </a:r>
            <a:r>
              <a:rPr lang="en-US" altLang="ko-KR" sz="1200" b="0" i="0" dirty="0">
                <a:solidFill>
                  <a:srgbClr val="1F2328"/>
                </a:solidFill>
                <a:effectLst/>
                <a:latin typeface="-apple-system"/>
              </a:rPr>
              <a:t>1</a:t>
            </a:r>
            <a:r>
              <a:rPr lang="ko-KR" altLang="en-US" sz="1200" b="0" i="0" dirty="0">
                <a:solidFill>
                  <a:srgbClr val="1F2328"/>
                </a:solidFill>
                <a:effectLst/>
                <a:latin typeface="-apple-system"/>
              </a:rPr>
              <a:t>에서 기재한 </a:t>
            </a:r>
            <a:r>
              <a:rPr lang="ko-KR" altLang="en-US" sz="1200" b="0" i="0" dirty="0" err="1">
                <a:solidFill>
                  <a:srgbClr val="1F2328"/>
                </a:solidFill>
                <a:effectLst/>
                <a:latin typeface="-apple-system"/>
              </a:rPr>
              <a:t>메일함</a:t>
            </a:r>
            <a:r>
              <a:rPr lang="ko-KR" altLang="en-US" sz="1200" b="0" i="0" dirty="0">
                <a:solidFill>
                  <a:srgbClr val="1F2328"/>
                </a:solidFill>
                <a:effectLst/>
                <a:latin typeface="-apple-system"/>
              </a:rPr>
              <a:t> 확인</a:t>
            </a:r>
            <a:endParaRPr lang="en-US" altLang="ko-KR" sz="1200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latinLnBrk="1"/>
            <a:r>
              <a:rPr lang="en-US" altLang="ko-KR" sz="1200" b="0" i="0" dirty="0">
                <a:solidFill>
                  <a:srgbClr val="1F2328"/>
                </a:solidFill>
                <a:effectLst/>
                <a:latin typeface="-apple-system"/>
              </a:rPr>
              <a:t>5.2. [FIRING]</a:t>
            </a:r>
            <a:r>
              <a:rPr lang="ko-KR" altLang="en-US" sz="1200" b="0" i="0" dirty="0">
                <a:solidFill>
                  <a:srgbClr val="1F2328"/>
                </a:solidFill>
                <a:effectLst/>
                <a:latin typeface="-apple-system"/>
              </a:rPr>
              <a:t>으로 수신된 메일 확인</a:t>
            </a:r>
            <a:endParaRPr lang="en-US" altLang="ko-KR" sz="1200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dirty="0">
                <a:solidFill>
                  <a:srgbClr val="1F2328"/>
                </a:solidFill>
                <a:effectLst/>
                <a:latin typeface="-apple-system"/>
              </a:rPr>
              <a:t>5.3. [</a:t>
            </a:r>
            <a:r>
              <a:rPr lang="en-US" altLang="ko-KR" sz="1200" b="0" i="0" dirty="0" err="1">
                <a:solidFill>
                  <a:srgbClr val="1F2328"/>
                </a:solidFill>
                <a:effectLst/>
                <a:latin typeface="-apple-system"/>
              </a:rPr>
              <a:t>Resorved</a:t>
            </a:r>
            <a:r>
              <a:rPr lang="en-US" altLang="ko-KR" sz="1200" b="0" i="0" dirty="0">
                <a:solidFill>
                  <a:srgbClr val="1F2328"/>
                </a:solidFill>
                <a:effectLst/>
                <a:latin typeface="-apple-system"/>
              </a:rPr>
              <a:t>]</a:t>
            </a:r>
            <a:r>
              <a:rPr lang="ko-KR" altLang="en-US" sz="1200" b="0" i="0" dirty="0">
                <a:solidFill>
                  <a:srgbClr val="1F2328"/>
                </a:solidFill>
                <a:effectLst/>
                <a:latin typeface="-apple-system"/>
              </a:rPr>
              <a:t>으로 수신된 메일 확인</a:t>
            </a:r>
            <a:endParaRPr lang="en-US" altLang="ko-KR" sz="1200" b="0" i="0" dirty="0">
              <a:solidFill>
                <a:srgbClr val="1F2328"/>
              </a:solidFill>
              <a:effectLst/>
              <a:latin typeface="-apple-system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8145976-4927-168C-E23B-7F75DEBC24F1}"/>
              </a:ext>
            </a:extLst>
          </p:cNvPr>
          <p:cNvSpPr txBox="1"/>
          <p:nvPr/>
        </p:nvSpPr>
        <p:spPr>
          <a:xfrm>
            <a:off x="7961696" y="3249353"/>
            <a:ext cx="267454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ko-KR" altLang="en-US" sz="1200"/>
              <a:t>사내메일로도 수신 가능</a:t>
            </a:r>
            <a:endParaRPr lang="ko-KR" altLang="en-US" sz="1200" b="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A5E881B-E874-1807-3E68-63BEB9F7D6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2054" y="639041"/>
            <a:ext cx="2163130" cy="280939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3A49546-E768-F72B-0EF7-42A1CE20E2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8566" y="650753"/>
            <a:ext cx="2163130" cy="2682689"/>
          </a:xfrm>
          <a:prstGeom prst="rect">
            <a:avLst/>
          </a:prstGeom>
        </p:spPr>
      </p:pic>
      <p:pic>
        <p:nvPicPr>
          <p:cNvPr id="16" name="그림 15" descr="텍스트, 스크린샷, 소프트웨어, 웹 페이지이(가) 표시된 사진&#10;&#10;자동 생성된 설명">
            <a:extLst>
              <a:ext uri="{FF2B5EF4-FFF2-40B4-BE49-F238E27FC236}">
                <a16:creationId xmlns:a16="http://schemas.microsoft.com/office/drawing/2014/main" id="{036CDA44-C01B-1171-26E5-8257DF2F3B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524559"/>
            <a:ext cx="3766098" cy="2976832"/>
          </a:xfrm>
          <a:prstGeom prst="rect">
            <a:avLst/>
          </a:prstGeom>
        </p:spPr>
      </p:pic>
      <p:pic>
        <p:nvPicPr>
          <p:cNvPr id="18" name="그림 17" descr="텍스트, 스크린샷, 소프트웨어, 웹 페이지이(가) 표시된 사진&#10;&#10;자동 생성된 설명">
            <a:extLst>
              <a:ext uri="{FF2B5EF4-FFF2-40B4-BE49-F238E27FC236}">
                <a16:creationId xmlns:a16="http://schemas.microsoft.com/office/drawing/2014/main" id="{C88ED55A-53A3-5362-AE45-D419E9BB2BA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7795" y="3524559"/>
            <a:ext cx="3772310" cy="2976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7591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6E3B228-0AF6-4866-E418-B6C6EA10E694}"/>
              </a:ext>
            </a:extLst>
          </p:cNvPr>
          <p:cNvSpPr txBox="1"/>
          <p:nvPr/>
        </p:nvSpPr>
        <p:spPr>
          <a:xfrm>
            <a:off x="0" y="22374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800" b="1" i="0" dirty="0">
                <a:solidFill>
                  <a:srgbClr val="1F2328"/>
                </a:solidFill>
                <a:effectLst/>
                <a:latin typeface="-apple-system"/>
              </a:rPr>
              <a:t>Slack </a:t>
            </a:r>
            <a:r>
              <a:rPr lang="ko-KR" altLang="en-US" sz="1800" b="1" i="0" dirty="0">
                <a:solidFill>
                  <a:srgbClr val="1F2328"/>
                </a:solidFill>
                <a:effectLst/>
                <a:latin typeface="-apple-system"/>
              </a:rPr>
              <a:t>알람 연동</a:t>
            </a:r>
            <a:endParaRPr lang="en-US" altLang="ko-KR" sz="1800" b="1" i="0" dirty="0">
              <a:solidFill>
                <a:srgbClr val="1F2328"/>
              </a:solidFill>
              <a:effectLst/>
              <a:latin typeface="-apple-system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8E6B1B-63BC-0F78-3F41-E749F5F8E4A8}"/>
              </a:ext>
            </a:extLst>
          </p:cNvPr>
          <p:cNvSpPr txBox="1"/>
          <p:nvPr/>
        </p:nvSpPr>
        <p:spPr>
          <a:xfrm>
            <a:off x="287447" y="592195"/>
            <a:ext cx="609750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en-US" altLang="ko-KR" sz="1200" dirty="0"/>
              <a:t>5.1 </a:t>
            </a:r>
            <a:r>
              <a:rPr lang="ko-KR" altLang="en-US" sz="1200" b="0" i="0" dirty="0">
                <a:solidFill>
                  <a:srgbClr val="1F2328"/>
                </a:solidFill>
                <a:effectLst/>
                <a:latin typeface="-apple-system"/>
              </a:rPr>
              <a:t>사전작업</a:t>
            </a:r>
            <a:r>
              <a:rPr lang="en-US" altLang="ko-KR" sz="1200" b="0" i="0" dirty="0">
                <a:solidFill>
                  <a:srgbClr val="1F2328"/>
                </a:solidFill>
                <a:effectLst/>
                <a:latin typeface="-apple-system"/>
              </a:rPr>
              <a:t>1</a:t>
            </a:r>
            <a:r>
              <a:rPr lang="ko-KR" altLang="en-US" sz="1200" b="0" i="0" dirty="0">
                <a:solidFill>
                  <a:srgbClr val="1F2328"/>
                </a:solidFill>
                <a:effectLst/>
                <a:latin typeface="-apple-system"/>
              </a:rPr>
              <a:t>에서 기재한 </a:t>
            </a:r>
            <a:r>
              <a:rPr lang="ko-KR" altLang="en-US" sz="1200" b="0" i="0" dirty="0" err="1">
                <a:solidFill>
                  <a:srgbClr val="1F2328"/>
                </a:solidFill>
                <a:effectLst/>
                <a:latin typeface="-apple-system"/>
              </a:rPr>
              <a:t>메일함</a:t>
            </a:r>
            <a:r>
              <a:rPr lang="ko-KR" altLang="en-US" sz="1200" b="0" i="0" dirty="0">
                <a:solidFill>
                  <a:srgbClr val="1F2328"/>
                </a:solidFill>
                <a:effectLst/>
                <a:latin typeface="-apple-system"/>
              </a:rPr>
              <a:t> 확인</a:t>
            </a:r>
            <a:endParaRPr lang="en-US" altLang="ko-KR" sz="1200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latinLnBrk="1"/>
            <a:r>
              <a:rPr lang="en-US" altLang="ko-KR" sz="1200" b="0" i="0" dirty="0">
                <a:solidFill>
                  <a:srgbClr val="1F2328"/>
                </a:solidFill>
                <a:effectLst/>
                <a:latin typeface="-apple-system"/>
              </a:rPr>
              <a:t>5.2. [FIRING]</a:t>
            </a:r>
            <a:r>
              <a:rPr lang="ko-KR" altLang="en-US" sz="1200" b="0" i="0" dirty="0">
                <a:solidFill>
                  <a:srgbClr val="1F2328"/>
                </a:solidFill>
                <a:effectLst/>
                <a:latin typeface="-apple-system"/>
              </a:rPr>
              <a:t>으로 수신된 메일 확인</a:t>
            </a:r>
            <a:endParaRPr lang="en-US" altLang="ko-KR" sz="1200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dirty="0">
                <a:solidFill>
                  <a:srgbClr val="1F2328"/>
                </a:solidFill>
                <a:effectLst/>
                <a:latin typeface="-apple-system"/>
              </a:rPr>
              <a:t>5.3. [</a:t>
            </a:r>
            <a:r>
              <a:rPr lang="en-US" altLang="ko-KR" sz="1200" b="0" i="0" dirty="0" err="1">
                <a:solidFill>
                  <a:srgbClr val="1F2328"/>
                </a:solidFill>
                <a:effectLst/>
                <a:latin typeface="-apple-system"/>
              </a:rPr>
              <a:t>Resorved</a:t>
            </a:r>
            <a:r>
              <a:rPr lang="en-US" altLang="ko-KR" sz="1200" b="0" i="0" dirty="0">
                <a:solidFill>
                  <a:srgbClr val="1F2328"/>
                </a:solidFill>
                <a:effectLst/>
                <a:latin typeface="-apple-system"/>
              </a:rPr>
              <a:t>]</a:t>
            </a:r>
            <a:r>
              <a:rPr lang="ko-KR" altLang="en-US" sz="1200" b="0" i="0" dirty="0">
                <a:solidFill>
                  <a:srgbClr val="1F2328"/>
                </a:solidFill>
                <a:effectLst/>
                <a:latin typeface="-apple-system"/>
              </a:rPr>
              <a:t>으로 수신된 메일 확인</a:t>
            </a:r>
            <a:endParaRPr lang="en-US" altLang="ko-KR" sz="1200" b="0" i="0" dirty="0">
              <a:solidFill>
                <a:srgbClr val="1F2328"/>
              </a:solidFill>
              <a:effectLst/>
              <a:latin typeface="-apple-system"/>
            </a:endParaRPr>
          </a:p>
        </p:txBody>
      </p:sp>
      <p:pic>
        <p:nvPicPr>
          <p:cNvPr id="12" name="그림 11" descr="텍스트, 스크린샷, 소프트웨어, 웹 페이지이(가) 표시된 사진&#10;&#10;자동 생성된 설명">
            <a:extLst>
              <a:ext uri="{FF2B5EF4-FFF2-40B4-BE49-F238E27FC236}">
                <a16:creationId xmlns:a16="http://schemas.microsoft.com/office/drawing/2014/main" id="{F9DAFB21-5478-1F25-CF48-9DAD058787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8107" y="3572312"/>
            <a:ext cx="3426506" cy="2797147"/>
          </a:xfrm>
          <a:prstGeom prst="rect">
            <a:avLst/>
          </a:prstGeom>
        </p:spPr>
      </p:pic>
      <p:pic>
        <p:nvPicPr>
          <p:cNvPr id="14" name="그림 13" descr="텍스트, 스크린샷, 소프트웨어, 웹 페이지이(가) 표시된 사진&#10;&#10;자동 생성된 설명">
            <a:extLst>
              <a:ext uri="{FF2B5EF4-FFF2-40B4-BE49-F238E27FC236}">
                <a16:creationId xmlns:a16="http://schemas.microsoft.com/office/drawing/2014/main" id="{32D8017D-EBC5-C020-D554-C0DC9C03B6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3574678"/>
            <a:ext cx="3443164" cy="276849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8145976-4927-168C-E23B-7F75DEBC24F1}"/>
              </a:ext>
            </a:extLst>
          </p:cNvPr>
          <p:cNvSpPr txBox="1"/>
          <p:nvPr/>
        </p:nvSpPr>
        <p:spPr>
          <a:xfrm>
            <a:off x="7961696" y="3249353"/>
            <a:ext cx="267454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ko-KR" altLang="en-US" sz="1200"/>
              <a:t>사내메일로도 수신 가능</a:t>
            </a:r>
            <a:endParaRPr lang="ko-KR" altLang="en-US" sz="1200" b="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A5E881B-E874-1807-3E68-63BEB9F7D6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2054" y="619610"/>
            <a:ext cx="2163130" cy="280939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3A49546-E768-F72B-0EF7-42A1CE20E2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98566" y="600633"/>
            <a:ext cx="2163130" cy="2682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247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140D38E-C4D9-DAE9-5A45-8EB22646C6F1}"/>
              </a:ext>
            </a:extLst>
          </p:cNvPr>
          <p:cNvSpPr/>
          <p:nvPr/>
        </p:nvSpPr>
        <p:spPr>
          <a:xfrm>
            <a:off x="609603" y="2061029"/>
            <a:ext cx="2496452" cy="130628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Board System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2B1EE82-4AD9-548C-71BA-E68214185480}"/>
              </a:ext>
            </a:extLst>
          </p:cNvPr>
          <p:cNvSpPr/>
          <p:nvPr/>
        </p:nvSpPr>
        <p:spPr>
          <a:xfrm>
            <a:off x="4252683" y="2061029"/>
            <a:ext cx="2496452" cy="130628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User System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05EB126-6F15-D3EF-566A-BD681F8C2F49}"/>
              </a:ext>
            </a:extLst>
          </p:cNvPr>
          <p:cNvSpPr/>
          <p:nvPr/>
        </p:nvSpPr>
        <p:spPr>
          <a:xfrm>
            <a:off x="7358751" y="812800"/>
            <a:ext cx="2496452" cy="130628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Log System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75B03B6-330E-0FA9-A5B4-E4B1D04BC437}"/>
              </a:ext>
            </a:extLst>
          </p:cNvPr>
          <p:cNvSpPr/>
          <p:nvPr/>
        </p:nvSpPr>
        <p:spPr>
          <a:xfrm>
            <a:off x="7358751" y="3178629"/>
            <a:ext cx="2496452" cy="130628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LDAP System</a:t>
            </a:r>
            <a:endParaRPr lang="ko-KR" altLang="en-US" dirty="0"/>
          </a:p>
        </p:txBody>
      </p: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086D82F8-A3D9-7B0B-00DE-FF87E58E5E34}"/>
              </a:ext>
            </a:extLst>
          </p:cNvPr>
          <p:cNvCxnSpPr>
            <a:stCxn id="6" idx="1"/>
            <a:endCxn id="5" idx="0"/>
          </p:cNvCxnSpPr>
          <p:nvPr/>
        </p:nvCxnSpPr>
        <p:spPr>
          <a:xfrm rot="10800000" flipV="1">
            <a:off x="5500909" y="1465943"/>
            <a:ext cx="1857842" cy="59508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CC3C1EDC-4518-622F-FB3A-1E8E7150F929}"/>
              </a:ext>
            </a:extLst>
          </p:cNvPr>
          <p:cNvCxnSpPr>
            <a:stCxn id="7" idx="1"/>
            <a:endCxn id="5" idx="2"/>
          </p:cNvCxnSpPr>
          <p:nvPr/>
        </p:nvCxnSpPr>
        <p:spPr>
          <a:xfrm rot="10800000">
            <a:off x="5500909" y="3367316"/>
            <a:ext cx="1857842" cy="46445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CD877C86-E434-09C7-FB93-500FA3794702}"/>
              </a:ext>
            </a:extLst>
          </p:cNvPr>
          <p:cNvCxnSpPr>
            <a:cxnSpLocks/>
            <a:stCxn id="5" idx="1"/>
            <a:endCxn id="4" idx="3"/>
          </p:cNvCxnSpPr>
          <p:nvPr/>
        </p:nvCxnSpPr>
        <p:spPr>
          <a:xfrm flipH="1">
            <a:off x="3106055" y="2714172"/>
            <a:ext cx="114662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1134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C57D1CC-09C0-26B2-93D6-722A366505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508" y="1298947"/>
            <a:ext cx="5863062" cy="394991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E7EBF8C-BBB7-1D9D-1680-71885F08CB32}"/>
              </a:ext>
            </a:extLst>
          </p:cNvPr>
          <p:cNvSpPr txBox="1"/>
          <p:nvPr/>
        </p:nvSpPr>
        <p:spPr>
          <a:xfrm>
            <a:off x="329508" y="747839"/>
            <a:ext cx="609750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dirty="0">
                <a:solidFill>
                  <a:srgbClr val="1F2328"/>
                </a:solidFill>
                <a:effectLst/>
                <a:latin typeface="-apple-system"/>
              </a:rPr>
              <a:t>1.1 </a:t>
            </a:r>
            <a:r>
              <a:rPr lang="en-US" altLang="ko-KR" sz="1200" b="0" i="0" dirty="0" err="1">
                <a:solidFill>
                  <a:srgbClr val="1F2328"/>
                </a:solidFill>
                <a:effectLst/>
                <a:latin typeface="-apple-system"/>
              </a:rPr>
              <a:t>SpringBoot</a:t>
            </a:r>
            <a:r>
              <a:rPr lang="en-US" altLang="ko-KR" sz="1200" b="0" i="0" dirty="0">
                <a:solidFill>
                  <a:srgbClr val="1F2328"/>
                </a:solidFill>
                <a:effectLst/>
                <a:latin typeface="-apple-system"/>
              </a:rPr>
              <a:t> log</a:t>
            </a:r>
            <a:r>
              <a:rPr lang="ko-KR" altLang="en-US" sz="1200" b="0" i="0" dirty="0">
                <a:solidFill>
                  <a:srgbClr val="1F2328"/>
                </a:solidFill>
                <a:effectLst/>
                <a:latin typeface="-apple-system"/>
              </a:rPr>
              <a:t>에서 오류 발생 확인</a:t>
            </a:r>
            <a:r>
              <a:rPr lang="en-US" altLang="ko-KR" sz="1200" b="0" i="0" dirty="0">
                <a:solidFill>
                  <a:srgbClr val="1F2328"/>
                </a:solidFill>
                <a:effectLst/>
                <a:latin typeface="-apple-system"/>
              </a:rPr>
              <a:t>(http:localhost/auto-java/user)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34A436-4A49-0F48-BDA3-9AAAF4D03B1E}"/>
              </a:ext>
            </a:extLst>
          </p:cNvPr>
          <p:cNvSpPr txBox="1"/>
          <p:nvPr/>
        </p:nvSpPr>
        <p:spPr>
          <a:xfrm>
            <a:off x="85725" y="10439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1800" b="1" i="0" dirty="0">
                <a:solidFill>
                  <a:srgbClr val="1F2328"/>
                </a:solidFill>
                <a:effectLst/>
                <a:latin typeface="-apple-system"/>
              </a:rPr>
              <a:t>예외 테스트 </a:t>
            </a:r>
            <a:r>
              <a:rPr lang="en-US" altLang="ko-KR" sz="1800" b="1" i="0" dirty="0">
                <a:solidFill>
                  <a:srgbClr val="1F2328"/>
                </a:solidFill>
                <a:effectLst/>
                <a:latin typeface="-apple-system"/>
              </a:rPr>
              <a:t>(</a:t>
            </a:r>
            <a:r>
              <a:rPr lang="en-US" altLang="ko-KR" sz="1800" b="1" i="0" dirty="0" err="1">
                <a:solidFill>
                  <a:srgbClr val="1F2328"/>
                </a:solidFill>
                <a:effectLst/>
                <a:latin typeface="-apple-system"/>
              </a:rPr>
              <a:t>SpringBoot</a:t>
            </a:r>
            <a:r>
              <a:rPr lang="en-US" altLang="ko-KR" sz="1800" b="1" i="0" dirty="0">
                <a:solidFill>
                  <a:srgbClr val="1F2328"/>
                </a:solidFill>
                <a:effectLst/>
                <a:latin typeface="-apple-system"/>
              </a:rPr>
              <a:t>) Internal sever Exception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6196A1B-986D-2D33-68EA-9623532BF33D}"/>
              </a:ext>
            </a:extLst>
          </p:cNvPr>
          <p:cNvSpPr/>
          <p:nvPr/>
        </p:nvSpPr>
        <p:spPr>
          <a:xfrm>
            <a:off x="2114550" y="3532904"/>
            <a:ext cx="2324100" cy="1016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0054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A023D970-F802-D7F7-6878-94E41D114ACA}"/>
              </a:ext>
            </a:extLst>
          </p:cNvPr>
          <p:cNvSpPr txBox="1"/>
          <p:nvPr/>
        </p:nvSpPr>
        <p:spPr>
          <a:xfrm>
            <a:off x="85725" y="10439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1800" b="1" i="0" dirty="0">
                <a:solidFill>
                  <a:srgbClr val="1F2328"/>
                </a:solidFill>
                <a:effectLst/>
                <a:latin typeface="-apple-system"/>
              </a:rPr>
              <a:t>예외 테스트 </a:t>
            </a:r>
            <a:r>
              <a:rPr lang="en-US" altLang="ko-KR" sz="1800" b="1" i="0" dirty="0">
                <a:solidFill>
                  <a:srgbClr val="1F2328"/>
                </a:solidFill>
                <a:effectLst/>
                <a:latin typeface="-apple-system"/>
              </a:rPr>
              <a:t>(</a:t>
            </a:r>
            <a:r>
              <a:rPr lang="en-US" altLang="ko-KR" sz="1800" b="1" i="0" dirty="0" err="1">
                <a:solidFill>
                  <a:srgbClr val="1F2328"/>
                </a:solidFill>
                <a:effectLst/>
                <a:latin typeface="-apple-system"/>
              </a:rPr>
              <a:t>SpringBoot</a:t>
            </a:r>
            <a:r>
              <a:rPr lang="en-US" altLang="ko-KR" sz="1800" b="1" i="0" dirty="0">
                <a:solidFill>
                  <a:srgbClr val="1F2328"/>
                </a:solidFill>
                <a:effectLst/>
                <a:latin typeface="-apple-system"/>
              </a:rPr>
              <a:t>) Internal sever Exception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E64F138-8DD1-7199-EF87-FD772F074C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510" y="1178103"/>
            <a:ext cx="3781425" cy="231457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C4A587B6-FACA-A4F3-5F59-E5FDE60455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5168" y="1522843"/>
            <a:ext cx="3821664" cy="447241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F5B65AF-E709-E99F-7D16-1356303412E6}"/>
              </a:ext>
            </a:extLst>
          </p:cNvPr>
          <p:cNvSpPr txBox="1"/>
          <p:nvPr/>
        </p:nvSpPr>
        <p:spPr>
          <a:xfrm>
            <a:off x="348510" y="901104"/>
            <a:ext cx="765832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en-US" altLang="ko-KR" sz="12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2.1 </a:t>
            </a:r>
            <a:r>
              <a:rPr lang="ko-KR" altLang="en-US" sz="1200" dirty="0" err="1">
                <a:solidFill>
                  <a:schemeClr val="dk1"/>
                </a:solidFill>
              </a:rPr>
              <a:t>콜렉터에서</a:t>
            </a:r>
            <a:r>
              <a:rPr lang="ko-KR" altLang="en-US" sz="1200" dirty="0">
                <a:solidFill>
                  <a:schemeClr val="dk1"/>
                </a:solidFill>
              </a:rPr>
              <a:t> 생성한 </a:t>
            </a:r>
            <a:r>
              <a:rPr lang="ko-KR" altLang="en-US" sz="12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파일</a:t>
            </a:r>
            <a:r>
              <a:rPr lang="en-US" altLang="ko-KR" sz="12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ko-KR" sz="1200" b="0" i="0" kern="1200" dirty="0" err="1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example.json</a:t>
            </a:r>
            <a:r>
              <a:rPr lang="en-US" altLang="ko-KR" sz="12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en-US" sz="12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 내에서 </a:t>
            </a:r>
            <a:r>
              <a:rPr lang="en-US" altLang="ko-KR" sz="12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error </a:t>
            </a:r>
            <a:r>
              <a:rPr lang="ko-KR" altLang="en-US" sz="12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발생 </a:t>
            </a:r>
            <a:r>
              <a:rPr lang="en-US" altLang="ko-KR" sz="12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span </a:t>
            </a:r>
            <a:r>
              <a:rPr lang="ko-KR" altLang="en-US" sz="12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확인 및 </a:t>
            </a:r>
            <a:r>
              <a:rPr lang="en-US" altLang="ko-KR" sz="12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span id </a:t>
            </a:r>
            <a:r>
              <a:rPr lang="ko-KR" altLang="en-US" sz="12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와 </a:t>
            </a:r>
            <a:r>
              <a:rPr lang="en-US" altLang="ko-KR" sz="12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trace id </a:t>
            </a:r>
            <a:r>
              <a:rPr lang="ko-KR" altLang="en-US" sz="12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확인</a:t>
            </a:r>
            <a:endParaRPr lang="ko-KR" altLang="en-US" sz="1200" b="1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0B188A9-363B-C8C9-2876-65D69EBF8399}"/>
              </a:ext>
            </a:extLst>
          </p:cNvPr>
          <p:cNvSpPr/>
          <p:nvPr/>
        </p:nvSpPr>
        <p:spPr>
          <a:xfrm>
            <a:off x="5391150" y="2593974"/>
            <a:ext cx="2324100" cy="41592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58F903D-27DD-BE2D-E2BA-927350046D80}"/>
              </a:ext>
            </a:extLst>
          </p:cNvPr>
          <p:cNvSpPr/>
          <p:nvPr/>
        </p:nvSpPr>
        <p:spPr>
          <a:xfrm>
            <a:off x="5282460" y="4714875"/>
            <a:ext cx="2324100" cy="112395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9718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A023D970-F802-D7F7-6878-94E41D114ACA}"/>
              </a:ext>
            </a:extLst>
          </p:cNvPr>
          <p:cNvSpPr txBox="1"/>
          <p:nvPr/>
        </p:nvSpPr>
        <p:spPr>
          <a:xfrm>
            <a:off x="85725" y="10439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1800" b="1" i="0" dirty="0">
                <a:solidFill>
                  <a:srgbClr val="1F2328"/>
                </a:solidFill>
                <a:effectLst/>
                <a:latin typeface="-apple-system"/>
              </a:rPr>
              <a:t>예외 테스트 </a:t>
            </a:r>
            <a:r>
              <a:rPr lang="en-US" altLang="ko-KR" sz="1800" b="1" i="0" dirty="0">
                <a:solidFill>
                  <a:srgbClr val="1F2328"/>
                </a:solidFill>
                <a:effectLst/>
                <a:latin typeface="-apple-system"/>
              </a:rPr>
              <a:t>(</a:t>
            </a:r>
            <a:r>
              <a:rPr lang="en-US" altLang="ko-KR" sz="1800" b="1" i="0" dirty="0" err="1">
                <a:solidFill>
                  <a:srgbClr val="1F2328"/>
                </a:solidFill>
                <a:effectLst/>
                <a:latin typeface="-apple-system"/>
              </a:rPr>
              <a:t>SpringBoot</a:t>
            </a:r>
            <a:r>
              <a:rPr lang="en-US" altLang="ko-KR" sz="1800" b="1" i="0" dirty="0">
                <a:solidFill>
                  <a:srgbClr val="1F2328"/>
                </a:solidFill>
                <a:effectLst/>
                <a:latin typeface="-apple-system"/>
              </a:rPr>
              <a:t>) Internal sever Exception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CC98CCA-8AEB-6EBD-A859-20BAC413C9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5" y="1205037"/>
            <a:ext cx="11791950" cy="398460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21B67D2-9EF5-A56D-F5CD-25A5666FEAD1}"/>
              </a:ext>
            </a:extLst>
          </p:cNvPr>
          <p:cNvSpPr txBox="1"/>
          <p:nvPr/>
        </p:nvSpPr>
        <p:spPr>
          <a:xfrm>
            <a:off x="85725" y="516218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en-US" altLang="ko-KR" sz="12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3.1 </a:t>
            </a:r>
            <a:r>
              <a:rPr lang="en-US" altLang="ko-KR" sz="1200" dirty="0">
                <a:solidFill>
                  <a:schemeClr val="dk1"/>
                </a:solidFill>
              </a:rPr>
              <a:t>S</a:t>
            </a:r>
            <a:r>
              <a:rPr lang="en-US" altLang="ko-KR" sz="12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ervice</a:t>
            </a:r>
            <a:r>
              <a:rPr lang="ko-KR" altLang="en-US" sz="12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에서 </a:t>
            </a:r>
            <a:r>
              <a:rPr lang="en-US" altLang="ko-KR" sz="1200" dirty="0">
                <a:solidFill>
                  <a:schemeClr val="dk1"/>
                </a:solidFill>
              </a:rPr>
              <a:t>otel-auto-</a:t>
            </a:r>
            <a:r>
              <a:rPr lang="en-US" altLang="ko-KR" sz="12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springboot</a:t>
            </a:r>
            <a:r>
              <a:rPr lang="en-US" altLang="ko-KR" sz="1200" dirty="0">
                <a:solidFill>
                  <a:schemeClr val="dk1"/>
                </a:solidFill>
              </a:rPr>
              <a:t>-</a:t>
            </a:r>
            <a:r>
              <a:rPr lang="en-US" altLang="ko-KR" sz="12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01-service </a:t>
            </a:r>
            <a:r>
              <a:rPr lang="ko-KR" altLang="en-US" sz="12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선택 후 </a:t>
            </a:r>
            <a:r>
              <a:rPr lang="en-US" altLang="ko-KR" sz="12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find trace </a:t>
            </a:r>
            <a:r>
              <a:rPr lang="ko-KR" altLang="en-US" sz="12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클릭</a:t>
            </a:r>
            <a:endParaRPr lang="en-US" altLang="ko-KR" sz="1200" b="0" i="0" kern="1200" dirty="0">
              <a:solidFill>
                <a:schemeClr val="dk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3.2 </a:t>
            </a:r>
            <a:r>
              <a:rPr lang="en-US" altLang="ko-KR" sz="1200" dirty="0">
                <a:solidFill>
                  <a:schemeClr val="dk1"/>
                </a:solidFill>
              </a:rPr>
              <a:t>log</a:t>
            </a:r>
            <a:r>
              <a:rPr lang="ko-KR" altLang="en-US" sz="12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에서 찾은 </a:t>
            </a:r>
            <a:r>
              <a:rPr lang="en-US" altLang="ko-KR" sz="12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trace id</a:t>
            </a:r>
            <a:r>
              <a:rPr lang="ko-KR" altLang="en-US" sz="12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의 앞부분과 일치하는 </a:t>
            </a:r>
            <a:r>
              <a:rPr lang="en-US" altLang="ko-KR" sz="12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trace </a:t>
            </a:r>
            <a:r>
              <a:rPr lang="ko-KR" altLang="en-US" sz="12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확인 후 </a:t>
            </a:r>
            <a:r>
              <a:rPr lang="ko-KR" altLang="en-US" sz="1200" dirty="0">
                <a:solidFill>
                  <a:schemeClr val="dk1"/>
                </a:solidFill>
              </a:rPr>
              <a:t>선택</a:t>
            </a:r>
            <a:endParaRPr lang="en-US" altLang="ko-KR" sz="1200" b="0" i="0" kern="1200" dirty="0">
              <a:solidFill>
                <a:schemeClr val="dk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3.3 </a:t>
            </a:r>
            <a:r>
              <a:rPr lang="ko-KR" altLang="en-US" sz="12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검색된 </a:t>
            </a:r>
            <a:r>
              <a:rPr lang="en-US" altLang="ko-KR" sz="12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trace</a:t>
            </a:r>
            <a:r>
              <a:rPr lang="ko-KR" altLang="en-US" sz="12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에서 최상단의 오류 발생 </a:t>
            </a:r>
            <a:r>
              <a:rPr lang="ko-KR" altLang="en-US" sz="1200" b="0" i="0" kern="1200" dirty="0" err="1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트레이스</a:t>
            </a:r>
            <a:r>
              <a:rPr lang="ko-KR" altLang="en-US" sz="12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 선택</a:t>
            </a:r>
            <a:endParaRPr lang="ko-KR" altLang="en-US" sz="12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21147DE-3DFC-DEBF-36B4-424EA654A228}"/>
              </a:ext>
            </a:extLst>
          </p:cNvPr>
          <p:cNvSpPr/>
          <p:nvPr/>
        </p:nvSpPr>
        <p:spPr>
          <a:xfrm>
            <a:off x="3078178" y="3784599"/>
            <a:ext cx="8799497" cy="58737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EEDFC1B5-522D-80FF-80AB-44D5A3621A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1500" y="331306"/>
            <a:ext cx="4000500" cy="1704975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31A85E0E-5B28-8801-7314-06E14652C59A}"/>
              </a:ext>
            </a:extLst>
          </p:cNvPr>
          <p:cNvSpPr/>
          <p:nvPr/>
        </p:nvSpPr>
        <p:spPr>
          <a:xfrm>
            <a:off x="198893" y="1969993"/>
            <a:ext cx="2743483" cy="48349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C22478E-8FC8-0DA5-7781-D456CB01CE12}"/>
              </a:ext>
            </a:extLst>
          </p:cNvPr>
          <p:cNvSpPr/>
          <p:nvPr/>
        </p:nvSpPr>
        <p:spPr>
          <a:xfrm>
            <a:off x="2225361" y="4873236"/>
            <a:ext cx="717016" cy="31640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03369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44FE5904-8E0D-8967-6022-0F73125B82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93217"/>
            <a:ext cx="12192000" cy="593382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7A26C77-4AB9-5886-18E6-AC9516FDEFD7}"/>
              </a:ext>
            </a:extLst>
          </p:cNvPr>
          <p:cNvSpPr txBox="1"/>
          <p:nvPr/>
        </p:nvSpPr>
        <p:spPr>
          <a:xfrm>
            <a:off x="85725" y="516218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3.4 tags </a:t>
            </a:r>
            <a:r>
              <a:rPr lang="ko-KR" altLang="en-US" sz="12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에서 </a:t>
            </a:r>
            <a:r>
              <a:rPr lang="en-US" altLang="ko-KR" sz="12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500, logs</a:t>
            </a:r>
            <a:r>
              <a:rPr lang="ko-KR" altLang="en-US" sz="12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에서 </a:t>
            </a:r>
            <a:r>
              <a:rPr lang="en-US" altLang="ko-KR" sz="12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error </a:t>
            </a:r>
            <a:r>
              <a:rPr lang="ko-KR" altLang="en-US" sz="12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메시지 확인</a:t>
            </a:r>
            <a:endParaRPr lang="ko-KR" altLang="en-US" sz="1200" dirty="0"/>
          </a:p>
          <a:p>
            <a:pPr latinLnBrk="1"/>
            <a:endParaRPr lang="en-US" altLang="ko-KR" sz="1200" b="0" i="0" kern="1200" dirty="0">
              <a:solidFill>
                <a:schemeClr val="dk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60BF62-D1F3-71FA-F83E-2D2F77F615E6}"/>
              </a:ext>
            </a:extLst>
          </p:cNvPr>
          <p:cNvSpPr txBox="1"/>
          <p:nvPr/>
        </p:nvSpPr>
        <p:spPr>
          <a:xfrm>
            <a:off x="85725" y="10439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1800" b="1" i="0" dirty="0">
                <a:solidFill>
                  <a:srgbClr val="1F2328"/>
                </a:solidFill>
                <a:effectLst/>
                <a:latin typeface="-apple-system"/>
              </a:rPr>
              <a:t>예외 테스트 </a:t>
            </a:r>
            <a:r>
              <a:rPr lang="en-US" altLang="ko-KR" sz="1800" b="1" i="0" dirty="0">
                <a:solidFill>
                  <a:srgbClr val="1F2328"/>
                </a:solidFill>
                <a:effectLst/>
                <a:latin typeface="-apple-system"/>
              </a:rPr>
              <a:t>(</a:t>
            </a:r>
            <a:r>
              <a:rPr lang="en-US" altLang="ko-KR" sz="1800" b="1" i="0" dirty="0" err="1">
                <a:solidFill>
                  <a:srgbClr val="1F2328"/>
                </a:solidFill>
                <a:effectLst/>
                <a:latin typeface="-apple-system"/>
              </a:rPr>
              <a:t>SpringBoot</a:t>
            </a:r>
            <a:r>
              <a:rPr lang="en-US" altLang="ko-KR" sz="1800" b="1" i="0" dirty="0">
                <a:solidFill>
                  <a:srgbClr val="1F2328"/>
                </a:solidFill>
                <a:effectLst/>
                <a:latin typeface="-apple-system"/>
              </a:rPr>
              <a:t>) Internal sever Exception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F49D6AB-90D4-9D27-419B-87D097EE6A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5775" y="516218"/>
            <a:ext cx="4000500" cy="1704975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993EB511-863F-9D11-538E-8197073A56F9}"/>
              </a:ext>
            </a:extLst>
          </p:cNvPr>
          <p:cNvSpPr/>
          <p:nvPr/>
        </p:nvSpPr>
        <p:spPr>
          <a:xfrm>
            <a:off x="4427145" y="3054620"/>
            <a:ext cx="1910282" cy="37438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5578B3C-AA04-60E1-04F8-2C2046BFF0F6}"/>
              </a:ext>
            </a:extLst>
          </p:cNvPr>
          <p:cNvSpPr/>
          <p:nvPr/>
        </p:nvSpPr>
        <p:spPr>
          <a:xfrm>
            <a:off x="2986134" y="3428999"/>
            <a:ext cx="9205865" cy="329803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73739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4DEAFE0-0CC4-150A-34B4-C0AF9D5C01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1042050"/>
            <a:ext cx="9448800" cy="318663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7F6E13F-53BF-015B-963C-919D94457334}"/>
              </a:ext>
            </a:extLst>
          </p:cNvPr>
          <p:cNvSpPr txBox="1"/>
          <p:nvPr/>
        </p:nvSpPr>
        <p:spPr>
          <a:xfrm>
            <a:off x="371475" y="580385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en-US" altLang="ko-KR" sz="12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4.1 HTTP Statistics</a:t>
            </a:r>
            <a:r>
              <a:rPr lang="ko-KR" altLang="en-US" sz="12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에서 </a:t>
            </a:r>
            <a:r>
              <a:rPr lang="en-US" altLang="ko-KR" sz="12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500 </a:t>
            </a:r>
            <a:r>
              <a:rPr lang="ko-KR" altLang="en-US" sz="12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에러 발생 확인</a:t>
            </a:r>
            <a:endParaRPr lang="en-US" altLang="ko-KR" sz="1200" b="0" i="0" kern="1200" dirty="0">
              <a:solidFill>
                <a:schemeClr val="dk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dirty="0"/>
              <a:t>4.2 Duration time</a:t>
            </a:r>
            <a:r>
              <a:rPr lang="ko-KR" altLang="en-US" sz="1200" dirty="0"/>
              <a:t>에서 해당 </a:t>
            </a:r>
            <a:r>
              <a:rPr lang="en-US" altLang="ko-KR" sz="1200" dirty="0" err="1"/>
              <a:t>url</a:t>
            </a:r>
            <a:r>
              <a:rPr lang="ko-KR" altLang="en-US" sz="1200" dirty="0"/>
              <a:t>과 일치하는 </a:t>
            </a:r>
            <a:r>
              <a:rPr lang="en-US" altLang="ko-KR" sz="1200" dirty="0" err="1"/>
              <a:t>traceid</a:t>
            </a:r>
            <a:r>
              <a:rPr lang="en-US" altLang="ko-KR" sz="1200" dirty="0"/>
              <a:t> </a:t>
            </a:r>
            <a:r>
              <a:rPr lang="ko-KR" altLang="en-US" sz="1200" dirty="0"/>
              <a:t>확인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21D9DBC-26AC-325F-A753-8EB2D8169D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64231"/>
            <a:ext cx="12192000" cy="259376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B926E75-F235-6F97-54FA-03F071EF3515}"/>
              </a:ext>
            </a:extLst>
          </p:cNvPr>
          <p:cNvSpPr txBox="1"/>
          <p:nvPr/>
        </p:nvSpPr>
        <p:spPr>
          <a:xfrm>
            <a:off x="85725" y="10439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1800" b="1" i="0" dirty="0">
                <a:solidFill>
                  <a:srgbClr val="1F2328"/>
                </a:solidFill>
                <a:effectLst/>
                <a:latin typeface="-apple-system"/>
              </a:rPr>
              <a:t>예외 테스트 </a:t>
            </a:r>
            <a:r>
              <a:rPr lang="en-US" altLang="ko-KR" sz="1800" b="1" i="0" dirty="0">
                <a:solidFill>
                  <a:srgbClr val="1F2328"/>
                </a:solidFill>
                <a:effectLst/>
                <a:latin typeface="-apple-system"/>
              </a:rPr>
              <a:t>(</a:t>
            </a:r>
            <a:r>
              <a:rPr lang="en-US" altLang="ko-KR" sz="1800" b="1" i="0" dirty="0" err="1">
                <a:solidFill>
                  <a:srgbClr val="1F2328"/>
                </a:solidFill>
                <a:effectLst/>
                <a:latin typeface="-apple-system"/>
              </a:rPr>
              <a:t>SpringBoot</a:t>
            </a:r>
            <a:r>
              <a:rPr lang="en-US" altLang="ko-KR" sz="1800" b="1" i="0" dirty="0">
                <a:solidFill>
                  <a:srgbClr val="1F2328"/>
                </a:solidFill>
                <a:effectLst/>
                <a:latin typeface="-apple-system"/>
              </a:rPr>
              <a:t>) Internal sever Exception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EC058DF-B798-C2FF-AABC-D55DB4F19709}"/>
              </a:ext>
            </a:extLst>
          </p:cNvPr>
          <p:cNvSpPr/>
          <p:nvPr/>
        </p:nvSpPr>
        <p:spPr>
          <a:xfrm>
            <a:off x="2625505" y="5186735"/>
            <a:ext cx="3313567" cy="30871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30259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40FCA17-EAD4-248A-9310-80EEAC6EAF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77334"/>
            <a:ext cx="12192000" cy="510333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3E4429F-A24B-C429-EAC7-80FF13966C0E}"/>
              </a:ext>
            </a:extLst>
          </p:cNvPr>
          <p:cNvSpPr txBox="1"/>
          <p:nvPr/>
        </p:nvSpPr>
        <p:spPr>
          <a:xfrm>
            <a:off x="85725" y="10439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1800" b="1" i="0" dirty="0">
                <a:solidFill>
                  <a:srgbClr val="1F2328"/>
                </a:solidFill>
                <a:effectLst/>
                <a:latin typeface="-apple-system"/>
              </a:rPr>
              <a:t>예외 테스트 </a:t>
            </a:r>
            <a:r>
              <a:rPr lang="en-US" altLang="ko-KR" sz="1800" b="1" i="0" dirty="0">
                <a:solidFill>
                  <a:srgbClr val="1F2328"/>
                </a:solidFill>
                <a:effectLst/>
                <a:latin typeface="-apple-system"/>
              </a:rPr>
              <a:t>(</a:t>
            </a:r>
            <a:r>
              <a:rPr lang="en-US" altLang="ko-KR" sz="1800" b="1" i="0" dirty="0" err="1">
                <a:solidFill>
                  <a:srgbClr val="1F2328"/>
                </a:solidFill>
                <a:effectLst/>
                <a:latin typeface="-apple-system"/>
              </a:rPr>
              <a:t>SpringBoot</a:t>
            </a:r>
            <a:r>
              <a:rPr lang="en-US" altLang="ko-KR" sz="1800" b="1" i="0" dirty="0">
                <a:solidFill>
                  <a:srgbClr val="1F2328"/>
                </a:solidFill>
                <a:effectLst/>
                <a:latin typeface="-apple-system"/>
              </a:rPr>
              <a:t>) Internal sever Exception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9ECE97-916F-26A3-CC33-A712753D22BE}"/>
              </a:ext>
            </a:extLst>
          </p:cNvPr>
          <p:cNvSpPr txBox="1"/>
          <p:nvPr/>
        </p:nvSpPr>
        <p:spPr>
          <a:xfrm>
            <a:off x="371475" y="580385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en-US" altLang="ko-KR" sz="1200" dirty="0"/>
              <a:t>4.3 Explore</a:t>
            </a:r>
            <a:r>
              <a:rPr lang="ko-KR" altLang="en-US" sz="1200" dirty="0"/>
              <a:t>에서 </a:t>
            </a:r>
            <a:r>
              <a:rPr lang="en-US" altLang="ko-KR" sz="1200" dirty="0" err="1"/>
              <a:t>traceid</a:t>
            </a:r>
            <a:r>
              <a:rPr lang="en-US" altLang="ko-KR" sz="1200" dirty="0"/>
              <a:t> </a:t>
            </a:r>
            <a:r>
              <a:rPr lang="ko-KR" altLang="en-US" sz="1200" dirty="0"/>
              <a:t>조회 시 </a:t>
            </a:r>
            <a:r>
              <a:rPr lang="en-US" altLang="ko-KR" sz="1200" dirty="0"/>
              <a:t>span attributes</a:t>
            </a:r>
            <a:r>
              <a:rPr lang="ko-KR" altLang="en-US" sz="1200" dirty="0"/>
              <a:t>에서 </a:t>
            </a:r>
            <a:r>
              <a:rPr lang="en-US" altLang="ko-KR" sz="1200" dirty="0"/>
              <a:t>500, events</a:t>
            </a:r>
            <a:r>
              <a:rPr lang="ko-KR" altLang="en-US" sz="1200" dirty="0"/>
              <a:t>에서 </a:t>
            </a:r>
            <a:r>
              <a:rPr lang="en-US" altLang="ko-KR" sz="1200" dirty="0"/>
              <a:t>log </a:t>
            </a:r>
            <a:r>
              <a:rPr lang="ko-KR" altLang="en-US" sz="1200" dirty="0"/>
              <a:t>확인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3F1BD98-ADC1-FD07-4E6C-0484F2855B48}"/>
              </a:ext>
            </a:extLst>
          </p:cNvPr>
          <p:cNvSpPr/>
          <p:nvPr/>
        </p:nvSpPr>
        <p:spPr>
          <a:xfrm>
            <a:off x="1982708" y="2076846"/>
            <a:ext cx="3123445" cy="24084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78383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1442</TotalTime>
  <Words>1647</Words>
  <Application>Microsoft Office PowerPoint</Application>
  <PresentationFormat>와이드스크린</PresentationFormat>
  <Paragraphs>248</Paragraphs>
  <Slides>24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8" baseType="lpstr">
      <vt:lpstr>-apple-system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지현 이</dc:creator>
  <cp:lastModifiedBy>이지현</cp:lastModifiedBy>
  <cp:revision>77</cp:revision>
  <dcterms:created xsi:type="dcterms:W3CDTF">2024-07-01T01:52:20Z</dcterms:created>
  <dcterms:modified xsi:type="dcterms:W3CDTF">2024-07-04T08:56:41Z</dcterms:modified>
</cp:coreProperties>
</file>