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8" r:id="rId2"/>
    <p:sldId id="263" r:id="rId3"/>
    <p:sldId id="266" r:id="rId4"/>
    <p:sldId id="264" r:id="rId5"/>
    <p:sldId id="284" r:id="rId6"/>
    <p:sldId id="285" r:id="rId7"/>
    <p:sldId id="268" r:id="rId8"/>
    <p:sldId id="286" r:id="rId9"/>
    <p:sldId id="269" r:id="rId10"/>
    <p:sldId id="283" r:id="rId11"/>
    <p:sldId id="287" r:id="rId12"/>
    <p:sldId id="270" r:id="rId13"/>
    <p:sldId id="288" r:id="rId14"/>
    <p:sldId id="271" r:id="rId15"/>
    <p:sldId id="272" r:id="rId16"/>
    <p:sldId id="258" r:id="rId17"/>
    <p:sldId id="281" r:id="rId18"/>
    <p:sldId id="282" r:id="rId19"/>
    <p:sldId id="256" r:id="rId20"/>
    <p:sldId id="28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5" autoAdjust="0"/>
    <p:restoredTop sz="94660"/>
  </p:normalViewPr>
  <p:slideViewPr>
    <p:cSldViewPr snapToGrid="0">
      <p:cViewPr>
        <p:scale>
          <a:sx n="75" d="100"/>
          <a:sy n="75" d="100"/>
        </p:scale>
        <p:origin x="1662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810E1-330C-471B-B1C6-86BE8659BC48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FB1E5-20C2-4CA9-9DE0-066C6447B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84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FB1E5-20C2-4CA9-9DE0-066C6447BDE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465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7C283-AF48-8D9F-B452-1F6638E3C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79C6A2-FEDF-062C-BA29-7F2DEEE08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0225E-540B-4A6B-2006-3B1F411A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D9627-41F9-F37D-8C2F-FD018FA4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EA9AE-5124-7F30-95C5-855CD09F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6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74916-D851-4992-C691-415DD81C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81E7CE-BA3B-E90A-F3CE-9AA3085ED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1506B3-C50F-209F-0FD0-823A2394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0686E-BEF0-CA31-E6EC-50D3E8B8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F237BC-BA54-FC16-0824-1255FAC9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89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50A9BA-09E9-CBE2-2C50-6C83B834B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5EE3A2-BF68-821B-DD25-263550619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3225B5-9CAE-9C26-8E0F-0619CADEB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2322C-FFDD-AFCB-8B0D-83C271F5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060FE-88CC-C846-E176-5E1BD64E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6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B15E3-822E-5303-5B17-8D46A59B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DD43D0-B497-E94F-9127-039A277E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CD1E4-D304-5296-46AA-191FD341F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BA0328-448A-25D8-56BA-E4AEC5B4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57DD78-3674-BA5E-E973-A0AEADBC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34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46810-AFD5-D9EB-FFAD-E85AB1733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9C0E2F-BD9D-EB20-BA26-FC560C7F4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05BFA-D6DA-E488-0BE8-D72DA9D7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C6569C-9385-AA29-B1C8-880C22EB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CC63CF-3FA4-DCBE-AA2D-5279383F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37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9BE8A-FA0F-5242-375B-FF8EA385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12890C-9CDD-4DCD-F041-490854B04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4D4792-EC6C-91A1-975C-3A3DF2283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F6855B-C6D4-2AC3-F2CC-C803183E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8E46D2-8824-F0D2-EA6D-A0BEFFB0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84A254-88AD-F881-B229-8BB6D881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8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B9932-EF3C-9B0D-3277-795B03B1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801FB4-11BD-FAC4-DEE1-733622F2D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51FEF7-395C-09C8-9B5E-AD118760F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BE581F-648D-6B9C-C97B-64F5A7A2E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8FD059-AD91-AA69-B331-257BACAB6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8A884F-930B-E9BC-85E3-C3975D33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752BFC-12B9-2B04-FAD6-6CA171B0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E6B0B0-33AA-3B38-128C-3308AAC5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85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E76E4-21ED-7198-BA69-0E436400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1B51CD-F8DF-2201-7619-7C233795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F071A2-7365-B97C-12EA-DF9465DB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39561C-0D2F-BD84-6A0B-A9600117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56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03D245-9F09-6CB4-D1A0-90D8276C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B3E910-2B5F-D72B-DFEC-D5B37E02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FB5526-C149-E338-8679-98FD60B0C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54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A73ED-F9B9-C625-C7F4-3660F5E2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50C07-C137-818E-FB7A-8BFE22BA5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8326FF-C973-7DDB-663C-FD7B4B12A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146A0B-B64D-005B-40A4-1859813F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53755E-C5B1-1CAC-332C-E88D05AD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072F77-8174-1DE5-B568-E0A1F180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40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9043A-4B09-62D3-307D-2AAA5872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406AA8-22C6-A940-19A5-18539B58E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76A356-458C-EF75-7231-4C9B19FBF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FBDBA4-A8DB-8EB8-F6DA-62B2EF897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087BFB-4E02-A5E3-576F-33DAAE4D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3FDFBA-726E-5592-82CB-BCFD0682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59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55B4CB-C707-2DAE-C5C0-C1C173F42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9EF94A-8DE9-6B70-9C09-68656EBB9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85374D-E6DE-34A8-0E3A-21D240006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6E7649-CCE4-42EE-81F9-40C1E9625764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FE264E-8AAA-4723-F80F-73E98124E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B88EA-42DA-7C41-02D7-3498DF9CC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81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d/flask-monitoring/flask-monitoring?orgId=1&amp;refresh=5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://localhost:3000/alerting/notifications?search=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://localhost:3000/alerting/notifications?search=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d/flask-monitoring/flask-monitoring?orgId=1&amp;refresh=5s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0010/boar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3000/d/springboot_msa_monitoring/springboot-msa-monitoring?orgId=1&amp;refresh=5s" TargetMode="External"/><Relationship Id="rId5" Type="http://schemas.openxmlformats.org/officeDocument/2006/relationships/hyperlink" Target="http://localhost:3000/" TargetMode="External"/><Relationship Id="rId4" Type="http://schemas.openxmlformats.org/officeDocument/2006/relationships/hyperlink" Target="http://localhost:16686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calhost:3000/d/springboot_msa_monitoring/springboot-msa-monitoring?orgId=1&amp;refresh=5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d/flask-monitoring/flask-monitoring?orgId=1&amp;refresh=5s" TargetMode="External"/><Relationship Id="rId2" Type="http://schemas.openxmlformats.org/officeDocument/2006/relationships/hyperlink" Target="http://localhost:3000/alerting/notifications?search=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C9D416E-A1C0-8F11-027C-9DE6DBD08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017749"/>
              </p:ext>
            </p:extLst>
          </p:nvPr>
        </p:nvGraphicFramePr>
        <p:xfrm>
          <a:off x="622300" y="1115566"/>
          <a:ext cx="10985500" cy="2101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448">
                  <a:extLst>
                    <a:ext uri="{9D8B030D-6E8A-4147-A177-3AD203B41FA5}">
                      <a16:colId xmlns:a16="http://schemas.microsoft.com/office/drawing/2014/main" val="3806691099"/>
                    </a:ext>
                  </a:extLst>
                </a:gridCol>
                <a:gridCol w="2949684">
                  <a:extLst>
                    <a:ext uri="{9D8B030D-6E8A-4147-A177-3AD203B41FA5}">
                      <a16:colId xmlns:a16="http://schemas.microsoft.com/office/drawing/2014/main" val="2051501653"/>
                    </a:ext>
                  </a:extLst>
                </a:gridCol>
                <a:gridCol w="2949684">
                  <a:extLst>
                    <a:ext uri="{9D8B030D-6E8A-4147-A177-3AD203B41FA5}">
                      <a16:colId xmlns:a16="http://schemas.microsoft.com/office/drawing/2014/main" val="1660126369"/>
                    </a:ext>
                  </a:extLst>
                </a:gridCol>
                <a:gridCol w="2949684">
                  <a:extLst>
                    <a:ext uri="{9D8B030D-6E8A-4147-A177-3AD203B41FA5}">
                      <a16:colId xmlns:a16="http://schemas.microsoft.com/office/drawing/2014/main" val="3202400271"/>
                    </a:ext>
                  </a:extLst>
                </a:gridCol>
              </a:tblGrid>
              <a:tr h="452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발생 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831506"/>
                  </a:ext>
                </a:extLst>
              </a:tr>
              <a:tr h="824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지연 테스트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SpringBoot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슬로우 쿼리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잘못 만들어진 비즈니스 로직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응답속도 지연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웹페이지 접속 시 속도 지연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924555"/>
                  </a:ext>
                </a:extLst>
              </a:tr>
              <a:tr h="824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부하 테스트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(Flask)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과도한 트래픽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CPU </a:t>
                      </a:r>
                      <a:r>
                        <a:rPr lang="ko-KR" altLang="en-US" sz="1400" dirty="0"/>
                        <a:t>사용량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/>
                        <a:t>티켓팅</a:t>
                      </a:r>
                      <a:r>
                        <a:rPr lang="ko-KR" altLang="en-US" sz="1400" dirty="0"/>
                        <a:t> 시 과도한 트래픽 발생으로 인한 대기인원 증가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4875789"/>
                  </a:ext>
                </a:extLst>
              </a:tr>
            </a:tbl>
          </a:graphicData>
        </a:graphic>
      </p:graphicFrame>
      <p:grpSp>
        <p:nvGrpSpPr>
          <p:cNvPr id="24" name="그룹 23">
            <a:extLst>
              <a:ext uri="{FF2B5EF4-FFF2-40B4-BE49-F238E27FC236}">
                <a16:creationId xmlns:a16="http://schemas.microsoft.com/office/drawing/2014/main" id="{019A59EA-EBEA-6C8D-A01F-246765D01A3A}"/>
              </a:ext>
            </a:extLst>
          </p:cNvPr>
          <p:cNvGrpSpPr/>
          <p:nvPr/>
        </p:nvGrpSpPr>
        <p:grpSpPr>
          <a:xfrm>
            <a:off x="1831508" y="3312886"/>
            <a:ext cx="8110778" cy="3327211"/>
            <a:chOff x="1744422" y="3429000"/>
            <a:chExt cx="8110778" cy="332721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94FB6C5-6781-6A0B-C799-0004C6B7479F}"/>
                </a:ext>
              </a:extLst>
            </p:cNvPr>
            <p:cNvGrpSpPr/>
            <p:nvPr/>
          </p:nvGrpSpPr>
          <p:grpSpPr>
            <a:xfrm>
              <a:off x="1744422" y="3429000"/>
              <a:ext cx="8110778" cy="2826966"/>
              <a:chOff x="1744422" y="3621468"/>
              <a:chExt cx="8110778" cy="2826966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8140D38E-C4D9-DAE9-5A45-8EB22646C6F1}"/>
                  </a:ext>
                </a:extLst>
              </p:cNvPr>
              <p:cNvSpPr/>
              <p:nvPr/>
            </p:nvSpPr>
            <p:spPr>
              <a:xfrm>
                <a:off x="1744422" y="4503988"/>
                <a:ext cx="1988449" cy="104047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Board System</a:t>
                </a:r>
                <a:endParaRPr lang="ko-KR" altLang="en-US" b="1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2B1EE82-4AD9-548C-71BA-E68214185480}"/>
                  </a:ext>
                </a:extLst>
              </p:cNvPr>
              <p:cNvSpPr/>
              <p:nvPr/>
            </p:nvSpPr>
            <p:spPr>
              <a:xfrm>
                <a:off x="4760683" y="4503988"/>
                <a:ext cx="1988449" cy="104047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User System</a:t>
                </a:r>
                <a:endParaRPr lang="ko-KR" altLang="en-US" b="1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05EB126-6F15-D3EF-566A-BD681F8C2F49}"/>
                  </a:ext>
                </a:extLst>
              </p:cNvPr>
              <p:cNvSpPr/>
              <p:nvPr/>
            </p:nvSpPr>
            <p:spPr>
              <a:xfrm>
                <a:off x="7866751" y="3621468"/>
                <a:ext cx="1988449" cy="104047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Log System</a:t>
                </a:r>
                <a:endParaRPr lang="ko-KR" altLang="en-US" b="1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75B03B6-330E-0FA9-A5B4-E4B1D04BC437}"/>
                  </a:ext>
                </a:extLst>
              </p:cNvPr>
              <p:cNvSpPr/>
              <p:nvPr/>
            </p:nvSpPr>
            <p:spPr>
              <a:xfrm>
                <a:off x="7866751" y="5407964"/>
                <a:ext cx="1988449" cy="104047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LDAP System</a:t>
                </a:r>
                <a:endParaRPr lang="ko-KR" altLang="en-US" b="1" dirty="0"/>
              </a:p>
            </p:txBody>
          </p:sp>
          <p:cxnSp>
            <p:nvCxnSpPr>
              <p:cNvPr id="11" name="연결선: 꺾임 10">
                <a:extLst>
                  <a:ext uri="{FF2B5EF4-FFF2-40B4-BE49-F238E27FC236}">
                    <a16:creationId xmlns:a16="http://schemas.microsoft.com/office/drawing/2014/main" id="{086D82F8-A3D9-7B0B-00DE-FF87E58E5E34}"/>
                  </a:ext>
                </a:extLst>
              </p:cNvPr>
              <p:cNvCxnSpPr>
                <a:cxnSpLocks/>
                <a:stCxn id="9" idx="1"/>
                <a:endCxn id="8" idx="0"/>
              </p:cNvCxnSpPr>
              <p:nvPr/>
            </p:nvCxnSpPr>
            <p:spPr>
              <a:xfrm rot="10800000" flipV="1">
                <a:off x="5754909" y="4141702"/>
                <a:ext cx="2111843" cy="362285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CC3C1EDC-4518-622F-FB3A-1E8E7150F929}"/>
                  </a:ext>
                </a:extLst>
              </p:cNvPr>
              <p:cNvCxnSpPr>
                <a:cxnSpLocks/>
                <a:stCxn id="10" idx="1"/>
                <a:endCxn id="8" idx="2"/>
              </p:cNvCxnSpPr>
              <p:nvPr/>
            </p:nvCxnSpPr>
            <p:spPr>
              <a:xfrm rot="10800000">
                <a:off x="5754909" y="5544459"/>
                <a:ext cx="2111843" cy="38374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CD877C86-E434-09C7-FB93-500FA3794702}"/>
                  </a:ext>
                </a:extLst>
              </p:cNvPr>
              <p:cNvCxnSpPr>
                <a:cxnSpLocks/>
                <a:stCxn id="8" idx="1"/>
                <a:endCxn id="3" idx="3"/>
              </p:cNvCxnSpPr>
              <p:nvPr/>
            </p:nvCxnSpPr>
            <p:spPr>
              <a:xfrm flipH="1">
                <a:off x="3732871" y="5024223"/>
                <a:ext cx="102781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C72D56-6293-8668-5215-50B142541D6A}"/>
                </a:ext>
              </a:extLst>
            </p:cNvPr>
            <p:cNvSpPr txBox="1"/>
            <p:nvPr/>
          </p:nvSpPr>
          <p:spPr>
            <a:xfrm>
              <a:off x="4122056" y="6448434"/>
              <a:ext cx="398598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/>
                <a:t>지연테스트를 위한 </a:t>
              </a:r>
              <a:r>
                <a:rPr lang="en-US" altLang="ko-KR" sz="1400" dirty="0"/>
                <a:t>MSA </a:t>
              </a:r>
              <a:r>
                <a:rPr lang="ko-KR" altLang="en-US" sz="1400" dirty="0"/>
                <a:t>어플리케이션 구조도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32B4E32-2CB8-A57A-C40B-6F8FC9ABB251}"/>
              </a:ext>
            </a:extLst>
          </p:cNvPr>
          <p:cNvSpPr txBox="1"/>
          <p:nvPr/>
        </p:nvSpPr>
        <p:spPr>
          <a:xfrm>
            <a:off x="85725" y="3624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테스트 개요 및 목적</a:t>
            </a:r>
            <a:endParaRPr lang="en-US" altLang="ko-KR" sz="1800" b="1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2976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6D672A6-AC9C-E196-486E-DCBFF5B9D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822490"/>
              </p:ext>
            </p:extLst>
          </p:nvPr>
        </p:nvGraphicFramePr>
        <p:xfrm>
          <a:off x="308319" y="1341120"/>
          <a:ext cx="11416956" cy="4577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319">
                  <a:extLst>
                    <a:ext uri="{9D8B030D-6E8A-4147-A177-3AD203B41FA5}">
                      <a16:colId xmlns:a16="http://schemas.microsoft.com/office/drawing/2014/main" val="2321351731"/>
                    </a:ext>
                  </a:extLst>
                </a:gridCol>
                <a:gridCol w="1748077">
                  <a:extLst>
                    <a:ext uri="{9D8B030D-6E8A-4147-A177-3AD203B41FA5}">
                      <a16:colId xmlns:a16="http://schemas.microsoft.com/office/drawing/2014/main" val="483051496"/>
                    </a:ext>
                  </a:extLst>
                </a:gridCol>
                <a:gridCol w="3500227">
                  <a:extLst>
                    <a:ext uri="{9D8B030D-6E8A-4147-A177-3AD203B41FA5}">
                      <a16:colId xmlns:a16="http://schemas.microsoft.com/office/drawing/2014/main" val="3150416827"/>
                    </a:ext>
                  </a:extLst>
                </a:gridCol>
                <a:gridCol w="2436008">
                  <a:extLst>
                    <a:ext uri="{9D8B030D-6E8A-4147-A177-3AD203B41FA5}">
                      <a16:colId xmlns:a16="http://schemas.microsoft.com/office/drawing/2014/main" val="4250226340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337665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대분류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중분류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소분류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예상결과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268288"/>
                  </a:ext>
                </a:extLst>
              </a:tr>
              <a:tr h="179705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부하테스트 진행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5. Apache </a:t>
                      </a:r>
                      <a:r>
                        <a:rPr lang="en-US" altLang="ko-KR" sz="1100" b="0" i="0" u="none" dirty="0" err="1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Jmeter</a:t>
                      </a:r>
                      <a:r>
                        <a:rPr lang="en-US" altLang="ko-KR" sz="1100" b="0" i="0" u="none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실행</a:t>
                      </a:r>
                      <a:endParaRPr lang="en-US" altLang="ko-KR" sz="1100" b="0" i="0" u="none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5.1 jmeter_run.bat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 실행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5.2 HTTP </a:t>
                      </a:r>
                      <a:r>
                        <a:rPr lang="en-US" altLang="ko-KR" sz="1100" b="0" i="0" dirty="0" err="1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Request.jmx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파일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import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후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run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배치파일 경로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(C:\</a:t>
                      </a:r>
                      <a:r>
                        <a:rPr lang="en-US" altLang="ko-KR" sz="1100" dirty="0" err="1"/>
                        <a:t>otel</a:t>
                      </a:r>
                      <a:r>
                        <a:rPr lang="en-US" altLang="ko-KR" sz="1100" dirty="0"/>
                        <a:t>\application)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0833406"/>
                  </a:ext>
                </a:extLst>
              </a:tr>
              <a:tr h="179705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6. </a:t>
                      </a:r>
                      <a:r>
                        <a:rPr lang="ko-KR" altLang="en-US" sz="1100" b="0" i="0" u="none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정상 테스트 진행</a:t>
                      </a:r>
                      <a:endParaRPr lang="en-US" altLang="ko-KR" sz="1100" b="0" i="0" u="none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6.1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정상 테스트 </a:t>
                      </a:r>
                      <a:r>
                        <a:rPr lang="ko-KR" altLang="en-US" sz="1100" b="0" i="0" dirty="0" err="1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우클릭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 후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Start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클릭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6.2 </a:t>
                      </a:r>
                      <a:r>
                        <a:rPr lang="en-US" altLang="ko-KR" sz="1100" b="0" dirty="0"/>
                        <a:t>Dashboards &gt; Flask Monitoring </a:t>
                      </a:r>
                      <a:r>
                        <a:rPr lang="ko-KR" altLang="en-US" sz="1100" b="0" dirty="0"/>
                        <a:t>혹은 비고의 </a:t>
                      </a:r>
                      <a:r>
                        <a:rPr lang="en-US" altLang="ko-KR" sz="1100" b="0" dirty="0"/>
                        <a:t>URL </a:t>
                      </a:r>
                      <a:r>
                        <a:rPr lang="ko-KR" altLang="en-US" sz="1100" b="0" dirty="0"/>
                        <a:t>접속</a:t>
                      </a:r>
                      <a:endParaRPr lang="en-US" altLang="ko-KR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모든 응답 정상</a:t>
                      </a:r>
                      <a:br>
                        <a:rPr lang="en-US" altLang="ko-KR" sz="1100" dirty="0"/>
                      </a:br>
                      <a:endParaRPr lang="en-US" altLang="ko-KR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Flask Dashboard URL </a:t>
                      </a:r>
                      <a:r>
                        <a:rPr lang="ko-KR" altLang="en-US" sz="1100" dirty="0"/>
                        <a:t>주소</a:t>
                      </a:r>
                      <a:r>
                        <a:rPr lang="en-US" altLang="ko-KR" sz="1100" dirty="0"/>
                        <a:t>(</a:t>
                      </a:r>
                      <a:r>
                        <a:rPr lang="en-US" altLang="ko-KR" sz="1100" b="0" dirty="0">
                          <a:hlinkClick r:id="rId2"/>
                        </a:rPr>
                        <a:t>http://localhost:3000/d/flask-monitoring/flask-monitoring?orgId=1&amp;refresh=5s</a:t>
                      </a:r>
                      <a:r>
                        <a:rPr lang="en-US" altLang="ko-KR" sz="1100" b="0" dirty="0"/>
                        <a:t>)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각각의 작업 완료 후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다음 테스트 진행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929763"/>
                  </a:ext>
                </a:extLst>
              </a:tr>
              <a:tr h="10166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7. </a:t>
                      </a:r>
                      <a:r>
                        <a:rPr lang="ko-KR" altLang="en-US" sz="1100" b="0" i="0" u="none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포화 테스트 진행</a:t>
                      </a:r>
                      <a:endParaRPr lang="en-US" altLang="ko-KR" sz="1100" b="0" i="0" u="none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7.1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포화 테스트 </a:t>
                      </a:r>
                      <a:r>
                        <a:rPr lang="ko-KR" altLang="en-US" sz="1100" b="0" i="0" dirty="0" err="1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우클릭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 후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Start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클릭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7.2 </a:t>
                      </a:r>
                      <a:r>
                        <a:rPr lang="en-US" altLang="ko-KR" sz="1100" b="0" dirty="0"/>
                        <a:t>Dashboards &gt; Flask Monitoring </a:t>
                      </a:r>
                      <a:r>
                        <a:rPr lang="ko-KR" altLang="en-US" sz="1100" b="0" dirty="0"/>
                        <a:t>혹은 비고의 </a:t>
                      </a:r>
                      <a:r>
                        <a:rPr lang="en-US" altLang="ko-KR" sz="1100" b="0" dirty="0"/>
                        <a:t>URL </a:t>
                      </a:r>
                      <a:r>
                        <a:rPr lang="ko-KR" altLang="en-US" sz="1100" b="0" dirty="0"/>
                        <a:t>접속</a:t>
                      </a:r>
                      <a:endParaRPr lang="en-US" altLang="ko-KR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간헐적으로 </a:t>
                      </a:r>
                      <a:r>
                        <a:rPr lang="en-US" altLang="ko-KR" sz="1100" dirty="0"/>
                        <a:t>500 </a:t>
                      </a:r>
                      <a:r>
                        <a:rPr lang="ko-KR" altLang="en-US" sz="1100" dirty="0"/>
                        <a:t>에러 발생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848548"/>
                  </a:ext>
                </a:extLst>
              </a:tr>
              <a:tr h="980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8. </a:t>
                      </a:r>
                      <a:r>
                        <a:rPr lang="ko-KR" altLang="en-US" sz="1100" b="0" i="0" u="none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비정상 테스트 진행</a:t>
                      </a:r>
                      <a:endParaRPr lang="en-US" altLang="ko-KR" sz="1100" b="0" i="0" u="none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8.1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비정상 테스트 </a:t>
                      </a:r>
                      <a:r>
                        <a:rPr lang="ko-KR" altLang="en-US" sz="1100" b="0" i="0" dirty="0" err="1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우클릭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 후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Start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클릭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8.2 </a:t>
                      </a:r>
                      <a:r>
                        <a:rPr lang="en-US" altLang="ko-KR" sz="1100" b="0" dirty="0"/>
                        <a:t>Dashboards &gt; Flask Monitoring </a:t>
                      </a:r>
                      <a:r>
                        <a:rPr lang="ko-KR" altLang="en-US" sz="1100" b="0" dirty="0"/>
                        <a:t>혹은 비고의 </a:t>
                      </a:r>
                      <a:r>
                        <a:rPr lang="en-US" altLang="ko-KR" sz="1100" b="0" dirty="0"/>
                        <a:t>URL </a:t>
                      </a:r>
                      <a:r>
                        <a:rPr lang="ko-KR" altLang="en-US" sz="1100" b="0" dirty="0"/>
                        <a:t>접속</a:t>
                      </a:r>
                      <a:endParaRPr lang="en-US" altLang="ko-KR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대부분의 응답 </a:t>
                      </a:r>
                      <a:r>
                        <a:rPr lang="en-US" altLang="ko-KR" sz="1100" dirty="0"/>
                        <a:t>500</a:t>
                      </a:r>
                      <a:r>
                        <a:rPr lang="ko-KR" altLang="en-US" sz="1100" dirty="0"/>
                        <a:t>에러</a:t>
                      </a:r>
                      <a:endParaRPr lang="en-US" altLang="ko-KR" sz="11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CPU </a:t>
                      </a:r>
                      <a:r>
                        <a:rPr lang="ko-KR" altLang="en-US" sz="1100" dirty="0"/>
                        <a:t>사용률 </a:t>
                      </a:r>
                      <a:r>
                        <a:rPr lang="en-US" altLang="ko-KR" sz="1100" dirty="0"/>
                        <a:t>&gt; 70%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알람 수신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38409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알람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9.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메일 알람 확인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9.1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사전작업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에서 기재한 </a:t>
                      </a:r>
                      <a:r>
                        <a:rPr lang="ko-KR" altLang="en-US" sz="1100" b="0" i="0" dirty="0" err="1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메일함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 확인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9.2. [FIRING]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으로 수신된 메일 확인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9.3. [</a:t>
                      </a:r>
                      <a:r>
                        <a:rPr lang="en-US" altLang="ko-KR" sz="1100" b="0" i="0" dirty="0" err="1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Resorved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으로 수신된 메일 확인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메일 정상 수신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6561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10. </a:t>
                      </a:r>
                      <a:r>
                        <a:rPr lang="ko-KR" altLang="en-US" sz="1100" b="0" i="0" dirty="0" err="1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슬랙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 알람 확인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10.1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사전작업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에서 기재한 </a:t>
                      </a:r>
                      <a:r>
                        <a:rPr lang="ko-KR" altLang="en-US" sz="1100" b="0" i="0" dirty="0" err="1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슬랙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 채널 확인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10.2 [FIRING]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으로 수신된 알람 확인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10.3. [</a:t>
                      </a:r>
                      <a:r>
                        <a:rPr lang="en-US" altLang="ko-KR" sz="1100" b="0" i="0" dirty="0" err="1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Resorved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으로 수신된 알람 확인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알람 정상 수신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2089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3F74DB-CF34-551A-0976-AEEE2F15BAB3}"/>
              </a:ext>
            </a:extLst>
          </p:cNvPr>
          <p:cNvSpPr txBox="1"/>
          <p:nvPr/>
        </p:nvSpPr>
        <p:spPr>
          <a:xfrm>
            <a:off x="85725" y="9170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부하 테스트 시나리오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(Flask) Load Test</a:t>
            </a:r>
          </a:p>
        </p:txBody>
      </p:sp>
    </p:spTree>
    <p:extLst>
      <p:ext uri="{BB962C8B-B14F-4D97-AF65-F5344CB8AC3E}">
        <p14:creationId xmlns:p14="http://schemas.microsoft.com/office/powerpoint/2010/main" val="2734577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1BB6A42-64C1-683B-3DE3-A1B66014CC5B}"/>
              </a:ext>
            </a:extLst>
          </p:cNvPr>
          <p:cNvSpPr txBox="1"/>
          <p:nvPr/>
        </p:nvSpPr>
        <p:spPr>
          <a:xfrm>
            <a:off x="122224" y="594988"/>
            <a:ext cx="60975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1.1 dashboard_run.bat,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flask_run_server.bat, jmeter_run.bat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실행</a:t>
            </a:r>
            <a:endParaRPr lang="en-US" altLang="ko-KR" sz="1200" b="0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72375B-82BD-5591-477F-690C2C4E5963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F2328"/>
                </a:solidFill>
                <a:latin typeface="+mj-lt"/>
              </a:rPr>
              <a:t>부하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+mj-lt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+mj-lt"/>
              </a:rPr>
              <a:t>(Flask) - </a:t>
            </a:r>
            <a:r>
              <a:rPr lang="en-US" altLang="ko-KR" sz="1800" b="1" i="0" u="none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1. </a:t>
            </a:r>
            <a:r>
              <a:rPr lang="ko-KR" altLang="en-US" sz="1800" b="1" i="0" u="none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배치 파일 실행</a:t>
            </a:r>
            <a:endParaRPr lang="en-US" altLang="ko-KR" sz="1800" b="1" i="0" u="none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33AF4E-93BD-FA95-2482-1C42066DB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52" y="1381125"/>
            <a:ext cx="4429125" cy="40957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C80298-950F-C81D-8F37-D7F10454CCDA}"/>
              </a:ext>
            </a:extLst>
          </p:cNvPr>
          <p:cNvSpPr/>
          <p:nvPr/>
        </p:nvSpPr>
        <p:spPr>
          <a:xfrm>
            <a:off x="1175657" y="4151086"/>
            <a:ext cx="2148114" cy="2322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9E5ED2-3007-E20E-EE6C-17A485020D1D}"/>
              </a:ext>
            </a:extLst>
          </p:cNvPr>
          <p:cNvSpPr/>
          <p:nvPr/>
        </p:nvSpPr>
        <p:spPr>
          <a:xfrm>
            <a:off x="1175657" y="4765842"/>
            <a:ext cx="2148114" cy="2322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3039DB-3C2B-1CC8-ABC3-F0644443E899}"/>
              </a:ext>
            </a:extLst>
          </p:cNvPr>
          <p:cNvSpPr/>
          <p:nvPr/>
        </p:nvSpPr>
        <p:spPr>
          <a:xfrm>
            <a:off x="1175657" y="5005244"/>
            <a:ext cx="2148114" cy="2322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871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B757D51-8401-C4B5-5E27-87EF078A37D4}"/>
              </a:ext>
            </a:extLst>
          </p:cNvPr>
          <p:cNvGrpSpPr/>
          <p:nvPr/>
        </p:nvGrpSpPr>
        <p:grpSpPr>
          <a:xfrm>
            <a:off x="318711" y="2135673"/>
            <a:ext cx="8822982" cy="4539795"/>
            <a:chOff x="1024881" y="1445796"/>
            <a:chExt cx="8822982" cy="453979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4F10246-2CC3-DAF6-ABEA-E2A7EA44E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3978" y="1864584"/>
              <a:ext cx="6753885" cy="370221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8DD3784-9932-8068-E87C-498375609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881" y="1445796"/>
              <a:ext cx="2075133" cy="453979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C76CD72-8531-7539-E25A-B981B7212B72}"/>
                </a:ext>
              </a:extLst>
            </p:cNvPr>
            <p:cNvSpPr/>
            <p:nvPr/>
          </p:nvSpPr>
          <p:spPr>
            <a:xfrm>
              <a:off x="1511930" y="3998615"/>
              <a:ext cx="1457608" cy="23539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D07B4F5-F272-290D-94A0-DE09AD9980D9}"/>
                </a:ext>
              </a:extLst>
            </p:cNvPr>
            <p:cNvSpPr/>
            <p:nvPr/>
          </p:nvSpPr>
          <p:spPr>
            <a:xfrm>
              <a:off x="3224454" y="3480301"/>
              <a:ext cx="2995278" cy="58168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C35C112-29E8-C660-F2DE-A87FDFC96AED}"/>
                </a:ext>
              </a:extLst>
            </p:cNvPr>
            <p:cNvSpPr/>
            <p:nvPr/>
          </p:nvSpPr>
          <p:spPr>
            <a:xfrm>
              <a:off x="3224454" y="5194509"/>
              <a:ext cx="885820" cy="1711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766E910-DC07-76A5-4BB4-C0613F0EB504}"/>
                </a:ext>
              </a:extLst>
            </p:cNvPr>
            <p:cNvSpPr/>
            <p:nvPr/>
          </p:nvSpPr>
          <p:spPr>
            <a:xfrm>
              <a:off x="7876426" y="3183131"/>
              <a:ext cx="498030" cy="1726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1BB6A42-64C1-683B-3DE3-A1B66014CC5B}"/>
              </a:ext>
            </a:extLst>
          </p:cNvPr>
          <p:cNvSpPr txBox="1"/>
          <p:nvPr/>
        </p:nvSpPr>
        <p:spPr>
          <a:xfrm>
            <a:off x="122224" y="594988"/>
            <a:ext cx="60975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1F2328"/>
                </a:solidFill>
                <a:latin typeface="맑은 고딕" panose="020B0503020000020004" pitchFamily="50" charset="-127"/>
              </a:rPr>
              <a:t>2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.1 Alerting &gt; Contact points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혹은 아래의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URL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접속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  <a:hlinkClick r:id="rId4"/>
              </a:rPr>
              <a:t>http://localhost:3000/alerting/notifications?search=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1F2328"/>
                </a:solidFill>
                <a:latin typeface="맑은 고딕" panose="020B0503020000020004" pitchFamily="50" charset="-127"/>
              </a:rPr>
              <a:t>2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.2 Grafana-default-email Edit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클릭</a:t>
            </a:r>
            <a:endParaRPr lang="en-US" altLang="ko-KR" sz="1200" b="0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1F2328"/>
                </a:solidFill>
                <a:latin typeface="맑은 고딕" panose="020B0503020000020004" pitchFamily="50" charset="-127"/>
              </a:rPr>
              <a:t>2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.3 Addresses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에 메일 수신자 이메일 주소 기입</a:t>
            </a:r>
            <a:b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</a:b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사내메일 가능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1F2328"/>
                </a:solidFill>
                <a:latin typeface="맑은 고딕" panose="020B0503020000020004" pitchFamily="50" charset="-127"/>
              </a:rPr>
              <a:t>2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.4 Test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버튼 클릭해서 알람 정상 수신 확인</a:t>
            </a:r>
            <a:endParaRPr lang="en-US" altLang="ko-KR" sz="1200" b="0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1F2328"/>
                </a:solidFill>
                <a:latin typeface="맑은 고딕" panose="020B0503020000020004" pitchFamily="50" charset="-127"/>
              </a:rPr>
              <a:t>2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.5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알람이 정상적으로 수신되면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Save contact point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클릭</a:t>
            </a:r>
            <a:endParaRPr lang="en-US" altLang="ko-KR" sz="1200" b="0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72375B-82BD-5591-477F-690C2C4E5963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F2328"/>
                </a:solidFill>
                <a:latin typeface="+mj-lt"/>
              </a:rPr>
              <a:t>부하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+mj-lt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+mj-lt"/>
              </a:rPr>
              <a:t>(Flask) - </a:t>
            </a:r>
            <a:r>
              <a:rPr lang="en-US" altLang="ko-KR" sz="1800" b="1" i="0" kern="1200" dirty="0">
                <a:solidFill>
                  <a:schemeClr val="dk1"/>
                </a:solidFill>
                <a:effectLst/>
                <a:latin typeface="+mj-lt"/>
                <a:ea typeface="+mn-ea"/>
                <a:cs typeface="+mn-cs"/>
              </a:rPr>
              <a:t>2. </a:t>
            </a:r>
            <a:r>
              <a:rPr lang="ko-KR" altLang="en-US" sz="1800" b="1" i="0" kern="1200" dirty="0">
                <a:solidFill>
                  <a:schemeClr val="dk1"/>
                </a:solidFill>
                <a:effectLst/>
                <a:latin typeface="+mj-lt"/>
                <a:ea typeface="+mn-ea"/>
                <a:cs typeface="+mn-cs"/>
              </a:rPr>
              <a:t>수신자 이메일 추가</a:t>
            </a:r>
            <a:endParaRPr lang="ko-KR" altLang="en-US" sz="1800" b="1" dirty="0">
              <a:latin typeface="+mj-lt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554699F-7AC9-63F2-5A41-6524112582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210" y="701640"/>
            <a:ext cx="4419441" cy="28680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575C56-9F3E-86C0-64B5-C8F41757C7AE}"/>
              </a:ext>
            </a:extLst>
          </p:cNvPr>
          <p:cNvSpPr txBox="1"/>
          <p:nvPr/>
        </p:nvSpPr>
        <p:spPr>
          <a:xfrm>
            <a:off x="269413" y="1861178"/>
            <a:ext cx="12651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1F2328"/>
                </a:solidFill>
                <a:latin typeface="맑은 고딕" panose="020B0503020000020004" pitchFamily="50" charset="-127"/>
              </a:rPr>
              <a:t>Grafana</a:t>
            </a:r>
            <a:endParaRPr lang="en-US" altLang="ko-KR" sz="1400" b="1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183976-2850-EC8C-1568-285975EA46F0}"/>
              </a:ext>
            </a:extLst>
          </p:cNvPr>
          <p:cNvSpPr txBox="1"/>
          <p:nvPr/>
        </p:nvSpPr>
        <p:spPr>
          <a:xfrm>
            <a:off x="6346631" y="409340"/>
            <a:ext cx="29370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메일함의 테스트용 이메일</a:t>
            </a:r>
            <a:endParaRPr lang="en-US" altLang="ko-KR" sz="1400" b="1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08EEDF-301F-26A1-169E-0827CAECD644}"/>
              </a:ext>
            </a:extLst>
          </p:cNvPr>
          <p:cNvSpPr txBox="1"/>
          <p:nvPr/>
        </p:nvSpPr>
        <p:spPr>
          <a:xfrm>
            <a:off x="2637255" y="6316587"/>
            <a:ext cx="520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Slack, Email, Telegram </a:t>
            </a:r>
            <a:r>
              <a:rPr lang="ko-KR" altLang="en-US" sz="1200" dirty="0"/>
              <a:t>등의 </a:t>
            </a:r>
            <a:r>
              <a:rPr lang="en-US" altLang="ko-KR" sz="1200" dirty="0"/>
              <a:t>Contact point</a:t>
            </a:r>
            <a:r>
              <a:rPr lang="ko-KR" altLang="en-US" sz="1200" dirty="0"/>
              <a:t> 지정 가능</a:t>
            </a:r>
            <a:endParaRPr lang="en-US" altLang="ko-KR" sz="1200" dirty="0"/>
          </a:p>
          <a:p>
            <a:r>
              <a:rPr lang="ko-KR" altLang="en-US" sz="1200" dirty="0"/>
              <a:t>이메일 그룹 및 주소 지정 후 </a:t>
            </a:r>
            <a:r>
              <a:rPr lang="en-US" altLang="ko-KR" sz="1200" dirty="0"/>
              <a:t>Test </a:t>
            </a:r>
            <a:r>
              <a:rPr lang="ko-KR" altLang="en-US" sz="1200" dirty="0"/>
              <a:t>버튼을 클릭하면 테스트용 알람을 수신</a:t>
            </a:r>
          </a:p>
        </p:txBody>
      </p:sp>
    </p:spTree>
    <p:extLst>
      <p:ext uri="{BB962C8B-B14F-4D97-AF65-F5344CB8AC3E}">
        <p14:creationId xmlns:p14="http://schemas.microsoft.com/office/powerpoint/2010/main" val="1566204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43ABD8B-ECAF-75D0-96A6-B5C89BB0E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534" y="2293704"/>
            <a:ext cx="6097508" cy="3962403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8B757D51-8401-C4B5-5E27-87EF078A37D4}"/>
              </a:ext>
            </a:extLst>
          </p:cNvPr>
          <p:cNvGrpSpPr/>
          <p:nvPr/>
        </p:nvGrpSpPr>
        <p:grpSpPr>
          <a:xfrm>
            <a:off x="318711" y="2135673"/>
            <a:ext cx="6909510" cy="4539795"/>
            <a:chOff x="1024881" y="1445796"/>
            <a:chExt cx="6909510" cy="453979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8DD3784-9932-8068-E87C-498375609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881" y="1445796"/>
              <a:ext cx="2075133" cy="453979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C76CD72-8531-7539-E25A-B981B7212B72}"/>
                </a:ext>
              </a:extLst>
            </p:cNvPr>
            <p:cNvSpPr/>
            <p:nvPr/>
          </p:nvSpPr>
          <p:spPr>
            <a:xfrm>
              <a:off x="1511930" y="3998615"/>
              <a:ext cx="1457608" cy="23539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D07B4F5-F272-290D-94A0-DE09AD9980D9}"/>
                </a:ext>
              </a:extLst>
            </p:cNvPr>
            <p:cNvSpPr/>
            <p:nvPr/>
          </p:nvSpPr>
          <p:spPr>
            <a:xfrm>
              <a:off x="3167180" y="3998615"/>
              <a:ext cx="2995278" cy="58168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C35C112-29E8-C660-F2DE-A87FDFC96AED}"/>
                </a:ext>
              </a:extLst>
            </p:cNvPr>
            <p:cNvSpPr/>
            <p:nvPr/>
          </p:nvSpPr>
          <p:spPr>
            <a:xfrm>
              <a:off x="3224454" y="5308809"/>
              <a:ext cx="1234566" cy="18303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766E910-DC07-76A5-4BB4-C0613F0EB504}"/>
                </a:ext>
              </a:extLst>
            </p:cNvPr>
            <p:cNvSpPr/>
            <p:nvPr/>
          </p:nvSpPr>
          <p:spPr>
            <a:xfrm>
              <a:off x="7436361" y="2789836"/>
              <a:ext cx="498030" cy="1726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1BB6A42-64C1-683B-3DE3-A1B66014CC5B}"/>
              </a:ext>
            </a:extLst>
          </p:cNvPr>
          <p:cNvSpPr txBox="1"/>
          <p:nvPr/>
        </p:nvSpPr>
        <p:spPr>
          <a:xfrm>
            <a:off x="122224" y="594988"/>
            <a:ext cx="60975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3.1 Alerting &gt; Contact points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혹은 아래의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URL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접속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  <a:hlinkClick r:id="rId4"/>
              </a:rPr>
              <a:t>http://localhost:3000/alerting/notifications?search=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3.2 Grafana-default-slack Edit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클릭</a:t>
            </a:r>
            <a:endParaRPr lang="en-US" altLang="ko-KR" sz="1200" b="0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3.3 Addresses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에 </a:t>
            </a:r>
            <a:r>
              <a:rPr lang="ko-KR" altLang="en-US" sz="1200" b="0" i="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슬랙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채널의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webhook </a:t>
            </a:r>
            <a:r>
              <a:rPr lang="en-US" altLang="ko-KR" sz="1200" b="0" i="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url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기입</a:t>
            </a:r>
            <a:endParaRPr lang="en-US" altLang="ko-KR" sz="1200" b="0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3.4 Test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버튼 클릭해서 알람 정상 수신 확인</a:t>
            </a:r>
            <a:endParaRPr lang="en-US" altLang="ko-KR" sz="1200" b="0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3.5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알람이 정상적으로 수신되면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Save contact point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클릭</a:t>
            </a:r>
            <a:endParaRPr lang="en-US" altLang="ko-KR" sz="1200" b="0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72375B-82BD-5591-477F-690C2C4E5963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F2328"/>
                </a:solidFill>
                <a:latin typeface="맑은 고딕" panose="020B0503020000020004" pitchFamily="50" charset="-127"/>
              </a:rPr>
              <a:t>부하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(Flask) - </a:t>
            </a:r>
            <a:r>
              <a:rPr lang="en-US" altLang="ko-KR" sz="1800" b="1" dirty="0"/>
              <a:t>3. </a:t>
            </a:r>
            <a:r>
              <a:rPr lang="ko-KR" altLang="en-US" sz="1800" b="1" dirty="0"/>
              <a:t>수신자 </a:t>
            </a:r>
            <a:r>
              <a:rPr lang="ko-KR" altLang="en-US" sz="1800" b="1" dirty="0" err="1"/>
              <a:t>슬랙</a:t>
            </a:r>
            <a:r>
              <a:rPr lang="ko-KR" altLang="en-US" sz="1800" b="1" dirty="0"/>
              <a:t> 채널 추가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575C56-9F3E-86C0-64B5-C8F41757C7AE}"/>
              </a:ext>
            </a:extLst>
          </p:cNvPr>
          <p:cNvSpPr txBox="1"/>
          <p:nvPr/>
        </p:nvSpPr>
        <p:spPr>
          <a:xfrm>
            <a:off x="269413" y="1861178"/>
            <a:ext cx="12651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1F2328"/>
                </a:solidFill>
                <a:latin typeface="맑은 고딕" panose="020B0503020000020004" pitchFamily="50" charset="-127"/>
              </a:rPr>
              <a:t>Grafana</a:t>
            </a:r>
            <a:endParaRPr lang="en-US" altLang="ko-KR" sz="1400" b="1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183976-2850-EC8C-1568-285975EA46F0}"/>
              </a:ext>
            </a:extLst>
          </p:cNvPr>
          <p:cNvSpPr txBox="1"/>
          <p:nvPr/>
        </p:nvSpPr>
        <p:spPr>
          <a:xfrm>
            <a:off x="6805827" y="131078"/>
            <a:ext cx="28461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슬랙</a:t>
            </a:r>
            <a:r>
              <a:rPr lang="ko-KR" altLang="en-US" sz="14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채널의 테스트용 알람</a:t>
            </a:r>
            <a:endParaRPr lang="en-US" altLang="ko-KR" sz="1400" b="1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08EEDF-301F-26A1-169E-0827CAECD644}"/>
              </a:ext>
            </a:extLst>
          </p:cNvPr>
          <p:cNvSpPr txBox="1"/>
          <p:nvPr/>
        </p:nvSpPr>
        <p:spPr>
          <a:xfrm>
            <a:off x="2637255" y="6316587"/>
            <a:ext cx="520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Slack, Email, Telegram </a:t>
            </a:r>
            <a:r>
              <a:rPr lang="ko-KR" altLang="en-US" sz="1200" dirty="0"/>
              <a:t>등의 </a:t>
            </a:r>
            <a:r>
              <a:rPr lang="en-US" altLang="ko-KR" sz="1200" dirty="0"/>
              <a:t>Contact point</a:t>
            </a:r>
            <a:r>
              <a:rPr lang="ko-KR" altLang="en-US" sz="1200" dirty="0"/>
              <a:t> 지정 가능</a:t>
            </a:r>
            <a:endParaRPr lang="en-US" altLang="ko-KR" sz="1200" dirty="0"/>
          </a:p>
          <a:p>
            <a:r>
              <a:rPr lang="ko-KR" altLang="en-US" sz="1200" dirty="0"/>
              <a:t>이메일 그룹 및 주소 지정 후 </a:t>
            </a:r>
            <a:r>
              <a:rPr lang="en-US" altLang="ko-KR" sz="1200" dirty="0"/>
              <a:t>Test </a:t>
            </a:r>
            <a:r>
              <a:rPr lang="ko-KR" altLang="en-US" sz="1200" dirty="0"/>
              <a:t>버튼을 클릭하면 테스트용 알람을 수신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454FB2B-338D-71A6-9D4A-6C8594DA2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827" y="438855"/>
            <a:ext cx="30956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26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A6BA849-944F-3973-61DF-B772C71B2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03" y="1704859"/>
            <a:ext cx="9127774" cy="43492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AD1C43-92FF-257A-8364-EB9C9BE665FB}"/>
              </a:ext>
            </a:extLst>
          </p:cNvPr>
          <p:cNvSpPr txBox="1"/>
          <p:nvPr/>
        </p:nvSpPr>
        <p:spPr>
          <a:xfrm>
            <a:off x="287447" y="592195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b="0" dirty="0"/>
              <a:t>2.1 Dashboards &gt; Flask Monitoring </a:t>
            </a:r>
            <a:r>
              <a:rPr lang="ko-KR" altLang="en-US" sz="1200" b="0" dirty="0"/>
              <a:t>혹은 아래의 </a:t>
            </a:r>
            <a:r>
              <a:rPr lang="en-US" altLang="ko-KR" sz="1200" b="0" dirty="0"/>
              <a:t>URL </a:t>
            </a:r>
            <a:r>
              <a:rPr lang="ko-KR" altLang="en-US" sz="1200" b="0" dirty="0"/>
              <a:t>접속</a:t>
            </a:r>
            <a:endParaRPr lang="en-US" altLang="ko-KR" sz="1200" b="0" dirty="0"/>
          </a:p>
          <a:p>
            <a:pPr latinLnBrk="1"/>
            <a:r>
              <a:rPr lang="en-US" altLang="ko-KR" sz="1200" b="0" dirty="0"/>
              <a:t>(</a:t>
            </a:r>
            <a:r>
              <a:rPr lang="en-US" altLang="ko-KR" sz="1200" b="0" dirty="0">
                <a:hlinkClick r:id="rId3"/>
              </a:rPr>
              <a:t>http://localhost:3000/d/flask-monitoring/flask-monitoring?orgId=1&amp;refresh=5s</a:t>
            </a:r>
            <a:r>
              <a:rPr lang="en-US" altLang="ko-KR" sz="1200" b="0" dirty="0"/>
              <a:t>)</a:t>
            </a:r>
          </a:p>
          <a:p>
            <a:pPr latinLnBrk="1"/>
            <a:r>
              <a:rPr lang="en-US" altLang="ko-KR" sz="1200" b="0" dirty="0"/>
              <a:t>2.2 </a:t>
            </a:r>
            <a:r>
              <a:rPr lang="ko-KR" altLang="en-US" sz="1200" b="0" dirty="0"/>
              <a:t>대시보드에 데이터 없는 것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3AC61-1C1B-D5A0-1499-46F391945B05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F2328"/>
                </a:solidFill>
                <a:latin typeface="맑은 고딕" panose="020B0503020000020004" pitchFamily="50" charset="-127"/>
              </a:rPr>
              <a:t>부하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(Flask) - </a:t>
            </a:r>
            <a:r>
              <a:rPr lang="en-US" altLang="ko-KR" sz="1800" b="1" dirty="0"/>
              <a:t>4. </a:t>
            </a:r>
            <a:r>
              <a:rPr lang="ko-KR" altLang="en-US" sz="18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대시보드 확인</a:t>
            </a:r>
            <a:endParaRPr lang="ko-KR" altLang="en-US" sz="1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86570B-17E3-7010-DA09-92F006745098}"/>
              </a:ext>
            </a:extLst>
          </p:cNvPr>
          <p:cNvSpPr txBox="1"/>
          <p:nvPr/>
        </p:nvSpPr>
        <p:spPr>
          <a:xfrm>
            <a:off x="1129803" y="1356991"/>
            <a:ext cx="12651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1F2328"/>
                </a:solidFill>
                <a:latin typeface="맑은 고딕" panose="020B0503020000020004" pitchFamily="50" charset="-127"/>
              </a:rPr>
              <a:t>Grafana</a:t>
            </a:r>
            <a:endParaRPr lang="en-US" altLang="ko-KR" sz="1400" b="1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3642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4C2A4B-8BD7-43F8-AA52-9F564DB05FC4}"/>
              </a:ext>
            </a:extLst>
          </p:cNvPr>
          <p:cNvSpPr txBox="1"/>
          <p:nvPr/>
        </p:nvSpPr>
        <p:spPr>
          <a:xfrm>
            <a:off x="287447" y="592195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5.1 jmeter_run.bat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실행</a:t>
            </a:r>
            <a:endParaRPr lang="en-US" altLang="ko-KR" sz="1200" b="0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5.2 HTTP </a:t>
            </a:r>
            <a:r>
              <a:rPr lang="en-US" altLang="ko-KR" sz="1200" b="0" i="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Request.jmx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파일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import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후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run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AF0DB-BC47-0FAB-9D0A-497D0A315D2C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F2328"/>
                </a:solidFill>
                <a:latin typeface="맑은 고딕" panose="020B0503020000020004" pitchFamily="50" charset="-127"/>
              </a:rPr>
              <a:t>부하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(Flask) - </a:t>
            </a:r>
            <a:r>
              <a:rPr lang="en-US" altLang="ko-KR" sz="1800" b="1" i="0" u="none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5. Apache </a:t>
            </a:r>
            <a:r>
              <a:rPr lang="en-US" altLang="ko-KR" sz="1800" b="1" i="0" u="none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Jmeter</a:t>
            </a:r>
            <a:r>
              <a:rPr lang="en-US" altLang="ko-KR" sz="1800" b="1" i="0" u="none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</a:t>
            </a:r>
            <a:r>
              <a:rPr lang="ko-KR" altLang="en-US" sz="1800" b="1" i="0" u="none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실행</a:t>
            </a:r>
            <a:endParaRPr lang="en-US" altLang="ko-KR" sz="1800" b="1" i="0" u="none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E68E8-404B-B4B2-8896-5E5EEEC3D6D4}"/>
              </a:ext>
            </a:extLst>
          </p:cNvPr>
          <p:cNvSpPr txBox="1"/>
          <p:nvPr/>
        </p:nvSpPr>
        <p:spPr>
          <a:xfrm>
            <a:off x="287447" y="1409411"/>
            <a:ext cx="12651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Apache </a:t>
            </a:r>
            <a:r>
              <a:rPr lang="en-US" altLang="ko-KR" sz="1400" b="1" i="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jmeter</a:t>
            </a:r>
            <a:endParaRPr lang="en-US" altLang="ko-KR" sz="1400" b="1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8922CE-CF50-944F-4B3B-AD044FE87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072" y="1331317"/>
            <a:ext cx="6153203" cy="4195366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8AA85B12-31C0-368F-34DB-B7C0D2A1AA55}"/>
              </a:ext>
            </a:extLst>
          </p:cNvPr>
          <p:cNvGrpSpPr/>
          <p:nvPr/>
        </p:nvGrpSpPr>
        <p:grpSpPr>
          <a:xfrm>
            <a:off x="183469" y="1788440"/>
            <a:ext cx="5628969" cy="3506260"/>
            <a:chOff x="183469" y="1335130"/>
            <a:chExt cx="6092116" cy="379475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F090388F-8787-9FB6-E5B7-A9E2ED131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469" y="1335130"/>
              <a:ext cx="6092116" cy="3794752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0538D66-349E-6171-9FC6-968BB4F9BE52}"/>
                </a:ext>
              </a:extLst>
            </p:cNvPr>
            <p:cNvSpPr/>
            <p:nvPr/>
          </p:nvSpPr>
          <p:spPr>
            <a:xfrm>
              <a:off x="5033522" y="4686288"/>
              <a:ext cx="576943" cy="3143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834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D0E4E65-FEE1-D655-B7E3-9F0E0341E9F2}"/>
              </a:ext>
            </a:extLst>
          </p:cNvPr>
          <p:cNvSpPr txBox="1"/>
          <p:nvPr/>
        </p:nvSpPr>
        <p:spPr>
          <a:xfrm>
            <a:off x="448296" y="1356991"/>
            <a:ext cx="2141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Apache 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jmeter</a:t>
            </a:r>
            <a:endParaRPr lang="en-US" altLang="ko-KR" sz="1800" b="1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EE2884-C175-79A5-DEFA-7B1933D3AE2A}"/>
              </a:ext>
            </a:extLst>
          </p:cNvPr>
          <p:cNvSpPr txBox="1"/>
          <p:nvPr/>
        </p:nvSpPr>
        <p:spPr>
          <a:xfrm>
            <a:off x="287447" y="549752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6.1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정상 테스트 </a:t>
            </a:r>
            <a:r>
              <a:rPr lang="ko-KR" altLang="en-US" sz="1200" b="0" i="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우클릭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후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Start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클릭</a:t>
            </a:r>
            <a:endParaRPr lang="en-US" altLang="ko-KR" sz="1200" b="0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  <a:p>
            <a:pPr latinLnBrk="1"/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6.2 </a:t>
            </a:r>
            <a:r>
              <a:rPr lang="en-US" altLang="ko-KR" sz="1200" b="0" dirty="0"/>
              <a:t>Dashboards &gt; Flask Monitoring </a:t>
            </a:r>
            <a:r>
              <a:rPr lang="ko-KR" altLang="en-US" sz="1200" b="0" dirty="0"/>
              <a:t>혹은 비고의 </a:t>
            </a:r>
            <a:r>
              <a:rPr lang="en-US" altLang="ko-KR" sz="1200" b="0" dirty="0"/>
              <a:t>URL </a:t>
            </a:r>
            <a:r>
              <a:rPr lang="ko-KR" altLang="en-US" sz="1200" b="0" dirty="0"/>
              <a:t>접속</a:t>
            </a:r>
            <a:endParaRPr lang="en-US" altLang="ko-KR" sz="12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EA37D4-27B5-EF1B-CAC7-424C06895A62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F2328"/>
                </a:solidFill>
                <a:latin typeface="맑은 고딕" panose="020B0503020000020004" pitchFamily="50" charset="-127"/>
              </a:rPr>
              <a:t>부하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(Flask) - </a:t>
            </a:r>
            <a:r>
              <a:rPr lang="en-US" altLang="ko-KR" sz="1800" b="1" i="0" u="none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6. </a:t>
            </a:r>
            <a:r>
              <a:rPr lang="ko-KR" altLang="en-US" sz="1800" b="1" i="0" u="none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정상 테스트 진행</a:t>
            </a:r>
            <a:endParaRPr lang="en-US" altLang="ko-KR" sz="1800" b="1" i="0" u="none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57D21F-E674-E1E2-5ABA-505F7F6CDBD3}"/>
              </a:ext>
            </a:extLst>
          </p:cNvPr>
          <p:cNvSpPr txBox="1"/>
          <p:nvPr/>
        </p:nvSpPr>
        <p:spPr>
          <a:xfrm>
            <a:off x="6181725" y="1356991"/>
            <a:ext cx="3763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Grafana – Flask Application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C40475C-EF0D-3AA7-B82E-DD848C0D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47" y="1726323"/>
            <a:ext cx="2875956" cy="336002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EEEBFEC-DE75-835C-7154-E00C9F83D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225" y="1726323"/>
            <a:ext cx="8647328" cy="410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71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EE2884-C175-79A5-DEFA-7B1933D3AE2A}"/>
              </a:ext>
            </a:extLst>
          </p:cNvPr>
          <p:cNvSpPr txBox="1"/>
          <p:nvPr/>
        </p:nvSpPr>
        <p:spPr>
          <a:xfrm>
            <a:off x="287447" y="592195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7.1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포화 테스트 </a:t>
            </a:r>
            <a:r>
              <a:rPr lang="ko-KR" altLang="en-US" sz="1200" b="0" i="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우클릭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후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Start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클릭</a:t>
            </a:r>
            <a:endParaRPr lang="en-US" altLang="ko-KR" sz="1200" b="0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  <a:p>
            <a:pPr latinLnBrk="1"/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7.2 </a:t>
            </a:r>
            <a:r>
              <a:rPr lang="en-US" altLang="ko-KR" sz="1200" b="0" dirty="0"/>
              <a:t>Dashboards &gt; Flask Monitoring </a:t>
            </a:r>
            <a:r>
              <a:rPr lang="ko-KR" altLang="en-US" sz="1200" b="0" dirty="0"/>
              <a:t>혹은 비고의 </a:t>
            </a:r>
            <a:r>
              <a:rPr lang="en-US" altLang="ko-KR" sz="1200" b="0" dirty="0"/>
              <a:t>URL </a:t>
            </a:r>
            <a:r>
              <a:rPr lang="ko-KR" altLang="en-US" sz="1200" b="0" dirty="0"/>
              <a:t>접속</a:t>
            </a:r>
            <a:endParaRPr lang="en-US" altLang="ko-KR" sz="12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EA37D4-27B5-EF1B-CAC7-424C06895A62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F2328"/>
                </a:solidFill>
                <a:latin typeface="맑은 고딕" panose="020B0503020000020004" pitchFamily="50" charset="-127"/>
              </a:rPr>
              <a:t>부하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(Flask) - </a:t>
            </a:r>
            <a:r>
              <a:rPr lang="en-US" altLang="ko-KR" sz="1800" b="1" i="0" u="none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7. </a:t>
            </a:r>
            <a:r>
              <a:rPr lang="ko-KR" altLang="en-US" sz="1800" b="1" i="0" u="none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포화 테스트 진행</a:t>
            </a:r>
            <a:endParaRPr lang="en-US" altLang="ko-KR" sz="1800" b="1" i="0" u="none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2DB461-CD71-B945-6E79-836D228BA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819246"/>
            <a:ext cx="3429000" cy="40506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3EF3C0-69CA-47DE-D4FA-75538B464871}"/>
              </a:ext>
            </a:extLst>
          </p:cNvPr>
          <p:cNvSpPr txBox="1"/>
          <p:nvPr/>
        </p:nvSpPr>
        <p:spPr>
          <a:xfrm>
            <a:off x="448296" y="1356991"/>
            <a:ext cx="2141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Apache 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jmeter</a:t>
            </a:r>
            <a:endParaRPr lang="en-US" altLang="ko-KR" sz="1800" b="1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89021A-728D-99FB-A0C1-75269858CEBE}"/>
              </a:ext>
            </a:extLst>
          </p:cNvPr>
          <p:cNvSpPr txBox="1"/>
          <p:nvPr/>
        </p:nvSpPr>
        <p:spPr>
          <a:xfrm>
            <a:off x="6181725" y="1356991"/>
            <a:ext cx="3763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Grafana – Flask Application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B8861B9-E4FA-A0D7-764A-C082F88B8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071" y="1844788"/>
            <a:ext cx="8456530" cy="401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45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D0E4E65-FEE1-D655-B7E3-9F0E0341E9F2}"/>
              </a:ext>
            </a:extLst>
          </p:cNvPr>
          <p:cNvSpPr txBox="1"/>
          <p:nvPr/>
        </p:nvSpPr>
        <p:spPr>
          <a:xfrm>
            <a:off x="0" y="13569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Grafana – Flask 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EE2884-C175-79A5-DEFA-7B1933D3AE2A}"/>
              </a:ext>
            </a:extLst>
          </p:cNvPr>
          <p:cNvSpPr txBox="1"/>
          <p:nvPr/>
        </p:nvSpPr>
        <p:spPr>
          <a:xfrm>
            <a:off x="287447" y="592195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8.1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비정상 테스트 </a:t>
            </a:r>
            <a:r>
              <a:rPr lang="ko-KR" altLang="en-US" sz="1200" b="0" i="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우클릭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후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Start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클릭</a:t>
            </a:r>
            <a:endParaRPr lang="en-US" altLang="ko-KR" sz="1200" b="0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  <a:p>
            <a:pPr latinLnBrk="1"/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8.2 </a:t>
            </a:r>
            <a:r>
              <a:rPr lang="en-US" altLang="ko-KR" sz="1200" b="0" dirty="0"/>
              <a:t>Dashboards &gt; Flask Monitoring </a:t>
            </a:r>
            <a:r>
              <a:rPr lang="ko-KR" altLang="en-US" sz="1200" b="0" dirty="0"/>
              <a:t>혹은 비고의 </a:t>
            </a:r>
            <a:r>
              <a:rPr lang="en-US" altLang="ko-KR" sz="1200" b="0" dirty="0"/>
              <a:t>URL </a:t>
            </a:r>
            <a:r>
              <a:rPr lang="ko-KR" altLang="en-US" sz="1200" b="0" dirty="0"/>
              <a:t>접속</a:t>
            </a:r>
            <a:endParaRPr lang="en-US" altLang="ko-KR" sz="12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EA37D4-27B5-EF1B-CAC7-424C06895A62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F2328"/>
                </a:solidFill>
                <a:latin typeface="맑은 고딕" panose="020B0503020000020004" pitchFamily="50" charset="-127"/>
              </a:rPr>
              <a:t>부하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(Flask) -</a:t>
            </a:r>
            <a:r>
              <a:rPr lang="ko-KR" altLang="en-US" b="1" dirty="0">
                <a:solidFill>
                  <a:srgbClr val="1F2328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800" b="1" i="0" u="none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8. </a:t>
            </a:r>
            <a:r>
              <a:rPr lang="ko-KR" altLang="en-US" sz="1800" b="1" i="0" u="none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비정상 테스트 진행</a:t>
            </a:r>
            <a:endParaRPr lang="en-US" altLang="ko-KR" sz="1800" b="1" i="0" u="none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4AD75A-E806-74F5-3ADE-E438383F8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357" y="1726323"/>
            <a:ext cx="8716867" cy="41677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BEB8C5-EAD3-9809-DA21-95F06FA4E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1646180"/>
            <a:ext cx="3198907" cy="367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36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8E6B1B-63BC-0F78-3F41-E749F5F8E4A8}"/>
              </a:ext>
            </a:extLst>
          </p:cNvPr>
          <p:cNvSpPr txBox="1"/>
          <p:nvPr/>
        </p:nvSpPr>
        <p:spPr>
          <a:xfrm>
            <a:off x="287447" y="592195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dirty="0"/>
              <a:t>9.1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사전작업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1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에서 기재한 </a:t>
            </a:r>
            <a:r>
              <a:rPr lang="ko-KR" altLang="en-US" sz="1200" b="0" i="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메일함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확인</a:t>
            </a:r>
            <a:endParaRPr lang="en-US" altLang="ko-KR" sz="1200" b="0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  <a:p>
            <a:pPr latinLnBrk="1"/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9.2. [FIRING]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으로 수신된 메일 확인</a:t>
            </a:r>
            <a:endParaRPr lang="en-US" altLang="ko-KR" sz="1200" b="0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9.3. [</a:t>
            </a:r>
            <a:r>
              <a:rPr lang="en-US" altLang="ko-KR" sz="1200" b="0" i="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Resorved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]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으로 수신된 메일 확인</a:t>
            </a:r>
            <a:endParaRPr lang="en-US" altLang="ko-KR" sz="1200" b="0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45976-4927-168C-E23B-7F75DEBC24F1}"/>
              </a:ext>
            </a:extLst>
          </p:cNvPr>
          <p:cNvSpPr txBox="1"/>
          <p:nvPr/>
        </p:nvSpPr>
        <p:spPr>
          <a:xfrm>
            <a:off x="7961696" y="3249353"/>
            <a:ext cx="2674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200"/>
              <a:t>사내메일로도 수신 가능</a:t>
            </a:r>
            <a:endParaRPr lang="ko-KR" altLang="en-US" sz="1200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5E881B-E874-1807-3E68-63BEB9F7D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054" y="639041"/>
            <a:ext cx="2163130" cy="28093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A49546-E768-F72B-0EF7-42A1CE20E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566" y="650753"/>
            <a:ext cx="2163130" cy="2682689"/>
          </a:xfrm>
          <a:prstGeom prst="rect">
            <a:avLst/>
          </a:prstGeom>
        </p:spPr>
      </p:pic>
      <p:pic>
        <p:nvPicPr>
          <p:cNvPr id="16" name="그림 15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036CDA44-C01B-1171-26E5-8257DF2F3B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24559"/>
            <a:ext cx="3766098" cy="2976832"/>
          </a:xfrm>
          <a:prstGeom prst="rect">
            <a:avLst/>
          </a:prstGeom>
        </p:spPr>
      </p:pic>
      <p:pic>
        <p:nvPicPr>
          <p:cNvPr id="18" name="그림 17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C88ED55A-53A3-5362-AE45-D419E9BB2B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795" y="3524559"/>
            <a:ext cx="3772310" cy="29768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E3A802A-C6E3-1269-48A2-AAAEBF65DB54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F2328"/>
                </a:solidFill>
                <a:latin typeface="맑은 고딕" panose="020B0503020000020004" pitchFamily="50" charset="-127"/>
              </a:rPr>
              <a:t>부하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(Flask) -</a:t>
            </a:r>
            <a:r>
              <a:rPr lang="ko-KR" altLang="en-US" b="1" dirty="0">
                <a:solidFill>
                  <a:srgbClr val="1F2328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9. 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메일 알람 확인</a:t>
            </a:r>
            <a:endParaRPr lang="en-US" altLang="ko-KR" sz="1800" b="1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75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6D672A6-AC9C-E196-486E-DCBFF5B9D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466063"/>
              </p:ext>
            </p:extLst>
          </p:nvPr>
        </p:nvGraphicFramePr>
        <p:xfrm>
          <a:off x="587547" y="1296851"/>
          <a:ext cx="11016906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366">
                  <a:extLst>
                    <a:ext uri="{9D8B030D-6E8A-4147-A177-3AD203B41FA5}">
                      <a16:colId xmlns:a16="http://schemas.microsoft.com/office/drawing/2014/main" val="94301535"/>
                    </a:ext>
                  </a:extLst>
                </a:gridCol>
                <a:gridCol w="2113362">
                  <a:extLst>
                    <a:ext uri="{9D8B030D-6E8A-4147-A177-3AD203B41FA5}">
                      <a16:colId xmlns:a16="http://schemas.microsoft.com/office/drawing/2014/main" val="3041877668"/>
                    </a:ext>
                  </a:extLst>
                </a:gridCol>
                <a:gridCol w="3226858">
                  <a:extLst>
                    <a:ext uri="{9D8B030D-6E8A-4147-A177-3AD203B41FA5}">
                      <a16:colId xmlns:a16="http://schemas.microsoft.com/office/drawing/2014/main" val="3150416827"/>
                    </a:ext>
                  </a:extLst>
                </a:gridCol>
                <a:gridCol w="2404534">
                  <a:extLst>
                    <a:ext uri="{9D8B030D-6E8A-4147-A177-3AD203B41FA5}">
                      <a16:colId xmlns:a16="http://schemas.microsoft.com/office/drawing/2014/main" val="1094821417"/>
                    </a:ext>
                  </a:extLst>
                </a:gridCol>
                <a:gridCol w="1867786">
                  <a:extLst>
                    <a:ext uri="{9D8B030D-6E8A-4147-A177-3AD203B41FA5}">
                      <a16:colId xmlns:a16="http://schemas.microsoft.com/office/drawing/2014/main" val="2337665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대분류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중분류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소분류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예상결과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26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서비스 실행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100" b="0" i="0" u="none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배치 파일 실행</a:t>
                      </a:r>
                      <a:endParaRPr lang="en-US" altLang="ko-KR" sz="1100" b="0" i="0" u="none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1.1 dashboard_run.bat,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start_distributed-system.bat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실행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실행파일 경로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C:\otel\application</a:t>
                      </a:r>
                    </a:p>
                    <a:p>
                      <a:pPr latinLnBrk="1"/>
                      <a:r>
                        <a:rPr lang="en-US" altLang="ko-KR" sz="1100" dirty="0"/>
                        <a:t>C:\otel\application\distributed-system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36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URL</a:t>
                      </a:r>
                      <a:r>
                        <a:rPr lang="ko-KR" altLang="en-US" sz="1100" dirty="0"/>
                        <a:t> 호출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2. URL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호출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100" b="0" i="0" u="sng" dirty="0">
                          <a:effectLst/>
                          <a:latin typeface="맑은 고딕" panose="020B0503020000020004" pitchFamily="50" charset="-127"/>
                          <a:hlinkClick r:id="rId3"/>
                        </a:rPr>
                        <a:t>http://localhost:10010/board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0" i="0" u="sng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2.1 URL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호출 및 랜덤하게 발생하는 오류 탐지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True</a:t>
                      </a:r>
                      <a:br>
                        <a:rPr lang="en-US" altLang="ko-KR" sz="1100" dirty="0"/>
                      </a:br>
                      <a:r>
                        <a:rPr lang="en-US" altLang="ko-KR" sz="1100" dirty="0"/>
                        <a:t>SERVER ERROR, status=500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929763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모니터링 툴 접속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Jaeger </a:t>
                      </a:r>
                      <a:r>
                        <a:rPr lang="ko-KR" altLang="sv-SE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접속</a:t>
                      </a:r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sv-SE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sv-SE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http://localhost:16686</a:t>
                      </a:r>
                      <a:r>
                        <a:rPr lang="sv-SE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ervice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board-system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 후 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trace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</a:t>
                      </a:r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HTTP Statistics &gt; Request Count </a:t>
                      </a:r>
                      <a:r>
                        <a:rPr lang="ko-KR" altLang="en-US" sz="1100" dirty="0"/>
                        <a:t>대시보드의 </a:t>
                      </a:r>
                      <a:r>
                        <a:rPr lang="en-US" altLang="ko-KR" sz="1100" dirty="0"/>
                        <a:t>GET [500] - /user</a:t>
                      </a:r>
                      <a:br>
                        <a:rPr lang="en-US" altLang="ko-KR" sz="1100" dirty="0"/>
                      </a:br>
                      <a:br>
                        <a:rPr lang="en-US" altLang="ko-KR" sz="1100" dirty="0"/>
                      </a:br>
                      <a:r>
                        <a:rPr lang="en-US" altLang="ko-KR" sz="1100" dirty="0"/>
                        <a:t>Span Attributes </a:t>
                      </a:r>
                      <a:r>
                        <a:rPr lang="en-US" altLang="ko-KR" sz="1100" dirty="0" err="1"/>
                        <a:t>error.type</a:t>
                      </a:r>
                      <a:r>
                        <a:rPr lang="en-US" altLang="ko-KR" sz="1100" dirty="0"/>
                        <a:t>=500</a:t>
                      </a:r>
                      <a:br>
                        <a:rPr lang="en-US" altLang="ko-KR" sz="1100" dirty="0"/>
                      </a:br>
                      <a:r>
                        <a:rPr lang="en-US" altLang="ko-KR" sz="1100" dirty="0"/>
                        <a:t>Events: event=exception</a:t>
                      </a:r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예거 웹 주소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(</a:t>
                      </a:r>
                      <a:r>
                        <a:rPr lang="en-US" altLang="ko-KR" sz="1100" dirty="0">
                          <a:hlinkClick r:id="rId4"/>
                        </a:rPr>
                        <a:t>http://localhost:16686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0385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trace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오류 발생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미발생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트레이스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</a:t>
                      </a:r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0455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지연 시간 확인 및 원인 파악</a:t>
                      </a:r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9796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altLang="ko-KR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grafana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접속</a:t>
                      </a:r>
                      <a:b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sv-SE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sv-SE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http://localhost:3000</a:t>
                      </a:r>
                      <a:r>
                        <a:rPr lang="sv-SE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r>
                        <a:rPr lang="en-US" altLang="ko-KR" sz="1100" b="0" dirty="0"/>
                        <a:t>.1 Dashboards &gt; </a:t>
                      </a:r>
                      <a:r>
                        <a:rPr lang="en-US" altLang="ko-KR" sz="1100" b="0" dirty="0" err="1"/>
                        <a:t>SpringBoot</a:t>
                      </a:r>
                      <a:r>
                        <a:rPr lang="en-US" altLang="ko-KR" sz="1100" b="0" dirty="0"/>
                        <a:t> MSA Monitoring </a:t>
                      </a:r>
                      <a:r>
                        <a:rPr lang="ko-KR" altLang="en-US" sz="1100" b="0" dirty="0"/>
                        <a:t>혹은 비고란의 </a:t>
                      </a:r>
                      <a:r>
                        <a:rPr lang="en-US" altLang="ko-KR" sz="1100" b="0" dirty="0"/>
                        <a:t>URL </a:t>
                      </a:r>
                      <a:r>
                        <a:rPr lang="ko-KR" altLang="en-US" sz="1100" b="0" dirty="0"/>
                        <a:t>접속</a:t>
                      </a:r>
                      <a:endParaRPr lang="ko-KR" altLang="en-US" sz="11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Span Attributes </a:t>
                      </a:r>
                      <a:r>
                        <a:rPr lang="en-US" altLang="ko-KR" sz="1100" dirty="0" err="1"/>
                        <a:t>otel.status_code</a:t>
                      </a:r>
                      <a:r>
                        <a:rPr lang="en-US" altLang="ko-KR" sz="1100" dirty="0"/>
                        <a:t>=“ERROR”</a:t>
                      </a:r>
                      <a:br>
                        <a:rPr lang="en-US" altLang="ko-KR" sz="1100" dirty="0"/>
                      </a:br>
                      <a:r>
                        <a:rPr lang="en-US" altLang="ko-KR" sz="1100" dirty="0"/>
                        <a:t>Events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exception.message</a:t>
                      </a:r>
                      <a:r>
                        <a:rPr lang="en-US" altLang="ko-KR" sz="1100" dirty="0"/>
                        <a:t>=“Read timed out”</a:t>
                      </a:r>
                      <a:endParaRPr lang="ko-KR" altLang="en-US" sz="11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그라파나</a:t>
                      </a:r>
                      <a:r>
                        <a:rPr lang="ko-KR" altLang="en-US" sz="1100" dirty="0"/>
                        <a:t> 웹 주소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(</a:t>
                      </a:r>
                      <a:r>
                        <a:rPr lang="en-US" altLang="ko-KR" sz="1100" dirty="0">
                          <a:hlinkClick r:id="rId5"/>
                        </a:rPr>
                        <a:t>http://localhost:3000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 err="1"/>
                        <a:t>그라파나</a:t>
                      </a:r>
                      <a:r>
                        <a:rPr lang="ko-KR" altLang="en-US" sz="1100" dirty="0"/>
                        <a:t> 계정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Id: admin</a:t>
                      </a:r>
                    </a:p>
                    <a:p>
                      <a:pPr latinLnBrk="1"/>
                      <a:r>
                        <a:rPr lang="en-US" altLang="ko-KR" sz="1100" dirty="0"/>
                        <a:t>Pw: admin</a:t>
                      </a:r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 err="1"/>
                        <a:t>SpringBoot</a:t>
                      </a:r>
                      <a:r>
                        <a:rPr lang="en-US" altLang="ko-KR" sz="1100" dirty="0"/>
                        <a:t> Dashboard URL </a:t>
                      </a:r>
                      <a:r>
                        <a:rPr lang="ko-KR" altLang="en-US" sz="1100" dirty="0"/>
                        <a:t>주소</a:t>
                      </a:r>
                      <a:endParaRPr lang="en-US" altLang="ko-KR" sz="1100" b="0" dirty="0">
                        <a:hlinkClick r:id="rId6"/>
                      </a:endParaRPr>
                    </a:p>
                    <a:p>
                      <a:pPr latinLnBrk="1"/>
                      <a:r>
                        <a:rPr lang="en-US" altLang="ko-KR" sz="1100" b="0" dirty="0">
                          <a:hlinkClick r:id="rId6"/>
                        </a:rPr>
                        <a:t>(http://localhost:3000/d/springboot_msa_monitoring/springboot-msa-monitoring?orgId=1&amp;refresh=5s</a:t>
                      </a:r>
                      <a:r>
                        <a:rPr lang="en-US" altLang="ko-KR" sz="1100" b="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08681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4</a:t>
                      </a:r>
                      <a:r>
                        <a:rPr lang="en-US" altLang="ko-KR" sz="1100" b="0" dirty="0"/>
                        <a:t>.</a:t>
                      </a:r>
                      <a:r>
                        <a:rPr lang="en-US" altLang="ko-KR" sz="1100" dirty="0"/>
                        <a:t>2</a:t>
                      </a:r>
                      <a:r>
                        <a:rPr lang="en-US" altLang="ko-KR" sz="1100" b="0" dirty="0"/>
                        <a:t> Duration time </a:t>
                      </a:r>
                      <a:r>
                        <a:rPr lang="ko-KR" altLang="en-US" sz="1100" b="0" dirty="0"/>
                        <a:t>대시보드에서 서비스 지연 시간 확인</a:t>
                      </a:r>
                      <a:r>
                        <a:rPr lang="ko-KR" altLang="en-US" sz="1100" dirty="0"/>
                        <a:t> 및 </a:t>
                      </a:r>
                      <a:r>
                        <a:rPr lang="en-US" altLang="ko-KR" sz="1100" dirty="0" err="1"/>
                        <a:t>traceid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확인</a:t>
                      </a:r>
                      <a:endParaRPr lang="en-US" altLang="ko-KR" sz="1100" b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4964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4.3 Explore</a:t>
                      </a:r>
                      <a:r>
                        <a:rPr lang="ko-KR" altLang="en-US" sz="1100" dirty="0"/>
                        <a:t>에서 </a:t>
                      </a:r>
                      <a:r>
                        <a:rPr lang="en-US" altLang="ko-KR" sz="1100" dirty="0"/>
                        <a:t>Outline jaeger </a:t>
                      </a:r>
                      <a:r>
                        <a:rPr lang="ko-KR" altLang="en-US" sz="1100" dirty="0"/>
                        <a:t>선택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 err="1"/>
                        <a:t>traceid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입력 후 </a:t>
                      </a:r>
                      <a:r>
                        <a:rPr lang="en-US" altLang="ko-KR" sz="1100" dirty="0"/>
                        <a:t>Run query </a:t>
                      </a:r>
                      <a:r>
                        <a:rPr lang="ko-KR" altLang="en-US" sz="1100" dirty="0"/>
                        <a:t>클릭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1635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4.4 span attributes</a:t>
                      </a:r>
                      <a:r>
                        <a:rPr lang="ko-KR" altLang="en-US" sz="1100" dirty="0"/>
                        <a:t>에서 </a:t>
                      </a:r>
                      <a:r>
                        <a:rPr lang="en-US" altLang="ko-KR" sz="1100" dirty="0" err="1"/>
                        <a:t>otel.status_code</a:t>
                      </a:r>
                      <a:r>
                        <a:rPr lang="en-US" altLang="ko-KR" sz="1100" dirty="0"/>
                        <a:t>=“ERROR”, event</a:t>
                      </a:r>
                      <a:r>
                        <a:rPr lang="ko-KR" altLang="en-US" sz="1100" dirty="0"/>
                        <a:t>에서 </a:t>
                      </a:r>
                      <a:r>
                        <a:rPr lang="en-US" altLang="ko-KR" sz="1100" dirty="0" err="1"/>
                        <a:t>exception.message</a:t>
                      </a:r>
                      <a:r>
                        <a:rPr lang="en-US" altLang="ko-KR" sz="1100" dirty="0"/>
                        <a:t>=“Read timed out” </a:t>
                      </a:r>
                      <a:r>
                        <a:rPr lang="ko-KR" altLang="en-US" sz="1100" dirty="0"/>
                        <a:t>확인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89485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3F74DB-CF34-551A-0976-AEEE2F15BAB3}"/>
              </a:ext>
            </a:extLst>
          </p:cNvPr>
          <p:cNvSpPr txBox="1"/>
          <p:nvPr/>
        </p:nvSpPr>
        <p:spPr>
          <a:xfrm>
            <a:off x="85725" y="7743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맑은 고딕" panose="020B0503020000020004" pitchFamily="50" charset="-127"/>
              </a:rPr>
              <a:t>지연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테스트 시나리오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2848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8E6B1B-63BC-0F78-3F41-E749F5F8E4A8}"/>
              </a:ext>
            </a:extLst>
          </p:cNvPr>
          <p:cNvSpPr txBox="1"/>
          <p:nvPr/>
        </p:nvSpPr>
        <p:spPr>
          <a:xfrm>
            <a:off x="287447" y="592195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dirty="0"/>
              <a:t>10.1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사전작업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1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에서 기재한 </a:t>
            </a:r>
            <a:r>
              <a:rPr lang="ko-KR" altLang="en-US" sz="1200" b="0" i="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슬랙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채널 확인</a:t>
            </a:r>
            <a:endParaRPr lang="en-US" altLang="ko-KR" sz="1200" b="0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  <a:p>
            <a:pPr latinLnBrk="1"/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10.2 [FIRING]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으로 수신된 알람 확인</a:t>
            </a:r>
            <a:endParaRPr lang="en-US" altLang="ko-KR" sz="1200" b="0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10.3. [</a:t>
            </a:r>
            <a:r>
              <a:rPr lang="en-US" altLang="ko-KR" sz="1200" b="0" i="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Resorved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]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으로 수신된 알람 확인</a:t>
            </a:r>
            <a:endParaRPr lang="en-US" altLang="ko-KR" sz="1200" b="0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3A21CD8-D4EA-2B0A-D9C6-15DF9C23C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979" y="1103086"/>
            <a:ext cx="2657749" cy="5754913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FB48438-90DC-DCC9-F4A3-C606E7784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776" y="1103087"/>
            <a:ext cx="2657749" cy="57549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91E24F-F43B-AFBB-BB80-BCC556E20821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F2328"/>
                </a:solidFill>
                <a:latin typeface="맑은 고딕" panose="020B0503020000020004" pitchFamily="50" charset="-127"/>
              </a:rPr>
              <a:t>부하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(Flask) -</a:t>
            </a:r>
            <a:r>
              <a:rPr lang="ko-KR" altLang="en-US" b="1" dirty="0">
                <a:solidFill>
                  <a:srgbClr val="1F2328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10. </a:t>
            </a:r>
            <a:r>
              <a:rPr lang="ko-KR" altLang="en-US" sz="1800" b="1" i="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슬랙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알람 확인</a:t>
            </a:r>
            <a:endParaRPr lang="en-US" altLang="ko-KR" sz="1800" b="1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924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E7EBF8C-BBB7-1D9D-1680-71885F08CB32}"/>
              </a:ext>
            </a:extLst>
          </p:cNvPr>
          <p:cNvSpPr txBox="1"/>
          <p:nvPr/>
        </p:nvSpPr>
        <p:spPr>
          <a:xfrm>
            <a:off x="329508" y="747839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1.1 dashboard_run.bat,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start_distributed-system.bat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실행</a:t>
            </a:r>
            <a:endParaRPr lang="en-US" altLang="ko-KR" sz="1200" b="0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2.1 URL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호출 및 랜덤하게 발생하는 오류 탐지</a:t>
            </a:r>
            <a:endParaRPr lang="en-US" altLang="ko-KR" sz="1200" b="0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701EAB1-09F3-B117-741B-E00E167EA60C}"/>
              </a:ext>
            </a:extLst>
          </p:cNvPr>
          <p:cNvGrpSpPr/>
          <p:nvPr/>
        </p:nvGrpSpPr>
        <p:grpSpPr>
          <a:xfrm>
            <a:off x="5748177" y="1433495"/>
            <a:ext cx="6097508" cy="3991010"/>
            <a:chOff x="905242" y="1298947"/>
            <a:chExt cx="7538142" cy="493395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F92D7D2-407D-1189-87B6-3585BC203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242" y="1298947"/>
              <a:ext cx="6381750" cy="282892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7A005CA-9092-B8EB-9917-8A3634879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4084" y="4127872"/>
              <a:ext cx="5829300" cy="2105025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28FD7CE-09F4-5269-A831-48668A87B2A6}"/>
              </a:ext>
            </a:extLst>
          </p:cNvPr>
          <p:cNvGrpSpPr/>
          <p:nvPr/>
        </p:nvGrpSpPr>
        <p:grpSpPr>
          <a:xfrm>
            <a:off x="609599" y="1298947"/>
            <a:ext cx="4831012" cy="4811214"/>
            <a:chOff x="609599" y="1298947"/>
            <a:chExt cx="4831012" cy="481121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C252485-7D52-9FC0-4B88-D91680835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2978" y="4174687"/>
              <a:ext cx="3887633" cy="193547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5379DE7-320E-8FDA-3815-9E63B8C7F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121"/>
            <a:stretch/>
          </p:blipFill>
          <p:spPr>
            <a:xfrm>
              <a:off x="609599" y="1298947"/>
              <a:ext cx="3557621" cy="2585285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1310A37-59D2-7A13-F3DE-198F68FD7FA6}"/>
                </a:ext>
              </a:extLst>
            </p:cNvPr>
            <p:cNvSpPr/>
            <p:nvPr/>
          </p:nvSpPr>
          <p:spPr>
            <a:xfrm>
              <a:off x="798286" y="3687911"/>
              <a:ext cx="1828800" cy="20161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8A31749-99D2-7754-33FA-BBD5D2F4D1CC}"/>
                </a:ext>
              </a:extLst>
            </p:cNvPr>
            <p:cNvSpPr/>
            <p:nvPr/>
          </p:nvSpPr>
          <p:spPr>
            <a:xfrm>
              <a:off x="2068286" y="5790063"/>
              <a:ext cx="1828800" cy="20161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4B81AE3-58C2-60FB-8534-9C5AFF36AE4B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맑은 고딕" panose="020B0503020000020004" pitchFamily="50" charset="-127"/>
              </a:rPr>
              <a:t>지연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005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F5B65AF-E709-E99F-7D16-1356303412E6}"/>
              </a:ext>
            </a:extLst>
          </p:cNvPr>
          <p:cNvSpPr txBox="1"/>
          <p:nvPr/>
        </p:nvSpPr>
        <p:spPr>
          <a:xfrm>
            <a:off x="348510" y="569192"/>
            <a:ext cx="7658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3.1 </a:t>
            </a:r>
            <a:r>
              <a:rPr lang="en-US" altLang="ko-KR" sz="1200" dirty="0">
                <a:solidFill>
                  <a:schemeClr val="dk1"/>
                </a:solidFill>
              </a:rPr>
              <a:t>S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ervice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dirty="0">
                <a:solidFill>
                  <a:schemeClr val="dk1"/>
                </a:solidFill>
              </a:rPr>
              <a:t>board-system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선택 후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find trace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endParaRPr lang="en-US" altLang="ko-KR" sz="12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3.2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검색된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trace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에서 오류 발생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미발생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트레이스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선택</a:t>
            </a:r>
          </a:p>
          <a:p>
            <a:pPr>
              <a:defRPr/>
            </a:pP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3.3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서비스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지연 시간 확인 및 원인 파악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BF9E03-AF12-422D-B0D3-76DD6E1F6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735" y="1215523"/>
            <a:ext cx="7112530" cy="5351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AA5597-1F9E-56EA-4B5B-EE3F78A8E5B1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맑은 고딕" panose="020B0503020000020004" pitchFamily="50" charset="-127"/>
              </a:rPr>
              <a:t>지연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6DA2B9-3969-45CC-5EDB-845B3207BCC8}"/>
              </a:ext>
            </a:extLst>
          </p:cNvPr>
          <p:cNvSpPr/>
          <p:nvPr/>
        </p:nvSpPr>
        <p:spPr>
          <a:xfrm>
            <a:off x="2618032" y="2049234"/>
            <a:ext cx="1591829" cy="431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BC7906-11A2-9C26-D577-0A01ED2523A4}"/>
              </a:ext>
            </a:extLst>
          </p:cNvPr>
          <p:cNvSpPr/>
          <p:nvPr/>
        </p:nvSpPr>
        <p:spPr>
          <a:xfrm>
            <a:off x="3530924" y="4908620"/>
            <a:ext cx="678938" cy="2428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91E9C3-488C-AA09-AE11-9AA91007E623}"/>
              </a:ext>
            </a:extLst>
          </p:cNvPr>
          <p:cNvSpPr/>
          <p:nvPr/>
        </p:nvSpPr>
        <p:spPr>
          <a:xfrm>
            <a:off x="4264181" y="3769716"/>
            <a:ext cx="5332492" cy="7026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F34D4A-7D85-0BC2-7572-327CF9E0181A}"/>
              </a:ext>
            </a:extLst>
          </p:cNvPr>
          <p:cNvSpPr/>
          <p:nvPr/>
        </p:nvSpPr>
        <p:spPr>
          <a:xfrm>
            <a:off x="4264181" y="4472411"/>
            <a:ext cx="5332492" cy="7026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71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E68955A-6864-8440-7882-E3EF0F252375}"/>
              </a:ext>
            </a:extLst>
          </p:cNvPr>
          <p:cNvSpPr txBox="1"/>
          <p:nvPr/>
        </p:nvSpPr>
        <p:spPr>
          <a:xfrm>
            <a:off x="372075" y="473730"/>
            <a:ext cx="76583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3.3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서비스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지연 시간 확인 및 원인 파악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6D588F-479A-1EE8-80DF-7B503AE818C4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맑은 고딕" panose="020B0503020000020004" pitchFamily="50" charset="-127"/>
              </a:rPr>
              <a:t>지연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)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CEFE6B1-A58F-A1D0-67FB-D348B9695178}"/>
              </a:ext>
            </a:extLst>
          </p:cNvPr>
          <p:cNvGrpSpPr/>
          <p:nvPr/>
        </p:nvGrpSpPr>
        <p:grpSpPr>
          <a:xfrm>
            <a:off x="0" y="708411"/>
            <a:ext cx="8634405" cy="6182521"/>
            <a:chOff x="3557595" y="250390"/>
            <a:chExt cx="8634405" cy="618252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7C711FE-BF6F-EB25-A90D-AD6FA36EA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7595" y="250390"/>
              <a:ext cx="8634405" cy="306701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501F7D6-CB5D-3314-16FD-7448B96F40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095"/>
            <a:stretch/>
          </p:blipFill>
          <p:spPr>
            <a:xfrm>
              <a:off x="3557595" y="3412864"/>
              <a:ext cx="8634405" cy="3020047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E619115-C2F6-62DA-D88D-8BBD9065F5FE}"/>
                </a:ext>
              </a:extLst>
            </p:cNvPr>
            <p:cNvSpPr/>
            <p:nvPr/>
          </p:nvSpPr>
          <p:spPr>
            <a:xfrm>
              <a:off x="3929670" y="1730449"/>
              <a:ext cx="7738463" cy="12551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F78E2-C142-5A33-EAED-DF52225B5E68}"/>
                </a:ext>
              </a:extLst>
            </p:cNvPr>
            <p:cNvSpPr/>
            <p:nvPr/>
          </p:nvSpPr>
          <p:spPr>
            <a:xfrm>
              <a:off x="3929670" y="4908348"/>
              <a:ext cx="8262329" cy="12551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0ADA9AF4-33CC-FF65-4193-1F9D122FF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733" y="4472931"/>
            <a:ext cx="2948402" cy="228738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1DE525E-B8F5-0AAB-55D4-E648450082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1146" y="104398"/>
            <a:ext cx="3070854" cy="1768068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35076F2-D43E-EA64-58D5-8638794CB82B}"/>
              </a:ext>
            </a:extLst>
          </p:cNvPr>
          <p:cNvCxnSpPr>
            <a:cxnSpLocks/>
            <a:stCxn id="16" idx="3"/>
            <a:endCxn id="31" idx="1"/>
          </p:cNvCxnSpPr>
          <p:nvPr/>
        </p:nvCxnSpPr>
        <p:spPr>
          <a:xfrm flipV="1">
            <a:off x="8110538" y="988432"/>
            <a:ext cx="1010608" cy="1262794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A1FD15F-5E1B-CB23-F542-DC54F51CF201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>
            <a:off x="8110538" y="2251226"/>
            <a:ext cx="988195" cy="336540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B9DB8086-0BB1-2C3C-5152-DB3A0B4C5E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7679" y="1970201"/>
            <a:ext cx="3077789" cy="2404994"/>
          </a:xfrm>
          <a:prstGeom prst="rect">
            <a:avLst/>
          </a:prstGeom>
        </p:spPr>
      </p:pic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3BB5E62-C2E4-7ED8-61E6-C0B126B1D5A9}"/>
              </a:ext>
            </a:extLst>
          </p:cNvPr>
          <p:cNvCxnSpPr>
            <a:cxnSpLocks/>
            <a:stCxn id="16" idx="3"/>
            <a:endCxn id="45" idx="1"/>
          </p:cNvCxnSpPr>
          <p:nvPr/>
        </p:nvCxnSpPr>
        <p:spPr>
          <a:xfrm>
            <a:off x="8110538" y="2251226"/>
            <a:ext cx="1007141" cy="92147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12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33203BD-38CC-514D-1B68-22814BDB2DC1}"/>
              </a:ext>
            </a:extLst>
          </p:cNvPr>
          <p:cNvSpPr txBox="1"/>
          <p:nvPr/>
        </p:nvSpPr>
        <p:spPr>
          <a:xfrm>
            <a:off x="329508" y="747839"/>
            <a:ext cx="87382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dirty="0"/>
              <a:t>4</a:t>
            </a:r>
            <a:r>
              <a:rPr lang="en-US" altLang="ko-KR" sz="1200" b="0" dirty="0"/>
              <a:t>.1 Dashboards &gt; </a:t>
            </a:r>
            <a:r>
              <a:rPr lang="en-US" altLang="ko-KR" sz="1200" b="0" dirty="0" err="1"/>
              <a:t>SpringBoot</a:t>
            </a:r>
            <a:r>
              <a:rPr lang="en-US" altLang="ko-KR" sz="1200" b="0" dirty="0"/>
              <a:t> MSA Monitoring </a:t>
            </a:r>
            <a:r>
              <a:rPr lang="ko-KR" altLang="en-US" sz="1200" b="0" dirty="0"/>
              <a:t>혹은 아래의 </a:t>
            </a:r>
            <a:r>
              <a:rPr lang="en-US" altLang="ko-KR" sz="1200" b="0" dirty="0"/>
              <a:t>URL </a:t>
            </a:r>
            <a:r>
              <a:rPr lang="ko-KR" altLang="en-US" sz="1200" b="0" dirty="0"/>
              <a:t>접속</a:t>
            </a:r>
            <a:endParaRPr lang="en-US" altLang="ko-KR" sz="1200" b="0" dirty="0"/>
          </a:p>
          <a:p>
            <a:pPr latinLnBrk="1"/>
            <a:r>
              <a:rPr lang="en-US" altLang="ko-KR" sz="1200" b="0" dirty="0"/>
              <a:t>(</a:t>
            </a:r>
            <a:r>
              <a:rPr lang="en-US" altLang="ko-KR" sz="1200" b="0" dirty="0">
                <a:hlinkClick r:id="rId2"/>
              </a:rPr>
              <a:t>http://localhost:3000/d/springboot_msa_monitoring/springboot-msa-monitoring?orgId=1&amp;refresh=5s</a:t>
            </a:r>
            <a:r>
              <a:rPr lang="en-US" altLang="ko-KR" sz="1200" b="0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4</a:t>
            </a:r>
            <a:r>
              <a:rPr lang="en-US" altLang="ko-KR" sz="1200" b="0" dirty="0"/>
              <a:t>.</a:t>
            </a:r>
            <a:r>
              <a:rPr lang="en-US" altLang="ko-KR" sz="1200" dirty="0"/>
              <a:t>2</a:t>
            </a:r>
            <a:r>
              <a:rPr lang="en-US" altLang="ko-KR" sz="1200" b="0" dirty="0"/>
              <a:t> Duration time </a:t>
            </a:r>
            <a:r>
              <a:rPr lang="ko-KR" altLang="en-US" sz="1200" b="0" dirty="0"/>
              <a:t>대시보드에서 서비스 지연 시간 확인</a:t>
            </a:r>
            <a:r>
              <a:rPr lang="ko-KR" altLang="en-US" sz="1200" dirty="0"/>
              <a:t> 및 </a:t>
            </a:r>
            <a:r>
              <a:rPr lang="en-US" altLang="ko-KR" sz="1200" dirty="0" err="1"/>
              <a:t>traceid</a:t>
            </a:r>
            <a:r>
              <a:rPr lang="en-US" altLang="ko-KR" sz="1200" dirty="0"/>
              <a:t> </a:t>
            </a:r>
            <a:r>
              <a:rPr lang="ko-KR" altLang="en-US" sz="1200" dirty="0"/>
              <a:t>확인</a:t>
            </a:r>
            <a:endParaRPr lang="en-US" altLang="ko-KR" sz="1200" b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719523-9B07-8C09-612E-C94FB6506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3641"/>
            <a:ext cx="12192000" cy="47051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D869B1-50F2-053F-F3FF-5EAF1E1A6F44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맑은 고딕" panose="020B0503020000020004" pitchFamily="50" charset="-127"/>
              </a:rPr>
              <a:t>지연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192C32-87AB-ABD6-2A87-263112F1BF92}"/>
              </a:ext>
            </a:extLst>
          </p:cNvPr>
          <p:cNvSpPr/>
          <p:nvPr/>
        </p:nvSpPr>
        <p:spPr>
          <a:xfrm>
            <a:off x="85726" y="2017020"/>
            <a:ext cx="2495550" cy="1451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30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E4429F-A24B-C429-EAC7-80FF13966C0E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맑은 고딕" panose="020B0503020000020004" pitchFamily="50" charset="-127"/>
              </a:rPr>
              <a:t>지연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ECE97-916F-26A3-CC33-A712753D22BE}"/>
              </a:ext>
            </a:extLst>
          </p:cNvPr>
          <p:cNvSpPr txBox="1"/>
          <p:nvPr/>
        </p:nvSpPr>
        <p:spPr>
          <a:xfrm>
            <a:off x="371475" y="580385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4.3 Explore</a:t>
            </a:r>
            <a:r>
              <a:rPr lang="ko-KR" altLang="en-US" sz="1200" dirty="0"/>
              <a:t>에서 </a:t>
            </a:r>
            <a:r>
              <a:rPr lang="en-US" altLang="ko-KR" sz="1200" dirty="0"/>
              <a:t>Outline jaeger </a:t>
            </a:r>
            <a:r>
              <a:rPr lang="ko-KR" altLang="en-US" sz="1200" dirty="0"/>
              <a:t>선택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traceid</a:t>
            </a:r>
            <a:r>
              <a:rPr lang="en-US" altLang="ko-KR" sz="1200" dirty="0"/>
              <a:t> </a:t>
            </a:r>
            <a:r>
              <a:rPr lang="ko-KR" altLang="en-US" sz="1200" dirty="0"/>
              <a:t>입력 후 </a:t>
            </a:r>
            <a:r>
              <a:rPr lang="en-US" altLang="ko-KR" sz="1200" dirty="0"/>
              <a:t>Run query </a:t>
            </a:r>
            <a:r>
              <a:rPr lang="ko-KR" altLang="en-US" sz="1200" dirty="0"/>
              <a:t>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517EB38-51C2-D66B-E7F9-A24AD6D5D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7158"/>
            <a:ext cx="12192000" cy="586644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0CE241A-805F-ABBF-AC1D-7841C6D4CC27}"/>
              </a:ext>
            </a:extLst>
          </p:cNvPr>
          <p:cNvSpPr/>
          <p:nvPr/>
        </p:nvSpPr>
        <p:spPr>
          <a:xfrm>
            <a:off x="923925" y="1740795"/>
            <a:ext cx="2009775" cy="1451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838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E4429F-A24B-C429-EAC7-80FF13966C0E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맑은 고딕" panose="020B0503020000020004" pitchFamily="50" charset="-127"/>
              </a:rPr>
              <a:t>지연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ECE97-916F-26A3-CC33-A712753D22BE}"/>
              </a:ext>
            </a:extLst>
          </p:cNvPr>
          <p:cNvSpPr txBox="1"/>
          <p:nvPr/>
        </p:nvSpPr>
        <p:spPr>
          <a:xfrm>
            <a:off x="371475" y="580385"/>
            <a:ext cx="9620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dirty="0"/>
              <a:t>4.4 span attributes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otel.status_code</a:t>
            </a:r>
            <a:r>
              <a:rPr lang="en-US" altLang="ko-KR" sz="1200" dirty="0"/>
              <a:t>=“ERROR”, event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exception.message</a:t>
            </a:r>
            <a:r>
              <a:rPr lang="en-US" altLang="ko-KR" sz="1200" dirty="0"/>
              <a:t>=“Read timed out” </a:t>
            </a:r>
            <a:r>
              <a:rPr lang="ko-KR" altLang="en-US" sz="1200" dirty="0"/>
              <a:t>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591061-A457-6092-9EB8-EC66F2F7E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3136"/>
            <a:ext cx="12192000" cy="509172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6F4AAA-539B-C79E-9140-8F64A71F14DB}"/>
              </a:ext>
            </a:extLst>
          </p:cNvPr>
          <p:cNvSpPr/>
          <p:nvPr/>
        </p:nvSpPr>
        <p:spPr>
          <a:xfrm>
            <a:off x="4876800" y="3337371"/>
            <a:ext cx="2009775" cy="1451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E022CC-57D6-3CEE-F6DD-7CE65670977A}"/>
              </a:ext>
            </a:extLst>
          </p:cNvPr>
          <p:cNvSpPr/>
          <p:nvPr/>
        </p:nvSpPr>
        <p:spPr>
          <a:xfrm>
            <a:off x="4953000" y="5004246"/>
            <a:ext cx="2009775" cy="1451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02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6D672A6-AC9C-E196-486E-DCBFF5B9D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905062"/>
              </p:ext>
            </p:extLst>
          </p:nvPr>
        </p:nvGraphicFramePr>
        <p:xfrm>
          <a:off x="308320" y="1201420"/>
          <a:ext cx="11369330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416">
                  <a:extLst>
                    <a:ext uri="{9D8B030D-6E8A-4147-A177-3AD203B41FA5}">
                      <a16:colId xmlns:a16="http://schemas.microsoft.com/office/drawing/2014/main" val="2321351731"/>
                    </a:ext>
                  </a:extLst>
                </a:gridCol>
                <a:gridCol w="1740785">
                  <a:extLst>
                    <a:ext uri="{9D8B030D-6E8A-4147-A177-3AD203B41FA5}">
                      <a16:colId xmlns:a16="http://schemas.microsoft.com/office/drawing/2014/main" val="483051496"/>
                    </a:ext>
                  </a:extLst>
                </a:gridCol>
                <a:gridCol w="3485626">
                  <a:extLst>
                    <a:ext uri="{9D8B030D-6E8A-4147-A177-3AD203B41FA5}">
                      <a16:colId xmlns:a16="http://schemas.microsoft.com/office/drawing/2014/main" val="3150416827"/>
                    </a:ext>
                  </a:extLst>
                </a:gridCol>
                <a:gridCol w="2300645">
                  <a:extLst>
                    <a:ext uri="{9D8B030D-6E8A-4147-A177-3AD203B41FA5}">
                      <a16:colId xmlns:a16="http://schemas.microsoft.com/office/drawing/2014/main" val="4250226340"/>
                    </a:ext>
                  </a:extLst>
                </a:gridCol>
                <a:gridCol w="1955858">
                  <a:extLst>
                    <a:ext uri="{9D8B030D-6E8A-4147-A177-3AD203B41FA5}">
                      <a16:colId xmlns:a16="http://schemas.microsoft.com/office/drawing/2014/main" val="2337665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대분류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중분류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소분류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예상결과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26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서비스 실행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100" b="0" i="0" u="none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배치 파일 실행</a:t>
                      </a:r>
                      <a:endParaRPr lang="en-US" altLang="ko-KR" sz="1100" b="0" i="0" u="none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1.1 dashboard_run.bat,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flask_run_server.bat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실행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배치파일 경로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(C:\otel\application)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367657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사전작업</a:t>
                      </a: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 </a:t>
                      </a:r>
                      <a:endParaRPr lang="en-US" altLang="ko-KR" sz="11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그라파나</a:t>
                      </a:r>
                      <a:r>
                        <a:rPr lang="ko-KR" altLang="en-US" sz="1100" dirty="0"/>
                        <a:t> 알람 수신 기능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수신자 이메일 추가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2.1 Alerting &gt; Contact points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혹은 아래의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URL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접속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  <a:hlinkClick r:id="rId2"/>
                        </a:rPr>
                        <a:t>http://localhost:3000/alerting/notifications?search=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2.2 Grafana-default-email Edit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클릭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2.3 Addresses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에 메일 수신자 이메일 주소 기입</a:t>
                      </a:r>
                      <a:b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</a:b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사내메일 가능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2.4 Test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버튼 클릭해서 알람 정상 수신 확인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2.5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알람이 정상적으로 수신되면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Save contact point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클릭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알람 제목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메일</a:t>
                      </a:r>
                      <a:r>
                        <a:rPr lang="en-US" altLang="ko-KR" sz="1100" dirty="0"/>
                        <a:t>):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[FIRING:1] </a:t>
                      </a:r>
                      <a:r>
                        <a:rPr lang="en-US" altLang="ko-KR" sz="1100" dirty="0" err="1"/>
                        <a:t>TestAlert</a:t>
                      </a:r>
                      <a:r>
                        <a:rPr lang="en-US" altLang="ko-KR" sz="1100" dirty="0"/>
                        <a:t> Grafana</a:t>
                      </a:r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 err="1"/>
                        <a:t>그라파나</a:t>
                      </a:r>
                      <a:r>
                        <a:rPr lang="ko-KR" altLang="en-US" sz="1100" dirty="0"/>
                        <a:t> 웹 주소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(http://localhost:3000)</a:t>
                      </a:r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 err="1"/>
                        <a:t>그라파나</a:t>
                      </a:r>
                      <a:r>
                        <a:rPr lang="ko-KR" altLang="en-US" sz="1100" dirty="0"/>
                        <a:t> 계정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Id: admin</a:t>
                      </a:r>
                    </a:p>
                    <a:p>
                      <a:pPr latinLnBrk="1"/>
                      <a:r>
                        <a:rPr lang="en-US" altLang="ko-KR" sz="1100" dirty="0"/>
                        <a:t>Pw: admin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181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3. </a:t>
                      </a:r>
                      <a:r>
                        <a:rPr lang="ko-KR" altLang="en-US" sz="1100" dirty="0"/>
                        <a:t>수신자 </a:t>
                      </a:r>
                      <a:r>
                        <a:rPr lang="ko-KR" altLang="en-US" sz="1100" dirty="0" err="1"/>
                        <a:t>슬랙</a:t>
                      </a:r>
                      <a:r>
                        <a:rPr lang="ko-KR" altLang="en-US" sz="1100" dirty="0"/>
                        <a:t> 채널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3.1 Alerting &gt; Contact points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혹은 아래의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URL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접속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  <a:hlinkClick r:id="rId2"/>
                        </a:rPr>
                        <a:t>http://localhost:3000/alerting/notifications?search=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3.2 Grafana-default-slack Edit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클릭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3.3 Addresses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에 </a:t>
                      </a:r>
                      <a:r>
                        <a:rPr lang="ko-KR" altLang="en-US" sz="1100" b="0" i="0" dirty="0" err="1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슬랙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 채널의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webhook </a:t>
                      </a:r>
                      <a:r>
                        <a:rPr lang="en-US" altLang="ko-KR" sz="1100" b="0" i="0" dirty="0" err="1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url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기입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3.4 Test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버튼 클릭해서 알람 정상 수신 확인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3.5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알람이 정상적으로 수신되면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Save contact point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클릭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알람 제목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 err="1"/>
                        <a:t>슬랙</a:t>
                      </a:r>
                      <a:r>
                        <a:rPr lang="en-US" altLang="ko-KR" sz="1100" dirty="0"/>
                        <a:t>):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[FIRING:1] </a:t>
                      </a:r>
                      <a:r>
                        <a:rPr lang="en-US" altLang="ko-KR" sz="1100" dirty="0" err="1"/>
                        <a:t>TestAlert</a:t>
                      </a:r>
                      <a:r>
                        <a:rPr lang="en-US" altLang="ko-KR" sz="1100" dirty="0"/>
                        <a:t> Grafana</a:t>
                      </a:r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03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사전작업</a:t>
                      </a:r>
                      <a:r>
                        <a:rPr lang="en-US" altLang="ko-KR" sz="1100" dirty="0"/>
                        <a:t>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그라파나</a:t>
                      </a:r>
                      <a:r>
                        <a:rPr lang="ko-KR" altLang="en-US" sz="1100" dirty="0"/>
                        <a:t> 대시보드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4.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대시보드 확인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4.1 Prometheus</a:t>
                      </a:r>
                      <a:r>
                        <a:rPr lang="ko-KR" altLang="en-US" sz="1100" b="0" dirty="0"/>
                        <a:t> 기존 </a:t>
                      </a:r>
                      <a:r>
                        <a:rPr lang="en-US" altLang="ko-KR" sz="1100" b="0" dirty="0"/>
                        <a:t>data</a:t>
                      </a:r>
                      <a:r>
                        <a:rPr lang="ko-KR" altLang="en-US" sz="1100" b="0" dirty="0"/>
                        <a:t> 삭제</a:t>
                      </a:r>
                      <a:endParaRPr lang="en-US" altLang="ko-KR" sz="1100" b="0" dirty="0"/>
                    </a:p>
                    <a:p>
                      <a:pPr latinLnBrk="1"/>
                      <a:r>
                        <a:rPr lang="en-US" altLang="ko-KR" sz="1100" b="0" dirty="0"/>
                        <a:t>4.2 Grafana Dashboards &gt; Flask Monitoring </a:t>
                      </a:r>
                      <a:r>
                        <a:rPr lang="ko-KR" altLang="en-US" sz="1100" b="0" dirty="0"/>
                        <a:t>혹은 아래의 </a:t>
                      </a:r>
                      <a:r>
                        <a:rPr lang="en-US" altLang="ko-KR" sz="1100" b="0" dirty="0"/>
                        <a:t>URL </a:t>
                      </a:r>
                      <a:r>
                        <a:rPr lang="ko-KR" altLang="en-US" sz="1100" b="0" dirty="0"/>
                        <a:t>접속</a:t>
                      </a:r>
                      <a:endParaRPr lang="en-US" altLang="ko-KR" sz="1100" b="0" dirty="0"/>
                    </a:p>
                    <a:p>
                      <a:pPr latinLnBrk="1"/>
                      <a:r>
                        <a:rPr lang="en-US" altLang="ko-KR" sz="1100" b="0" dirty="0"/>
                        <a:t>(</a:t>
                      </a:r>
                      <a:r>
                        <a:rPr lang="en-US" altLang="ko-KR" sz="1100" b="0" dirty="0">
                          <a:hlinkClick r:id="rId3"/>
                        </a:rPr>
                        <a:t>http://localhost:3000/d/flask-monitoring/flask-monitoring?orgId=1&amp;refresh=5s</a:t>
                      </a:r>
                      <a:r>
                        <a:rPr lang="en-US" altLang="ko-KR" sz="1100" b="0" dirty="0"/>
                        <a:t>)</a:t>
                      </a:r>
                    </a:p>
                    <a:p>
                      <a:pPr latinLnBrk="1"/>
                      <a:r>
                        <a:rPr lang="en-US" altLang="ko-KR" sz="1100" b="0" dirty="0"/>
                        <a:t>4.3 </a:t>
                      </a:r>
                      <a:r>
                        <a:rPr lang="ko-KR" altLang="en-US" sz="1100" b="0" dirty="0"/>
                        <a:t>대시보드에 데이터 없는 것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No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프로메테우스 데이터 경로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(C:\prometheus-2.52.0.windows-amd64\data)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8491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3F74DB-CF34-551A-0976-AEEE2F15BAB3}"/>
              </a:ext>
            </a:extLst>
          </p:cNvPr>
          <p:cNvSpPr txBox="1"/>
          <p:nvPr/>
        </p:nvSpPr>
        <p:spPr>
          <a:xfrm>
            <a:off x="85725" y="7773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부하 테스트 시나리오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(Flask) Load Test</a:t>
            </a:r>
          </a:p>
        </p:txBody>
      </p:sp>
    </p:spTree>
    <p:extLst>
      <p:ext uri="{BB962C8B-B14F-4D97-AF65-F5344CB8AC3E}">
        <p14:creationId xmlns:p14="http://schemas.microsoft.com/office/powerpoint/2010/main" val="373000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1482</Words>
  <Application>Microsoft Office PowerPoint</Application>
  <PresentationFormat>와이드스크린</PresentationFormat>
  <Paragraphs>221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지현 이</dc:creator>
  <cp:lastModifiedBy>이지현</cp:lastModifiedBy>
  <cp:revision>125</cp:revision>
  <dcterms:created xsi:type="dcterms:W3CDTF">2024-07-01T01:52:20Z</dcterms:created>
  <dcterms:modified xsi:type="dcterms:W3CDTF">2024-07-04T11:50:31Z</dcterms:modified>
</cp:coreProperties>
</file>