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3" r:id="rId9"/>
    <p:sldId id="262" r:id="rId10"/>
    <p:sldId id="267" r:id="rId11"/>
    <p:sldId id="275" r:id="rId12"/>
    <p:sldId id="269" r:id="rId13"/>
    <p:sldId id="271" r:id="rId14"/>
    <p:sldId id="266" r:id="rId15"/>
    <p:sldId id="270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72" r:id="rId25"/>
    <p:sldId id="268" r:id="rId26"/>
    <p:sldId id="264" r:id="rId27"/>
    <p:sldId id="26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7946" autoAdjust="0"/>
  </p:normalViewPr>
  <p:slideViewPr>
    <p:cSldViewPr snapToGrid="0">
      <p:cViewPr varScale="1">
        <p:scale>
          <a:sx n="87" d="100"/>
          <a:sy n="87" d="100"/>
        </p:scale>
        <p:origin x="6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  <a:p>
            <a:r>
              <a:rPr lang="en-US" dirty="0"/>
              <a:t>See pioneering attempt by Stefan </a:t>
            </a:r>
            <a:r>
              <a:rPr lang="en-US" dirty="0" err="1"/>
              <a:t>Grimme</a:t>
            </a:r>
            <a:r>
              <a:rPr lang="en-US" dirty="0"/>
              <a:t>, in Germany (Bonn).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  <a:p>
            <a:r>
              <a:rPr lang="en-US" dirty="0"/>
              <a:t>Experimental team in Germany (Braunschweig and Heidelberg).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important reactions on the ground state is done often, but is computationally intensive and usually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software is from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Emilio Martínez-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Núñez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Spain (Santiago de Compostela).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existence of photochemistry proves that excited states do not always relax to the ground state before reacting.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ion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1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</a:p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Work by the group of Jorge Morales (Texas Tech. U).</a:t>
            </a:r>
            <a:endParaRPr lang="en-US" dirty="0"/>
          </a:p>
          <a:p>
            <a:pPr algn="l"/>
            <a:r>
              <a:rPr lang="en-US" sz="1200" b="1" i="0" u="none" strike="noStrike" baseline="0" dirty="0">
                <a:latin typeface="Palatino Linotype,Bold"/>
              </a:rPr>
              <a:t>“Figure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github.com/kkinist/BEB" TargetMode="External"/><Relationship Id="rId4" Type="http://schemas.openxmlformats.org/officeDocument/2006/relationships/image" Target="../media/image10.t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03116" y="2461636"/>
            <a:ext cx="8063043" cy="12835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457985" cy="4833223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Like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Produces many different fragment ions</a:t>
            </a:r>
            <a:endParaRPr lang="en-US" i="1" dirty="0"/>
          </a:p>
          <a:p>
            <a:pPr lvl="1"/>
            <a:r>
              <a:rPr lang="en-US" dirty="0"/>
              <a:t>Basis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Low-energy electrons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A55957-B8D1-4C97-8DAA-F9F8F07D2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11601"/>
              </p:ext>
            </p:extLst>
          </p:nvPr>
        </p:nvGraphicFramePr>
        <p:xfrm>
          <a:off x="3947058" y="2389125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5" imgW="347220" imgH="385210" progId="">
                  <p:embed/>
                </p:oleObj>
              </mc:Choice>
              <mc:Fallback>
                <p:oleObj r:id="rId5" imgW="347220" imgH="385210" progId="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A350C75-D6C1-4EE4-A6FE-E121D036C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7058" y="2389125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21FDE0-3A5B-4335-A3E1-BFFDF1197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81" y="2288355"/>
            <a:ext cx="2005519" cy="12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776"/>
            <a:ext cx="5616497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may be high</a:t>
            </a:r>
          </a:p>
          <a:p>
            <a:pPr lvl="2"/>
            <a:r>
              <a:rPr lang="en-US" sz="2400" dirty="0"/>
              <a:t>High density of electronic states</a:t>
            </a:r>
          </a:p>
          <a:p>
            <a:pPr lvl="1"/>
            <a:r>
              <a:rPr lang="en-US" sz="28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39" y="1226634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239216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5"/>
              </a:rPr>
              <a:t>https://github.com/kkinist/BEB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r:id="rId6" imgW="347220" imgH="385210" progId="">
                  <p:embed/>
                </p:oleObj>
              </mc:Choice>
              <mc:Fallback>
                <p:oleObj r:id="rId6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021404" y="5942699"/>
            <a:ext cx="10042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  <a:p>
            <a:r>
              <a:rPr lang="en-US" sz="1400" dirty="0"/>
              <a:t>Ren, X.; </a:t>
            </a:r>
            <a:r>
              <a:rPr lang="en-US" sz="1400" dirty="0" err="1"/>
              <a:t>Pflüger</a:t>
            </a:r>
            <a:r>
              <a:rPr lang="en-US" sz="1400" dirty="0"/>
              <a:t>, T.; </a:t>
            </a:r>
            <a:r>
              <a:rPr lang="en-US" sz="1400" dirty="0" err="1"/>
              <a:t>Weyland</a:t>
            </a:r>
            <a:r>
              <a:rPr lang="en-US" sz="1400" dirty="0"/>
              <a:t>, M.; </a:t>
            </a:r>
            <a:r>
              <a:rPr lang="en-US" sz="1400" dirty="0" err="1"/>
              <a:t>Baek</a:t>
            </a:r>
            <a:r>
              <a:rPr lang="en-US" sz="1400" dirty="0"/>
              <a:t>, W. Y.; </a:t>
            </a:r>
            <a:r>
              <a:rPr lang="en-US" sz="1400" dirty="0" err="1"/>
              <a:t>Rabus</a:t>
            </a:r>
            <a:r>
              <a:rPr lang="en-US" sz="1400" dirty="0"/>
              <a:t>, H.; Ullrich, J.; Dorn, A. An (</a:t>
            </a:r>
            <a:r>
              <a:rPr lang="en-US" sz="1400" i="1" dirty="0"/>
              <a:t>e</a:t>
            </a:r>
            <a:r>
              <a:rPr lang="en-US" sz="1400" dirty="0"/>
              <a:t>, 2</a:t>
            </a:r>
            <a:r>
              <a:rPr lang="en-US" sz="1400" i="1" dirty="0"/>
              <a:t>e</a:t>
            </a:r>
            <a:r>
              <a:rPr lang="en-US" sz="1400" dirty="0"/>
              <a:t>+ion) study of low-energy electron-impact ionization and fragmentation of tetrahydrofuran with high mass and energy resolutions. </a:t>
            </a:r>
            <a:r>
              <a:rPr lang="en-US" sz="1400" i="1" dirty="0"/>
              <a:t>J. Chem. Phys. </a:t>
            </a:r>
            <a:r>
              <a:rPr lang="en-US" sz="1400" b="1" dirty="0"/>
              <a:t>2014</a:t>
            </a:r>
            <a:r>
              <a:rPr lang="en-US" sz="1400" b="1" i="1" dirty="0"/>
              <a:t>, </a:t>
            </a:r>
            <a:r>
              <a:rPr lang="en-US" sz="1400" i="1" dirty="0"/>
              <a:t>141</a:t>
            </a:r>
            <a:r>
              <a:rPr lang="en-US" sz="1400" b="1" i="1" dirty="0"/>
              <a:t>, </a:t>
            </a:r>
            <a:r>
              <a:rPr lang="en-US" sz="1400" dirty="0"/>
              <a:t>134314</a:t>
            </a:r>
            <a:r>
              <a:rPr lang="en-US" sz="1400" b="1" i="1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2451616" y="4430216"/>
            <a:ext cx="1526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5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Adiabatic</a:t>
            </a:r>
            <a:r>
              <a:rPr lang="en-US" dirty="0"/>
              <a:t>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60872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19" y="1685365"/>
            <a:ext cx="5257798" cy="46618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Low internal energy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  <a:p>
            <a:r>
              <a:rPr lang="en-US" sz="3200" dirty="0"/>
              <a:t>Molecular dynamics </a:t>
            </a:r>
            <a:r>
              <a:rPr lang="en-US" sz="3200" i="1" dirty="0"/>
              <a:t>and/or </a:t>
            </a:r>
            <a:r>
              <a:rPr lang="en-US" sz="3200" dirty="0"/>
              <a:t>RRKM theory for </a:t>
            </a:r>
            <a:r>
              <a:rPr lang="en-US" sz="3200" dirty="0">
                <a:solidFill>
                  <a:srgbClr val="FFFF00"/>
                </a:solidFill>
              </a:rPr>
              <a:t>kinetics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http://forge.cesga.es/wiki/g/tsscds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Often we can predict accurately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2089892" y="519465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Diabatic</a:t>
            </a:r>
            <a:r>
              <a:rPr lang="en-US" dirty="0"/>
              <a:t>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087229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But many excited states are bound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How to stay on the “same” excited state across intersections?</a:t>
            </a:r>
          </a:p>
          <a:p>
            <a:r>
              <a:rPr lang="en-US" dirty="0">
                <a:solidFill>
                  <a:schemeClr val="accent2"/>
                </a:solidFill>
              </a:rPr>
              <a:t>Sometimes we can predict accurately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53872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1" y="1630214"/>
            <a:ext cx="524793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anyone predict accurately??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268544" y="466525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429966"/>
            <a:ext cx="5655692" cy="4017523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/>
              <a:t>, selectivity </a:t>
            </a:r>
            <a:r>
              <a:rPr lang="en-US" dirty="0"/>
              <a:t>is controlled by temperature</a:t>
            </a:r>
          </a:p>
          <a:p>
            <a:pPr lvl="1"/>
            <a:r>
              <a:rPr lang="en-US" b="1" dirty="0">
                <a:solidFill>
                  <a:srgbClr val="66FFCC"/>
                </a:solidFill>
              </a:rPr>
              <a:t>C</a:t>
            </a:r>
            <a:r>
              <a:rPr lang="en-US" b="1" baseline="-25000" dirty="0">
                <a:solidFill>
                  <a:srgbClr val="66FFCC"/>
                </a:solidFill>
              </a:rPr>
              <a:t>2</a:t>
            </a:r>
            <a:r>
              <a:rPr lang="en-US" b="1" dirty="0">
                <a:solidFill>
                  <a:srgbClr val="66FFCC"/>
                </a:solidFill>
              </a:rPr>
              <a:t>H</a:t>
            </a:r>
            <a:r>
              <a:rPr lang="en-US" b="1" baseline="-25000" dirty="0">
                <a:solidFill>
                  <a:srgbClr val="66FFCC"/>
                </a:solidFill>
              </a:rPr>
              <a:t>4</a:t>
            </a:r>
            <a:r>
              <a:rPr lang="en-US" b="1" dirty="0">
                <a:solidFill>
                  <a:srgbClr val="66FFCC"/>
                </a:solidFill>
              </a:rPr>
              <a:t> for </a:t>
            </a:r>
            <a:r>
              <a:rPr lang="en-US" b="1" i="1" dirty="0">
                <a:solidFill>
                  <a:srgbClr val="66FFCC"/>
                </a:solidFill>
              </a:rPr>
              <a:t>T</a:t>
            </a:r>
            <a:r>
              <a:rPr lang="en-US" b="1" dirty="0">
                <a:solidFill>
                  <a:srgbClr val="66FFCC"/>
                </a:solidFill>
              </a:rPr>
              <a:t> &gt; 260 K</a:t>
            </a:r>
          </a:p>
          <a:p>
            <a:pPr lvl="1"/>
            <a:r>
              <a:rPr lang="en-US" b="1" dirty="0">
                <a:solidFill>
                  <a:srgbClr val="CC00FF"/>
                </a:solidFill>
              </a:rPr>
              <a:t>CH</a:t>
            </a:r>
            <a:r>
              <a:rPr lang="en-US" b="1" baseline="-25000" dirty="0">
                <a:solidFill>
                  <a:srgbClr val="CC00FF"/>
                </a:solidFill>
              </a:rPr>
              <a:t>2</a:t>
            </a:r>
            <a:r>
              <a:rPr lang="en-US" b="1" dirty="0">
                <a:solidFill>
                  <a:srgbClr val="CC00FF"/>
                </a:solidFill>
              </a:rPr>
              <a:t>O for </a:t>
            </a:r>
            <a:r>
              <a:rPr lang="en-US" b="1" i="1" dirty="0">
                <a:solidFill>
                  <a:srgbClr val="CC00FF"/>
                </a:solidFill>
              </a:rPr>
              <a:t>T</a:t>
            </a:r>
            <a:r>
              <a:rPr lang="en-US" b="1" dirty="0">
                <a:solidFill>
                  <a:srgbClr val="CC00FF"/>
                </a:solidFill>
              </a:rPr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 or </a:t>
            </a:r>
            <a:br>
              <a:rPr lang="en-US" sz="7200" dirty="0">
                <a:solidFill>
                  <a:srgbClr val="00FF00"/>
                </a:solidFill>
              </a:rPr>
            </a:br>
            <a:r>
              <a:rPr lang="en-US" sz="7200" dirty="0">
                <a:solidFill>
                  <a:srgbClr val="00FF00"/>
                </a:solidFill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47" y="1479479"/>
            <a:ext cx="6342579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spectrum of fragment masses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+ 3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14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Cosmochemistry (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dirty="0">
                <a:solidFill>
                  <a:srgbClr val="FFFF00"/>
                </a:solidFill>
              </a:rPr>
              <a:t> = 380,000 </a:t>
            </a:r>
            <a:r>
              <a:rPr lang="en-US" dirty="0" err="1">
                <a:solidFill>
                  <a:srgbClr val="FFFF00"/>
                </a:solidFill>
              </a:rPr>
              <a:t>yr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5" y="1381328"/>
            <a:ext cx="5534891" cy="4519792"/>
          </a:xfrm>
        </p:spPr>
        <p:txBody>
          <a:bodyPr>
            <a:normAutofit fontScale="925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ionize solvent,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FC5D1-6462-40C4-ADA7-9B2EDD048E3C}"/>
              </a:ext>
            </a:extLst>
          </p:cNvPr>
          <p:cNvSpPr/>
          <p:nvPr/>
        </p:nvSpPr>
        <p:spPr>
          <a:xfrm>
            <a:off x="6231849" y="2600838"/>
            <a:ext cx="5589646" cy="289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5" y="1381328"/>
            <a:ext cx="5534891" cy="4519792"/>
          </a:xfrm>
        </p:spPr>
        <p:txBody>
          <a:bodyPr>
            <a:normAutofit fontScale="925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ionize solvent,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41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5252898" y="6012735"/>
            <a:ext cx="693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16" y="1412537"/>
            <a:ext cx="4708701" cy="1380972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 of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D697-59B7-41F1-9F35-2D4FB68B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8" y="989613"/>
            <a:ext cx="6958519" cy="5155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𝒅𝒆𝒏𝒔𝒊𝒕𝒚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𝒑𝒂𝒕𝒉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𝒍𝒆𝒏𝒈𝒕𝒉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blipFill>
                <a:blip r:embed="rId4"/>
                <a:stretch>
                  <a:fillRect l="-1854" t="-170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164E2-73DF-4248-81E3-61AE110B6E2F}"/>
              </a:ext>
            </a:extLst>
          </p:cNvPr>
          <p:cNvSpPr txBox="1">
            <a:spLocks/>
          </p:cNvSpPr>
          <p:nvPr/>
        </p:nvSpPr>
        <p:spPr>
          <a:xfrm>
            <a:off x="291315" y="3264996"/>
            <a:ext cx="4708701" cy="138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slower the H</a:t>
            </a:r>
            <a:r>
              <a:rPr lang="en-US" baseline="30000" dirty="0"/>
              <a:t>+</a:t>
            </a:r>
            <a:r>
              <a:rPr lang="en-US" dirty="0"/>
              <a:t> gets, the more it slows down</a:t>
            </a:r>
          </a:p>
        </p:txBody>
      </p:sp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51" y="1572706"/>
            <a:ext cx="5584902" cy="4351338"/>
          </a:xfrm>
        </p:spPr>
        <p:txBody>
          <a:bodyPr/>
          <a:lstStyle/>
          <a:p>
            <a:r>
              <a:rPr lang="en-US" dirty="0"/>
              <a:t>High-energy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  <a:p>
            <a:pPr lvl="1"/>
            <a:r>
              <a:rPr lang="en-US" dirty="0"/>
              <a:t>Snapshots at right </a:t>
            </a:r>
          </a:p>
          <a:p>
            <a:pPr lvl="2"/>
            <a:r>
              <a:rPr lang="en-US" dirty="0"/>
              <a:t>Time shown ≈ 23 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15771</TotalTime>
  <Words>2875</Words>
  <Application>Microsoft Office PowerPoint</Application>
  <PresentationFormat>Widescreen</PresentationFormat>
  <Paragraphs>327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EIMS examples</vt:lpstr>
      <vt:lpstr>First-Principles modeling of EIMS?</vt:lpstr>
      <vt:lpstr>First-Principles modeling of EIMS?</vt:lpstr>
      <vt:lpstr>Ions are created by removing electrons</vt:lpstr>
      <vt:lpstr>Internal energy distribution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 or  comments?</vt:lpstr>
      <vt:lpstr>Electron ionization mass spectrometry (EIMS)</vt:lpstr>
      <vt:lpstr>Total ionization cross sections (TICS) from BEB</vt:lpstr>
      <vt:lpstr>Binary-encounter Bethe (BEB) theory</vt:lpstr>
      <vt:lpstr>Proton ionization cross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 (Fed)</cp:lastModifiedBy>
  <cp:revision>127</cp:revision>
  <dcterms:created xsi:type="dcterms:W3CDTF">2018-07-24T13:50:41Z</dcterms:created>
  <dcterms:modified xsi:type="dcterms:W3CDTF">2018-08-21T12:02:58Z</dcterms:modified>
</cp:coreProperties>
</file>