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7" r:id="rId10"/>
    <p:sldId id="275" r:id="rId11"/>
    <p:sldId id="269" r:id="rId12"/>
    <p:sldId id="271" r:id="rId13"/>
    <p:sldId id="266" r:id="rId14"/>
    <p:sldId id="270" r:id="rId15"/>
    <p:sldId id="273" r:id="rId16"/>
    <p:sldId id="274" r:id="rId17"/>
    <p:sldId id="276" r:id="rId18"/>
    <p:sldId id="277" r:id="rId19"/>
    <p:sldId id="278" r:id="rId20"/>
    <p:sldId id="279" r:id="rId21"/>
    <p:sldId id="280" r:id="rId22"/>
    <p:sldId id="281" r:id="rId23"/>
    <p:sldId id="272" r:id="rId24"/>
    <p:sldId id="268" r:id="rId25"/>
    <p:sldId id="264" r:id="rId26"/>
    <p:sldId id="265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  <a:srgbClr val="66FFCC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 autoAdjust="0"/>
    <p:restoredTop sz="87946" autoAdjust="0"/>
  </p:normalViewPr>
  <p:slideViewPr>
    <p:cSldViewPr snapToGrid="0">
      <p:cViewPr varScale="1">
        <p:scale>
          <a:sx n="98" d="100"/>
          <a:sy n="98" d="100"/>
        </p:scale>
        <p:origin x="348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57150" cy="5715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871A6-C1FC-450D-9B63-9900A59C3DCC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4948BD-10A7-4654-BC3D-1A706C7EB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64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this is the COMP division, I’ll emphasize computational modeling.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74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a first approximation, the incident electron knocks a bound electron out of the molecule, often creating a molecular ion in an excited state.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6214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BEB theory is described on a supplemental slide. </a:t>
            </a:r>
          </a:p>
          <a:p>
            <a:r>
              <a:rPr lang="en-US" dirty="0"/>
              <a:t>This part of the problem appears to be under control.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685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Finding the important reactions on the ground state is done often, but is computationally intensive and usually labor-intensive.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6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the excited state relaxes to the ground state, the excess energy is transferred to vibrations (red-hot molecular ion on right).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035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can make these predictions, but they’re a lot of tedious work.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743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existence of photochemistry proves that excited states do not always relax to the ground state before reacting.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045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probably predict accurately sometimes, but not all the time.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806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870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Someone might be able to predict accurately sometimes.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9421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to show you that gas-phase ion chemistry is not only about molecular physics. </a:t>
            </a:r>
          </a:p>
          <a:p>
            <a:r>
              <a:rPr lang="en-US" dirty="0"/>
              <a:t>There are gas-phase analogues of both homogeneous and heterogeneous catalysts.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2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energy in fossil fuels also originated in </a:t>
            </a:r>
            <a:r>
              <a:rPr lang="en-US" dirty="0" err="1"/>
              <a:t>photchemistry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013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206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data plotted from several sources, but all for the same quantity (positive ions).  The solid line is BEB theory and the symbols are experimental measurements. </a:t>
            </a:r>
          </a:p>
          <a:p>
            <a:r>
              <a:rPr lang="en-US" dirty="0"/>
              <a:t>The good performance of BEB for TICS adds confidence in using it for individual MO cross sections.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180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BEB is the most popular theory for computing TICS. </a:t>
            </a:r>
          </a:p>
          <a:p>
            <a:r>
              <a:rPr lang="en-US" dirty="0"/>
              <a:t>It says nothing about subsequent chemistry, such as ion fragmentation in EIMS.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207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figures are for gas-phase H</a:t>
            </a:r>
            <a:r>
              <a:rPr lang="en-US" baseline="-25000" dirty="0"/>
              <a:t>2</a:t>
            </a:r>
            <a:r>
              <a:rPr lang="en-US" dirty="0"/>
              <a:t>O. </a:t>
            </a:r>
          </a:p>
          <a:p>
            <a:r>
              <a:rPr lang="en-US" dirty="0"/>
              <a:t>When a proton ionizes something, it loses some energy and slows down. </a:t>
            </a:r>
          </a:p>
          <a:p>
            <a:r>
              <a:rPr lang="en-US" dirty="0"/>
              <a:t>Cross section for ejecting electrons peaks near 50 </a:t>
            </a:r>
            <a:r>
              <a:rPr lang="en-US" dirty="0" err="1"/>
              <a:t>keV</a:t>
            </a:r>
            <a:r>
              <a:rPr lang="en-US" dirty="0"/>
              <a:t>.  </a:t>
            </a:r>
          </a:p>
          <a:p>
            <a:r>
              <a:rPr lang="en-US" dirty="0"/>
              <a:t>Cross section for creating positive ions is larger and declines with energy.  As a proton slows down, it becomes more likely to slow down further.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98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88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Ionizing radiation all similar. </a:t>
            </a:r>
          </a:p>
          <a:p>
            <a:r>
              <a:rPr lang="en-US" dirty="0"/>
              <a:t>Co-60: beta ~ 0.3 MeV plus 2 gammas ~ 1 MeV</a:t>
            </a:r>
          </a:p>
          <a:p>
            <a:r>
              <a:rPr lang="en-US" dirty="0"/>
              <a:t>The H atoms, electrons, and other high-energy species result from a cascade of fast events following ionization of a molecule by the gamma photon.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0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Clinically, it’s still unclear that PB is better than x-ray.  But it should be better, theoretically (as shown). </a:t>
            </a:r>
          </a:p>
          <a:p>
            <a:r>
              <a:rPr lang="en-US" dirty="0"/>
              <a:t>Figure is for 154 MeV.  Typical is 70-250 MeV. </a:t>
            </a:r>
          </a:p>
          <a:p>
            <a:r>
              <a:rPr lang="en-US" dirty="0"/>
              <a:t>“Dose” means the energy deposited. </a:t>
            </a:r>
          </a:p>
          <a:p>
            <a:r>
              <a:rPr lang="en-US" dirty="0"/>
              <a:t>The analogous curve for x-rays is very different; it decays with depth, so the highest dose is near the skin.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061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figures are for gas-phase H</a:t>
            </a:r>
            <a:r>
              <a:rPr lang="en-US" baseline="-25000" dirty="0"/>
              <a:t>2</a:t>
            </a:r>
            <a:r>
              <a:rPr lang="en-US" dirty="0"/>
              <a:t>O. </a:t>
            </a:r>
          </a:p>
          <a:p>
            <a:r>
              <a:rPr lang="en-US" dirty="0"/>
              <a:t>When a proton ionizes something, it loses some energy and slows down. </a:t>
            </a:r>
          </a:p>
          <a:p>
            <a:r>
              <a:rPr lang="en-US" dirty="0"/>
              <a:t>Cross section for ejecting electrons peaks near 50 </a:t>
            </a:r>
            <a:r>
              <a:rPr lang="en-US" dirty="0" err="1"/>
              <a:t>keV</a:t>
            </a:r>
            <a:r>
              <a:rPr lang="en-US" dirty="0"/>
              <a:t>.  </a:t>
            </a:r>
          </a:p>
          <a:p>
            <a:r>
              <a:rPr lang="en-US" dirty="0"/>
              <a:t>Cross section for creating positive ions is larger and declines with energy.  As a proton slows down, it becomes more likely to slow down further.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94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100 </a:t>
            </a:r>
            <a:r>
              <a:rPr lang="en-US" sz="1200" b="0" i="0" u="none" strike="noStrike" baseline="0" dirty="0" err="1">
                <a:latin typeface="Palatino Linotype" panose="02040502050505030304" pitchFamily="18" charset="0"/>
              </a:rPr>
              <a:t>a.u</a:t>
            </a:r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. of time ~= 2.4 fs</a:t>
            </a:r>
            <a:endParaRPr lang="en-US" dirty="0"/>
          </a:p>
          <a:p>
            <a:pPr algn="l"/>
            <a:r>
              <a:rPr lang="en-US" sz="1200" b="1" i="0" u="none" strike="noStrike" baseline="0" dirty="0">
                <a:latin typeface="Palatino Linotype,Bold"/>
              </a:rPr>
              <a:t>“Figure 6. </a:t>
            </a:r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SLEND simulation of a proton-induced DNA SSB in H</a:t>
            </a:r>
            <a:r>
              <a:rPr lang="en-US" sz="800" b="0" i="0" u="none" strike="noStrike" baseline="0" dirty="0">
                <a:latin typeface="Palatino Linotype" panose="02040502050505030304" pitchFamily="18" charset="0"/>
              </a:rPr>
              <a:t>+ </a:t>
            </a:r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+ excised cytosine nucleotide at 1 </a:t>
            </a:r>
            <a:r>
              <a:rPr lang="en-US" sz="1200" b="0" i="0" u="none" strike="noStrike" baseline="0" dirty="0" err="1">
                <a:latin typeface="Palatino Linotype" panose="02040502050505030304" pitchFamily="18" charset="0"/>
              </a:rPr>
              <a:t>keV</a:t>
            </a:r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 (frame times shown in atomic units (</a:t>
            </a:r>
            <a:r>
              <a:rPr lang="en-US" sz="1200" b="0" i="0" u="none" strike="noStrike" baseline="0" dirty="0" err="1">
                <a:latin typeface="Palatino Linotype" panose="02040502050505030304" pitchFamily="18" charset="0"/>
              </a:rPr>
              <a:t>a.u</a:t>
            </a:r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.)). Colored spheres represent atoms (white = H, gray = C, red = O, blue = N, and orange = P) and the transparent clouds represent an electron density </a:t>
            </a:r>
            <a:r>
              <a:rPr lang="en-US" sz="1200" b="0" i="0" u="none" strike="noStrike" baseline="0" dirty="0" err="1">
                <a:latin typeface="Palatino Linotype" panose="02040502050505030304" pitchFamily="18" charset="0"/>
              </a:rPr>
              <a:t>isosurface</a:t>
            </a:r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. The H</a:t>
            </a:r>
            <a:r>
              <a:rPr lang="en-US" sz="800" b="0" i="0" u="none" strike="noStrike" baseline="0" dirty="0">
                <a:latin typeface="Palatino Linotype" panose="02040502050505030304" pitchFamily="18" charset="0"/>
              </a:rPr>
              <a:t>+ </a:t>
            </a:r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projectile approaches the nucleotide from the left aiming at the C atom of the 3′ phospho-ester bond (first panel), hits that atom, breaks that bond and scatters away (second panel); meanwhile, the nucleotide breaks into CH</a:t>
            </a:r>
            <a:r>
              <a:rPr lang="en-US" sz="800" b="0" i="0" u="none" strike="noStrike" baseline="0" dirty="0">
                <a:latin typeface="Palatino Linotype" panose="02040502050505030304" pitchFamily="18" charset="0"/>
              </a:rPr>
              <a:t>2</a:t>
            </a:r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OH, H</a:t>
            </a:r>
            <a:r>
              <a:rPr lang="en-US" sz="800" b="0" i="0" u="none" strike="noStrike" baseline="0" dirty="0">
                <a:latin typeface="Palatino Linotype" panose="02040502050505030304" pitchFamily="18" charset="0"/>
              </a:rPr>
              <a:t>3</a:t>
            </a:r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PO</a:t>
            </a:r>
            <a:r>
              <a:rPr lang="en-US" sz="800" b="0" i="0" u="none" strike="noStrike" baseline="0" dirty="0">
                <a:latin typeface="Palatino Linotype" panose="02040502050505030304" pitchFamily="18" charset="0"/>
              </a:rPr>
              <a:t>4, </a:t>
            </a:r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CH, and C moieties and the rest of its structure.  During the collision, one H atom migrates from the CH</a:t>
            </a:r>
            <a:r>
              <a:rPr lang="en-US" sz="800" b="0" i="0" u="none" strike="noStrike" baseline="0" dirty="0">
                <a:latin typeface="Palatino Linotype" panose="02040502050505030304" pitchFamily="18" charset="0"/>
              </a:rPr>
              <a:t>3 </a:t>
            </a:r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group hanging from the damaged sugar to the detached H</a:t>
            </a:r>
            <a:r>
              <a:rPr lang="en-US" sz="800" b="0" i="0" u="none" strike="noStrike" baseline="0" dirty="0">
                <a:latin typeface="Palatino Linotype" panose="02040502050505030304" pitchFamily="18" charset="0"/>
              </a:rPr>
              <a:t>2</a:t>
            </a:r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PO</a:t>
            </a:r>
            <a:r>
              <a:rPr lang="en-US" sz="800" b="0" i="0" u="none" strike="noStrike" baseline="0" dirty="0">
                <a:latin typeface="Palatino Linotype" panose="02040502050505030304" pitchFamily="18" charset="0"/>
              </a:rPr>
              <a:t>4 </a:t>
            </a:r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group to form a H</a:t>
            </a:r>
            <a:r>
              <a:rPr lang="en-US" sz="800" b="0" i="0" u="none" strike="noStrike" baseline="0" dirty="0">
                <a:latin typeface="Palatino Linotype" panose="02040502050505030304" pitchFamily="18" charset="0"/>
              </a:rPr>
              <a:t>3</a:t>
            </a:r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PO</a:t>
            </a:r>
            <a:r>
              <a:rPr lang="en-US" sz="800" b="0" i="0" u="none" strike="noStrike" baseline="0" dirty="0">
                <a:latin typeface="Palatino Linotype" panose="02040502050505030304" pitchFamily="18" charset="0"/>
              </a:rPr>
              <a:t>4 </a:t>
            </a:r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molecule (third and the fourth panels).”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60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Excitation, ionization, and attachment may be followed by fragmentation or other chemistry. </a:t>
            </a:r>
          </a:p>
          <a:p>
            <a:r>
              <a:rPr lang="en-US" dirty="0"/>
              <a:t>I’ll focus on ionization.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624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I’ll return to this slide a few times.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74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C3F-F9CD-4550-85ED-F3BB84B83A87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F65D-952E-4036-A3CB-47C7FE9A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71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C3F-F9CD-4550-85ED-F3BB84B83A87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F65D-952E-4036-A3CB-47C7FE9A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75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C3F-F9CD-4550-85ED-F3BB84B83A87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F65D-952E-4036-A3CB-47C7FE9A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23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C3F-F9CD-4550-85ED-F3BB84B83A87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F65D-952E-4036-A3CB-47C7FE9A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788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C3F-F9CD-4550-85ED-F3BB84B83A87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F65D-952E-4036-A3CB-47C7FE9A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04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C3F-F9CD-4550-85ED-F3BB84B83A87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F65D-952E-4036-A3CB-47C7FE9A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62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C3F-F9CD-4550-85ED-F3BB84B83A87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F65D-952E-4036-A3CB-47C7FE9A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37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C3F-F9CD-4550-85ED-F3BB84B83A87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F65D-952E-4036-A3CB-47C7FE9A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32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C3F-F9CD-4550-85ED-F3BB84B83A87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F65D-952E-4036-A3CB-47C7FE9A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28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C3F-F9CD-4550-85ED-F3BB84B83A87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F65D-952E-4036-A3CB-47C7FE9A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3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C3F-F9CD-4550-85ED-F3BB84B83A87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F65D-952E-4036-A3CB-47C7FE9A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25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A8C3F-F9CD-4550-85ED-F3BB84B83A87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8F65D-952E-4036-A3CB-47C7FE9A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284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ist.gov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.bin"/><Relationship Id="rId5" Type="http://schemas.openxmlformats.org/officeDocument/2006/relationships/hyperlink" Target="https://github.com/kkinist/BEB" TargetMode="External"/><Relationship Id="rId4" Type="http://schemas.openxmlformats.org/officeDocument/2006/relationships/image" Target="../media/image10.ti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2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0A65D-1E36-48AE-9302-0B3BB86B00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0316" y="1122363"/>
            <a:ext cx="11182920" cy="15561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FF00"/>
                </a:solidFill>
              </a:rPr>
              <a:t>Electron-Initiated Photochemistry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6B7E65-4A2D-4C10-8DC2-8CCC1B2812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Karl K. Irikura</a:t>
            </a:r>
          </a:p>
          <a:p>
            <a:r>
              <a:rPr lang="en-US" sz="2000" i="1" dirty="0"/>
              <a:t>Chemical Sciences Division, National Institute of Standards and Technology, Gaithersburg, Maryland, USA</a:t>
            </a:r>
          </a:p>
          <a:p>
            <a:r>
              <a:rPr lang="en-US" dirty="0">
                <a:hlinkClick r:id="rId3"/>
              </a:rPr>
              <a:t>www.nist.gov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A8F46A-4F5F-492B-A96A-4036D91A7DE3}"/>
              </a:ext>
            </a:extLst>
          </p:cNvPr>
          <p:cNvSpPr txBox="1"/>
          <p:nvPr/>
        </p:nvSpPr>
        <p:spPr>
          <a:xfrm>
            <a:off x="510316" y="6096000"/>
            <a:ext cx="2359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ACS Boston, 8/22/2018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FE2DDC-FB88-46F6-8A5F-135482D70BD5}"/>
              </a:ext>
            </a:extLst>
          </p:cNvPr>
          <p:cNvSpPr txBox="1"/>
          <p:nvPr/>
        </p:nvSpPr>
        <p:spPr>
          <a:xfrm>
            <a:off x="9596582" y="6096000"/>
            <a:ext cx="1178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COMP 478</a:t>
            </a:r>
          </a:p>
        </p:txBody>
      </p:sp>
    </p:spTree>
    <p:extLst>
      <p:ext uri="{BB962C8B-B14F-4D97-AF65-F5344CB8AC3E}">
        <p14:creationId xmlns:p14="http://schemas.microsoft.com/office/powerpoint/2010/main" val="3115044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FDBFC-6AE3-4868-8727-CA2476AF3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EIMS examples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07C051-FFA0-40E9-BC83-67C5E5ADD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64" y="1438507"/>
            <a:ext cx="5660624" cy="42454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377FD4-979E-4157-83FC-B8F092DDA2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812" y="1438507"/>
            <a:ext cx="5660624" cy="42454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9F80A7-720B-4AA1-8B20-11528EDF3CE4}"/>
              </a:ext>
            </a:extLst>
          </p:cNvPr>
          <p:cNvSpPr txBox="1"/>
          <p:nvPr/>
        </p:nvSpPr>
        <p:spPr>
          <a:xfrm>
            <a:off x="3636794" y="5798635"/>
            <a:ext cx="5186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FF00"/>
                </a:solidFill>
              </a:rPr>
              <a:t>No reliable, predictive theory!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81A55957-B8D1-4C97-8DAA-F9F8F07D2A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0311601"/>
              </p:ext>
            </p:extLst>
          </p:nvPr>
        </p:nvGraphicFramePr>
        <p:xfrm>
          <a:off x="3947058" y="2389125"/>
          <a:ext cx="871848" cy="967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r:id="rId5" imgW="347220" imgH="385210" progId="">
                  <p:embed/>
                </p:oleObj>
              </mc:Choice>
              <mc:Fallback>
                <p:oleObj r:id="rId5" imgW="347220" imgH="385210" progId="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AA350C75-D6C1-4EE4-A6FE-E121D036C4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47058" y="2389125"/>
                        <a:ext cx="871848" cy="9673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821FDE0-3A5B-4335-A3E1-BFFDF1197F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8281" y="2288355"/>
            <a:ext cx="2005519" cy="122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353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14B19-6D1D-4997-A1B1-8DCA74505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49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First-Principles modeling of EIMS?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C9C84-C8D7-4CB7-8C56-C6846037A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903"/>
            <a:ext cx="10515600" cy="40255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Distribution of internal energies</a:t>
            </a:r>
          </a:p>
          <a:p>
            <a:pPr lvl="1"/>
            <a:r>
              <a:rPr lang="en-US" dirty="0"/>
              <a:t>Can be computed ab initio  </a:t>
            </a:r>
            <a:r>
              <a:rPr lang="en-US" sz="3200" b="1" dirty="0">
                <a:solidFill>
                  <a:srgbClr val="00FF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😊</a:t>
            </a:r>
            <a:endParaRPr lang="en-US" b="1" dirty="0">
              <a:solidFill>
                <a:srgbClr val="00FF00"/>
              </a:solidFill>
            </a:endParaRPr>
          </a:p>
          <a:p>
            <a:r>
              <a:rPr lang="en-US" dirty="0"/>
              <a:t>Chemical fate (branching fractions of reaction products)</a:t>
            </a:r>
          </a:p>
          <a:p>
            <a:pPr lvl="1"/>
            <a:r>
              <a:rPr lang="en-US" dirty="0"/>
              <a:t>Adiabatic (on ground state potential-energy surface) </a:t>
            </a:r>
            <a:r>
              <a:rPr lang="en-US" sz="3200" b="1" dirty="0">
                <a:solidFill>
                  <a:srgbClr val="FFFF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😐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Diabatic (on excited-state surface) </a:t>
            </a:r>
            <a:r>
              <a:rPr lang="en-US" sz="3200" b="1" dirty="0">
                <a:solidFill>
                  <a:srgbClr val="FFC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😒</a:t>
            </a:r>
            <a:endParaRPr lang="en-US" b="1" dirty="0">
              <a:solidFill>
                <a:srgbClr val="FFC000"/>
              </a:solidFill>
            </a:endParaRPr>
          </a:p>
          <a:p>
            <a:pPr lvl="1"/>
            <a:r>
              <a:rPr lang="en-US" dirty="0"/>
              <a:t>Non-adiabatic (with electronic transitions) </a:t>
            </a:r>
            <a:r>
              <a:rPr lang="en-US" sz="32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😱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Smaller effects that partly cancel  </a:t>
            </a:r>
            <a:r>
              <a:rPr lang="en-US" sz="3200" b="1" dirty="0">
                <a:solidFill>
                  <a:srgbClr val="00B0F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😫</a:t>
            </a:r>
            <a:endParaRPr lang="en-US" dirty="0"/>
          </a:p>
          <a:p>
            <a:pPr lvl="1"/>
            <a:r>
              <a:rPr lang="en-US" dirty="0"/>
              <a:t>Thermal energy of neutral target gas</a:t>
            </a:r>
          </a:p>
          <a:p>
            <a:pPr lvl="1"/>
            <a:r>
              <a:rPr lang="en-US" dirty="0"/>
              <a:t>Instrumental detection bias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9F0EB9-8DD8-4746-ABDA-1EA25B50CA62}"/>
              </a:ext>
            </a:extLst>
          </p:cNvPr>
          <p:cNvSpPr txBox="1"/>
          <p:nvPr/>
        </p:nvSpPr>
        <p:spPr>
          <a:xfrm>
            <a:off x="1197351" y="6055112"/>
            <a:ext cx="9797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FFFF00"/>
                </a:solidFill>
              </a:rPr>
              <a:t>Grimme</a:t>
            </a:r>
            <a:r>
              <a:rPr lang="en-US" sz="1400" dirty="0">
                <a:solidFill>
                  <a:srgbClr val="FFFF00"/>
                </a:solidFill>
              </a:rPr>
              <a:t>, S. Towards First Principles Calculation of Electron Impact Mass Spectra of Molecules. </a:t>
            </a:r>
            <a:r>
              <a:rPr lang="en-US" sz="1400" i="1" dirty="0" err="1">
                <a:solidFill>
                  <a:srgbClr val="FFFF00"/>
                </a:solidFill>
              </a:rPr>
              <a:t>Angew</a:t>
            </a:r>
            <a:r>
              <a:rPr lang="en-US" sz="1400" i="1" dirty="0">
                <a:solidFill>
                  <a:srgbClr val="FFFF00"/>
                </a:solidFill>
              </a:rPr>
              <a:t>. Chem. Int. Ed. </a:t>
            </a:r>
            <a:r>
              <a:rPr lang="en-US" sz="1400" b="1" dirty="0">
                <a:solidFill>
                  <a:srgbClr val="FFFF00"/>
                </a:solidFill>
              </a:rPr>
              <a:t>2013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i="1" dirty="0">
                <a:solidFill>
                  <a:srgbClr val="FFFF00"/>
                </a:solidFill>
              </a:rPr>
              <a:t>52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dirty="0">
                <a:solidFill>
                  <a:srgbClr val="FFFF00"/>
                </a:solidFill>
              </a:rPr>
              <a:t>6306</a:t>
            </a:r>
            <a:r>
              <a:rPr lang="en-US" sz="1400" b="1" i="1" dirty="0">
                <a:solidFill>
                  <a:srgbClr val="FFFF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1341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14B19-6D1D-4997-A1B1-8DCA74505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49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First-Principles modeling of EIMS?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C9C84-C8D7-4CB7-8C56-C6846037A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903"/>
            <a:ext cx="10515600" cy="40255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Distribution of internal energies</a:t>
            </a:r>
          </a:p>
          <a:p>
            <a:pPr lvl="1"/>
            <a:r>
              <a:rPr lang="en-US" dirty="0"/>
              <a:t>Can be computed ab initio  </a:t>
            </a:r>
            <a:r>
              <a:rPr lang="en-US" sz="3200" b="1" dirty="0">
                <a:solidFill>
                  <a:srgbClr val="00FF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😊</a:t>
            </a:r>
            <a:endParaRPr lang="en-US" b="1" dirty="0">
              <a:solidFill>
                <a:srgbClr val="00FF00"/>
              </a:solidFill>
            </a:endParaRPr>
          </a:p>
          <a:p>
            <a:r>
              <a:rPr lang="en-US" dirty="0"/>
              <a:t>Chemical fate (branching fractions of reaction products)</a:t>
            </a:r>
          </a:p>
          <a:p>
            <a:pPr lvl="1"/>
            <a:r>
              <a:rPr lang="en-US" dirty="0"/>
              <a:t>Adiabatic (on ground state potential-energy surface) </a:t>
            </a:r>
            <a:r>
              <a:rPr lang="en-US" sz="3200" b="1" dirty="0">
                <a:solidFill>
                  <a:srgbClr val="FFFF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😐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Diabatic (on excited-state surface) </a:t>
            </a:r>
            <a:r>
              <a:rPr lang="en-US" sz="3200" b="1" dirty="0">
                <a:solidFill>
                  <a:srgbClr val="FFC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😒</a:t>
            </a:r>
            <a:endParaRPr lang="en-US" b="1" dirty="0">
              <a:solidFill>
                <a:srgbClr val="FFC000"/>
              </a:solidFill>
            </a:endParaRPr>
          </a:p>
          <a:p>
            <a:pPr lvl="1"/>
            <a:r>
              <a:rPr lang="en-US" dirty="0"/>
              <a:t>Non-adiabatic (with electronic transitions) </a:t>
            </a:r>
            <a:r>
              <a:rPr lang="en-US" sz="32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😱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Smaller effects that partly cancel  </a:t>
            </a:r>
            <a:r>
              <a:rPr lang="en-US" sz="3200" b="1" dirty="0">
                <a:solidFill>
                  <a:srgbClr val="00B0F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😫</a:t>
            </a:r>
            <a:endParaRPr lang="en-US" b="1" dirty="0">
              <a:solidFill>
                <a:srgbClr val="00B0F0"/>
              </a:solidFill>
            </a:endParaRPr>
          </a:p>
          <a:p>
            <a:pPr lvl="1"/>
            <a:r>
              <a:rPr lang="en-US" dirty="0"/>
              <a:t>Thermal energy of neutral target gas</a:t>
            </a:r>
          </a:p>
          <a:p>
            <a:pPr lvl="1"/>
            <a:r>
              <a:rPr lang="en-US" dirty="0"/>
              <a:t>Instrumental detection bias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9F0EB9-8DD8-4746-ABDA-1EA25B50CA62}"/>
              </a:ext>
            </a:extLst>
          </p:cNvPr>
          <p:cNvSpPr txBox="1"/>
          <p:nvPr/>
        </p:nvSpPr>
        <p:spPr>
          <a:xfrm>
            <a:off x="1197351" y="6055112"/>
            <a:ext cx="9797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FFFF00"/>
                </a:solidFill>
              </a:rPr>
              <a:t>Grimme</a:t>
            </a:r>
            <a:r>
              <a:rPr lang="en-US" sz="1400" dirty="0">
                <a:solidFill>
                  <a:srgbClr val="FFFF00"/>
                </a:solidFill>
              </a:rPr>
              <a:t>, S. Towards First Principles Calculation of Electron Impact Mass Spectra of Molecules. </a:t>
            </a:r>
            <a:r>
              <a:rPr lang="en-US" sz="1400" i="1" dirty="0" err="1">
                <a:solidFill>
                  <a:srgbClr val="FFFF00"/>
                </a:solidFill>
              </a:rPr>
              <a:t>Angew</a:t>
            </a:r>
            <a:r>
              <a:rPr lang="en-US" sz="1400" i="1" dirty="0">
                <a:solidFill>
                  <a:srgbClr val="FFFF00"/>
                </a:solidFill>
              </a:rPr>
              <a:t>. Chem. Int. Ed. </a:t>
            </a:r>
            <a:r>
              <a:rPr lang="en-US" sz="1400" b="1" dirty="0">
                <a:solidFill>
                  <a:srgbClr val="FFFF00"/>
                </a:solidFill>
              </a:rPr>
              <a:t>2013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i="1" dirty="0">
                <a:solidFill>
                  <a:srgbClr val="FFFF00"/>
                </a:solidFill>
              </a:rPr>
              <a:t>52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dirty="0">
                <a:solidFill>
                  <a:srgbClr val="FFFF00"/>
                </a:solidFill>
              </a:rPr>
              <a:t>6306</a:t>
            </a:r>
            <a:r>
              <a:rPr lang="en-US" sz="1400" b="1" i="1" dirty="0">
                <a:solidFill>
                  <a:srgbClr val="FFFF00"/>
                </a:solidFill>
              </a:rPr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5152FC-5A91-4E2A-B229-A33BE7B03F69}"/>
              </a:ext>
            </a:extLst>
          </p:cNvPr>
          <p:cNvSpPr/>
          <p:nvPr/>
        </p:nvSpPr>
        <p:spPr>
          <a:xfrm>
            <a:off x="390293" y="1260088"/>
            <a:ext cx="10426390" cy="1037063"/>
          </a:xfrm>
          <a:prstGeom prst="rect">
            <a:avLst/>
          </a:prstGeom>
          <a:noFill/>
          <a:ln w="25400">
            <a:solidFill>
              <a:srgbClr val="FFFF00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3BF19-4855-4F87-891F-A1228243A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926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Ions are created by removing electrons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7D99D-8FE4-4795-B013-DFE35CE90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7776"/>
            <a:ext cx="5616497" cy="4368482"/>
          </a:xfrm>
        </p:spPr>
        <p:txBody>
          <a:bodyPr>
            <a:normAutofit/>
          </a:bodyPr>
          <a:lstStyle/>
          <a:p>
            <a:r>
              <a:rPr lang="en-US" sz="3200" dirty="0"/>
              <a:t>Just delete 1 electron</a:t>
            </a:r>
          </a:p>
          <a:p>
            <a:pPr lvl="1"/>
            <a:r>
              <a:rPr lang="en-US" sz="2800" dirty="0"/>
              <a:t>Creates a hole-state cation</a:t>
            </a:r>
          </a:p>
          <a:p>
            <a:pPr lvl="1"/>
            <a:r>
              <a:rPr lang="en-US" sz="2800" dirty="0"/>
              <a:t>Often an excited state</a:t>
            </a:r>
          </a:p>
          <a:p>
            <a:r>
              <a:rPr lang="en-US" sz="3200" dirty="0">
                <a:solidFill>
                  <a:srgbClr val="FFFF00"/>
                </a:solidFill>
              </a:rPr>
              <a:t>Excited-state chemistry</a:t>
            </a:r>
          </a:p>
          <a:p>
            <a:pPr lvl="1"/>
            <a:r>
              <a:rPr lang="en-US" sz="2800" dirty="0"/>
              <a:t>Energy may be high</a:t>
            </a:r>
          </a:p>
          <a:p>
            <a:pPr lvl="2"/>
            <a:r>
              <a:rPr lang="en-US" sz="2400" dirty="0"/>
              <a:t>High density of electronic states</a:t>
            </a:r>
          </a:p>
          <a:p>
            <a:pPr lvl="1"/>
            <a:r>
              <a:rPr lang="en-US" sz="2800" dirty="0"/>
              <a:t>Probably non-adiabatic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A580C27-5910-42C6-A83C-988CEBD55518}"/>
              </a:ext>
            </a:extLst>
          </p:cNvPr>
          <p:cNvCxnSpPr>
            <a:cxnSpLocks/>
          </p:cNvCxnSpPr>
          <p:nvPr/>
        </p:nvCxnSpPr>
        <p:spPr>
          <a:xfrm>
            <a:off x="6913756" y="1951466"/>
            <a:ext cx="4293220" cy="0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ED36896-6697-44F5-AF3B-1C192A78918C}"/>
              </a:ext>
            </a:extLst>
          </p:cNvPr>
          <p:cNvCxnSpPr/>
          <p:nvPr/>
        </p:nvCxnSpPr>
        <p:spPr>
          <a:xfrm>
            <a:off x="7449015" y="3287755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1C1682-E17C-4B8D-840A-18B9A5CA4AD0}"/>
              </a:ext>
            </a:extLst>
          </p:cNvPr>
          <p:cNvCxnSpPr/>
          <p:nvPr/>
        </p:nvCxnSpPr>
        <p:spPr>
          <a:xfrm>
            <a:off x="7449015" y="3815579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1370473-21DF-42DC-A71D-D6A2712C67FE}"/>
              </a:ext>
            </a:extLst>
          </p:cNvPr>
          <p:cNvCxnSpPr/>
          <p:nvPr/>
        </p:nvCxnSpPr>
        <p:spPr>
          <a:xfrm>
            <a:off x="7449015" y="4724404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08A87AF-8408-48FD-9336-53DB578FC63C}"/>
              </a:ext>
            </a:extLst>
          </p:cNvPr>
          <p:cNvGrpSpPr/>
          <p:nvPr/>
        </p:nvGrpSpPr>
        <p:grpSpPr>
          <a:xfrm>
            <a:off x="7740805" y="3087033"/>
            <a:ext cx="152400" cy="401444"/>
            <a:chOff x="7772400" y="3231996"/>
            <a:chExt cx="152400" cy="401444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1EF5E35-3CE3-4843-8FA7-02E33228B31D}"/>
                </a:ext>
              </a:extLst>
            </p:cNvPr>
            <p:cNvCxnSpPr/>
            <p:nvPr/>
          </p:nvCxnSpPr>
          <p:spPr>
            <a:xfrm flipV="1">
              <a:off x="7772400" y="3231996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8971CF3-56C9-4035-94B5-ADC80C0C1215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3231996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39A4D18-D03B-4CEC-ADD4-4B6F92A129F6}"/>
              </a:ext>
            </a:extLst>
          </p:cNvPr>
          <p:cNvGrpSpPr/>
          <p:nvPr/>
        </p:nvGrpSpPr>
        <p:grpSpPr>
          <a:xfrm>
            <a:off x="7740805" y="3614857"/>
            <a:ext cx="152400" cy="401444"/>
            <a:chOff x="7772400" y="3759820"/>
            <a:chExt cx="152400" cy="401444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83D6143-4DFC-45E3-8819-7223A09F3A7C}"/>
                </a:ext>
              </a:extLst>
            </p:cNvPr>
            <p:cNvCxnSpPr/>
            <p:nvPr/>
          </p:nvCxnSpPr>
          <p:spPr>
            <a:xfrm flipV="1">
              <a:off x="7772400" y="3759820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F56EDBF-933F-4686-803B-9817956D9D63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3759820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5C86F66-E316-487D-BA36-E0BC3F68C8F1}"/>
              </a:ext>
            </a:extLst>
          </p:cNvPr>
          <p:cNvGrpSpPr/>
          <p:nvPr/>
        </p:nvGrpSpPr>
        <p:grpSpPr>
          <a:xfrm>
            <a:off x="7740805" y="4523682"/>
            <a:ext cx="152400" cy="401444"/>
            <a:chOff x="7772400" y="4668645"/>
            <a:chExt cx="152400" cy="401444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11BEBB4-8739-4BC5-AACF-EA42028D9A7C}"/>
                </a:ext>
              </a:extLst>
            </p:cNvPr>
            <p:cNvCxnSpPr/>
            <p:nvPr/>
          </p:nvCxnSpPr>
          <p:spPr>
            <a:xfrm flipV="1">
              <a:off x="77724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919FA60-CE1D-40DC-9142-716B0A34DE1F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8DEB4E30-4A5E-4051-8CB8-8DFE1188F69A}"/>
              </a:ext>
            </a:extLst>
          </p:cNvPr>
          <p:cNvSpPr/>
          <p:nvPr/>
        </p:nvSpPr>
        <p:spPr>
          <a:xfrm>
            <a:off x="8887522" y="3713359"/>
            <a:ext cx="646768" cy="401439"/>
          </a:xfrm>
          <a:prstGeom prst="rightArrow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AF4A362-1118-4732-B12F-0897C8789F13}"/>
              </a:ext>
            </a:extLst>
          </p:cNvPr>
          <p:cNvCxnSpPr/>
          <p:nvPr/>
        </p:nvCxnSpPr>
        <p:spPr>
          <a:xfrm>
            <a:off x="10099287" y="3295192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A967408-CE77-4093-8B4D-36E858443236}"/>
              </a:ext>
            </a:extLst>
          </p:cNvPr>
          <p:cNvCxnSpPr/>
          <p:nvPr/>
        </p:nvCxnSpPr>
        <p:spPr>
          <a:xfrm>
            <a:off x="10099287" y="3823016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FFAD327-2637-4A28-916B-1883A0AC6083}"/>
              </a:ext>
            </a:extLst>
          </p:cNvPr>
          <p:cNvCxnSpPr/>
          <p:nvPr/>
        </p:nvCxnSpPr>
        <p:spPr>
          <a:xfrm>
            <a:off x="10099287" y="4731841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ABA2E8E-15DF-4A82-9894-C844B0ECE16A}"/>
              </a:ext>
            </a:extLst>
          </p:cNvPr>
          <p:cNvGrpSpPr/>
          <p:nvPr/>
        </p:nvGrpSpPr>
        <p:grpSpPr>
          <a:xfrm>
            <a:off x="10391077" y="3094470"/>
            <a:ext cx="152400" cy="401444"/>
            <a:chOff x="7772400" y="3231996"/>
            <a:chExt cx="152400" cy="401444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9F29D77-B574-481C-B1AF-5733490EA3A9}"/>
                </a:ext>
              </a:extLst>
            </p:cNvPr>
            <p:cNvCxnSpPr/>
            <p:nvPr/>
          </p:nvCxnSpPr>
          <p:spPr>
            <a:xfrm flipV="1">
              <a:off x="7772400" y="3231996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4FB46CE-1615-49A7-A837-BE27A2646975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3231996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64FE966-0449-491C-B5FE-CBA461E0BA2F}"/>
              </a:ext>
            </a:extLst>
          </p:cNvPr>
          <p:cNvCxnSpPr/>
          <p:nvPr/>
        </p:nvCxnSpPr>
        <p:spPr>
          <a:xfrm flipV="1">
            <a:off x="10391077" y="3622294"/>
            <a:ext cx="0" cy="401444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7492ADA-293A-4256-8F3F-1CFFC1934EBD}"/>
              </a:ext>
            </a:extLst>
          </p:cNvPr>
          <p:cNvGrpSpPr/>
          <p:nvPr/>
        </p:nvGrpSpPr>
        <p:grpSpPr>
          <a:xfrm>
            <a:off x="10391077" y="4531119"/>
            <a:ext cx="152400" cy="401444"/>
            <a:chOff x="7772400" y="4668645"/>
            <a:chExt cx="152400" cy="401444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A9CE238-4397-4DB7-A4C9-50D299D43D09}"/>
                </a:ext>
              </a:extLst>
            </p:cNvPr>
            <p:cNvCxnSpPr/>
            <p:nvPr/>
          </p:nvCxnSpPr>
          <p:spPr>
            <a:xfrm flipV="1">
              <a:off x="77724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4B4D49F-A61B-4F17-BF97-097BC97D11FB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03DDACFB-B5BD-4BB8-B9FC-95746E7CD2EA}"/>
              </a:ext>
            </a:extLst>
          </p:cNvPr>
          <p:cNvSpPr txBox="1"/>
          <p:nvPr/>
        </p:nvSpPr>
        <p:spPr>
          <a:xfrm>
            <a:off x="10245101" y="1236110"/>
            <a:ext cx="444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e</a:t>
            </a:r>
            <a:r>
              <a:rPr lang="en-US" sz="2400" i="1" baseline="30000" dirty="0">
                <a:latin typeface="Symbol" panose="05050102010706020507" pitchFamily="18" charset="2"/>
              </a:rPr>
              <a:t>-</a:t>
            </a:r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46B26481-E11B-4691-B632-24105464D88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651100" y="2046291"/>
            <a:ext cx="2076340" cy="1257807"/>
          </a:xfrm>
          <a:prstGeom prst="curvedConnector3">
            <a:avLst>
              <a:gd name="adj1" fmla="val 65574"/>
            </a:avLst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29E5ED2-3F95-4F2F-8934-B45ED5FE03A9}"/>
              </a:ext>
            </a:extLst>
          </p:cNvPr>
          <p:cNvSpPr txBox="1"/>
          <p:nvPr/>
        </p:nvSpPr>
        <p:spPr>
          <a:xfrm>
            <a:off x="8333451" y="1740260"/>
            <a:ext cx="1003223" cy="40011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vacuum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5BDFA8E-F6CB-48CB-BE5E-1CBBDCF01237}"/>
              </a:ext>
            </a:extLst>
          </p:cNvPr>
          <p:cNvSpPr txBox="1"/>
          <p:nvPr/>
        </p:nvSpPr>
        <p:spPr>
          <a:xfrm>
            <a:off x="7522271" y="5485161"/>
            <a:ext cx="6238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F32B481-1614-4ADE-A658-A63D6509A977}"/>
              </a:ext>
            </a:extLst>
          </p:cNvPr>
          <p:cNvSpPr txBox="1"/>
          <p:nvPr/>
        </p:nvSpPr>
        <p:spPr>
          <a:xfrm>
            <a:off x="10146573" y="5485161"/>
            <a:ext cx="7938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r>
              <a:rPr lang="en-US" sz="4000" baseline="30000" dirty="0"/>
              <a:t>+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8A126A3-5F12-4F5F-BCA7-81EBB44ECCDF}"/>
              </a:ext>
            </a:extLst>
          </p:cNvPr>
          <p:cNvSpPr/>
          <p:nvPr/>
        </p:nvSpPr>
        <p:spPr>
          <a:xfrm>
            <a:off x="9871109" y="3583504"/>
            <a:ext cx="1173971" cy="610693"/>
          </a:xfrm>
          <a:prstGeom prst="ellipse">
            <a:avLst/>
          </a:prstGeom>
          <a:noFill/>
          <a:ln w="19050">
            <a:solidFill>
              <a:srgbClr val="00FF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66386C0-FF1E-4798-BC1C-4CC0AFF76E65}"/>
              </a:ext>
            </a:extLst>
          </p:cNvPr>
          <p:cNvCxnSpPr/>
          <p:nvPr/>
        </p:nvCxnSpPr>
        <p:spPr>
          <a:xfrm>
            <a:off x="7449015" y="2949498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61F310D-4CA3-4C5C-964D-DA78D9200547}"/>
              </a:ext>
            </a:extLst>
          </p:cNvPr>
          <p:cNvCxnSpPr/>
          <p:nvPr/>
        </p:nvCxnSpPr>
        <p:spPr>
          <a:xfrm>
            <a:off x="10099287" y="2949498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006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1E9CD-F3F7-4D41-931B-9B66D487B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1509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Internal energy distribution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6480B9-32C4-46CC-9190-49D2992E6C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839" y="1226634"/>
            <a:ext cx="5861824" cy="4593220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4622322-F1B8-43FB-8068-684E36CD3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01" y="1239216"/>
            <a:ext cx="5100779" cy="3738023"/>
          </a:xfrm>
        </p:spPr>
        <p:txBody>
          <a:bodyPr>
            <a:normAutofit/>
          </a:bodyPr>
          <a:lstStyle/>
          <a:p>
            <a:r>
              <a:rPr lang="en-US" dirty="0"/>
              <a:t>From Kim’s BEB (Binary-encounter Bethe) theory</a:t>
            </a:r>
          </a:p>
          <a:p>
            <a:pPr lvl="1"/>
            <a:r>
              <a:rPr lang="en-US" dirty="0"/>
              <a:t>Yields </a:t>
            </a:r>
            <a:r>
              <a:rPr lang="en-US" dirty="0">
                <a:solidFill>
                  <a:srgbClr val="FFFF00"/>
                </a:solidFill>
              </a:rPr>
              <a:t>ionization cross section for each molecular orbital (MO)</a:t>
            </a:r>
          </a:p>
          <a:p>
            <a:pPr lvl="1"/>
            <a:r>
              <a:rPr lang="en-US" dirty="0">
                <a:solidFill>
                  <a:srgbClr val="FFFF00"/>
                </a:solidFill>
                <a:hlinkClick r:id="rId5"/>
              </a:rPr>
              <a:t>https://github.com/kkinist/BEB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/>
              <a:t>Agrees with all experimental measurements!</a:t>
            </a:r>
          </a:p>
          <a:p>
            <a:pPr lvl="1"/>
            <a:r>
              <a:rPr lang="en-US" dirty="0"/>
              <a:t>But there are only two</a:t>
            </a:r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AA350C75-D6C1-4EE4-A6FE-E121D036C4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3649792"/>
              </p:ext>
            </p:extLst>
          </p:nvPr>
        </p:nvGraphicFramePr>
        <p:xfrm>
          <a:off x="10192216" y="2778232"/>
          <a:ext cx="871848" cy="967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r:id="rId6" imgW="347220" imgH="385210" progId="">
                  <p:embed/>
                </p:oleObj>
              </mc:Choice>
              <mc:Fallback>
                <p:oleObj r:id="rId6" imgW="347220" imgH="38521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192216" y="2778232"/>
                        <a:ext cx="871848" cy="9673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6FDEF67-AB7E-4E22-BBD8-603F965E029F}"/>
              </a:ext>
            </a:extLst>
          </p:cNvPr>
          <p:cNvSpPr txBox="1"/>
          <p:nvPr/>
        </p:nvSpPr>
        <p:spPr>
          <a:xfrm>
            <a:off x="1021404" y="5942699"/>
            <a:ext cx="100426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Irikura, K. K. Ab Initio Computation of Energy Deposition During Electron Ionization of Molecules. </a:t>
            </a:r>
            <a:r>
              <a:rPr lang="en-US" sz="1400" i="1" dirty="0">
                <a:solidFill>
                  <a:srgbClr val="FFFF00"/>
                </a:solidFill>
              </a:rPr>
              <a:t>J. Phys. Chem. A </a:t>
            </a:r>
            <a:r>
              <a:rPr lang="en-US" sz="1400" b="1" dirty="0">
                <a:solidFill>
                  <a:srgbClr val="FFFF00"/>
                </a:solidFill>
              </a:rPr>
              <a:t>2017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i="1" dirty="0">
                <a:solidFill>
                  <a:srgbClr val="FFFF00"/>
                </a:solidFill>
              </a:rPr>
              <a:t>121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dirty="0">
                <a:solidFill>
                  <a:srgbClr val="FFFF00"/>
                </a:solidFill>
              </a:rPr>
              <a:t>7751</a:t>
            </a:r>
            <a:r>
              <a:rPr lang="en-US" sz="1400" b="1" i="1" dirty="0">
                <a:solidFill>
                  <a:srgbClr val="FFFF00"/>
                </a:solidFill>
              </a:rPr>
              <a:t>.</a:t>
            </a:r>
          </a:p>
          <a:p>
            <a:r>
              <a:rPr lang="en-US" sz="1400" dirty="0"/>
              <a:t>Ren, X.; </a:t>
            </a:r>
            <a:r>
              <a:rPr lang="en-US" sz="1400" dirty="0" err="1"/>
              <a:t>Pflüger</a:t>
            </a:r>
            <a:r>
              <a:rPr lang="en-US" sz="1400" dirty="0"/>
              <a:t>, T.; </a:t>
            </a:r>
            <a:r>
              <a:rPr lang="en-US" sz="1400" dirty="0" err="1"/>
              <a:t>Weyland</a:t>
            </a:r>
            <a:r>
              <a:rPr lang="en-US" sz="1400" dirty="0"/>
              <a:t>, M.; </a:t>
            </a:r>
            <a:r>
              <a:rPr lang="en-US" sz="1400" dirty="0" err="1"/>
              <a:t>Baek</a:t>
            </a:r>
            <a:r>
              <a:rPr lang="en-US" sz="1400" dirty="0"/>
              <a:t>, W. Y.; </a:t>
            </a:r>
            <a:r>
              <a:rPr lang="en-US" sz="1400" dirty="0" err="1"/>
              <a:t>Rabus</a:t>
            </a:r>
            <a:r>
              <a:rPr lang="en-US" sz="1400" dirty="0"/>
              <a:t>, H.; Ullrich, J.; Dorn, A. An (</a:t>
            </a:r>
            <a:r>
              <a:rPr lang="en-US" sz="1400" i="1" dirty="0"/>
              <a:t>e</a:t>
            </a:r>
            <a:r>
              <a:rPr lang="en-US" sz="1400" dirty="0"/>
              <a:t>, 2</a:t>
            </a:r>
            <a:r>
              <a:rPr lang="en-US" sz="1400" i="1" dirty="0"/>
              <a:t>e</a:t>
            </a:r>
            <a:r>
              <a:rPr lang="en-US" sz="1400" dirty="0"/>
              <a:t>+ion) study of low-energy electron-impact ionization and fragmentation of tetrahydrofuran with high mass and energy resolutions. </a:t>
            </a:r>
            <a:r>
              <a:rPr lang="en-US" sz="1400" i="1" dirty="0"/>
              <a:t>J. Chem. Phys. </a:t>
            </a:r>
            <a:r>
              <a:rPr lang="en-US" sz="1400" b="1" dirty="0"/>
              <a:t>2014</a:t>
            </a:r>
            <a:r>
              <a:rPr lang="en-US" sz="1400" b="1" i="1" dirty="0"/>
              <a:t>, </a:t>
            </a:r>
            <a:r>
              <a:rPr lang="en-US" sz="1400" i="1" dirty="0"/>
              <a:t>141</a:t>
            </a:r>
            <a:r>
              <a:rPr lang="en-US" sz="1400" b="1" i="1" dirty="0"/>
              <a:t>, </a:t>
            </a:r>
            <a:r>
              <a:rPr lang="en-US" sz="1400" dirty="0"/>
              <a:t>134314</a:t>
            </a:r>
            <a:r>
              <a:rPr lang="en-US" sz="1400" b="1" i="1" dirty="0"/>
              <a:t>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60AB54-974C-4753-96C8-D70D0E65B8B8}"/>
              </a:ext>
            </a:extLst>
          </p:cNvPr>
          <p:cNvSpPr/>
          <p:nvPr/>
        </p:nvSpPr>
        <p:spPr>
          <a:xfrm>
            <a:off x="2451616" y="4430216"/>
            <a:ext cx="152634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b="1" dirty="0">
                <a:solidFill>
                  <a:srgbClr val="00FF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😊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832279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14B19-6D1D-4997-A1B1-8DCA74505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49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First-Principles modeling of EIMS?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C9C84-C8D7-4CB7-8C56-C6846037A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150" y="1393903"/>
            <a:ext cx="10515600" cy="40255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Distribution of internal energies</a:t>
            </a:r>
          </a:p>
          <a:p>
            <a:pPr lvl="1"/>
            <a:r>
              <a:rPr lang="en-US" dirty="0"/>
              <a:t>Can be computed ab initio  </a:t>
            </a:r>
            <a:r>
              <a:rPr lang="en-US" sz="3200" b="1" dirty="0">
                <a:solidFill>
                  <a:srgbClr val="00FF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😊</a:t>
            </a:r>
            <a:endParaRPr lang="en-US" b="1" dirty="0">
              <a:solidFill>
                <a:srgbClr val="00FF00"/>
              </a:solidFill>
            </a:endParaRPr>
          </a:p>
          <a:p>
            <a:r>
              <a:rPr lang="en-US" dirty="0"/>
              <a:t>Chemical fate (branching fractions of reaction products)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Adiabatic</a:t>
            </a:r>
            <a:r>
              <a:rPr lang="en-US" dirty="0"/>
              <a:t> (on ground state potential-energy surface) </a:t>
            </a:r>
            <a:r>
              <a:rPr lang="en-US" sz="3200" b="1" dirty="0">
                <a:solidFill>
                  <a:srgbClr val="FFFF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😐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Diabatic (on excited-state surface) </a:t>
            </a:r>
            <a:r>
              <a:rPr lang="en-US" sz="3200" b="1" dirty="0">
                <a:solidFill>
                  <a:srgbClr val="FFC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😒</a:t>
            </a:r>
            <a:endParaRPr lang="en-US" b="1" dirty="0">
              <a:solidFill>
                <a:srgbClr val="FFC000"/>
              </a:solidFill>
            </a:endParaRPr>
          </a:p>
          <a:p>
            <a:pPr lvl="1"/>
            <a:r>
              <a:rPr lang="en-US" dirty="0"/>
              <a:t>Non-adiabatic (with electronic transitions) </a:t>
            </a:r>
            <a:r>
              <a:rPr lang="en-US" sz="32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😱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Smaller effects that partly cancel </a:t>
            </a:r>
            <a:r>
              <a:rPr lang="en-US" sz="3200" b="1" dirty="0">
                <a:solidFill>
                  <a:srgbClr val="00B0F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😫</a:t>
            </a:r>
            <a:endParaRPr lang="en-US" b="1" dirty="0"/>
          </a:p>
          <a:p>
            <a:pPr lvl="1"/>
            <a:r>
              <a:rPr lang="en-US" dirty="0"/>
              <a:t>Thermal energy of neutral target gas</a:t>
            </a:r>
          </a:p>
          <a:p>
            <a:pPr lvl="1"/>
            <a:r>
              <a:rPr lang="en-US" dirty="0"/>
              <a:t>Instrumental detection bias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9F0EB9-8DD8-4746-ABDA-1EA25B50CA62}"/>
              </a:ext>
            </a:extLst>
          </p:cNvPr>
          <p:cNvSpPr txBox="1"/>
          <p:nvPr/>
        </p:nvSpPr>
        <p:spPr>
          <a:xfrm>
            <a:off x="1197351" y="6055112"/>
            <a:ext cx="9797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FFFF00"/>
                </a:solidFill>
              </a:rPr>
              <a:t>Grimme</a:t>
            </a:r>
            <a:r>
              <a:rPr lang="en-US" sz="1400" dirty="0">
                <a:solidFill>
                  <a:srgbClr val="FFFF00"/>
                </a:solidFill>
              </a:rPr>
              <a:t>, S. Towards First Principles Calculation of Electron Impact Mass Spectra of Molecules. </a:t>
            </a:r>
            <a:r>
              <a:rPr lang="en-US" sz="1400" i="1" dirty="0" err="1">
                <a:solidFill>
                  <a:srgbClr val="FFFF00"/>
                </a:solidFill>
              </a:rPr>
              <a:t>Angew</a:t>
            </a:r>
            <a:r>
              <a:rPr lang="en-US" sz="1400" i="1" dirty="0">
                <a:solidFill>
                  <a:srgbClr val="FFFF00"/>
                </a:solidFill>
              </a:rPr>
              <a:t>. Chem. Int. Ed. </a:t>
            </a:r>
            <a:r>
              <a:rPr lang="en-US" sz="1400" b="1" dirty="0">
                <a:solidFill>
                  <a:srgbClr val="FFFF00"/>
                </a:solidFill>
              </a:rPr>
              <a:t>2013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i="1" dirty="0">
                <a:solidFill>
                  <a:srgbClr val="FFFF00"/>
                </a:solidFill>
              </a:rPr>
              <a:t>52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dirty="0">
                <a:solidFill>
                  <a:srgbClr val="FFFF00"/>
                </a:solidFill>
              </a:rPr>
              <a:t>6306</a:t>
            </a:r>
            <a:r>
              <a:rPr lang="en-US" sz="1400" b="1" i="1" dirty="0">
                <a:solidFill>
                  <a:srgbClr val="FFFF00"/>
                </a:solidFill>
              </a:rPr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5152FC-5A91-4E2A-B229-A33BE7B03F69}"/>
              </a:ext>
            </a:extLst>
          </p:cNvPr>
          <p:cNvSpPr/>
          <p:nvPr/>
        </p:nvSpPr>
        <p:spPr>
          <a:xfrm>
            <a:off x="412596" y="2660872"/>
            <a:ext cx="10426390" cy="535258"/>
          </a:xfrm>
          <a:prstGeom prst="rect">
            <a:avLst/>
          </a:prstGeom>
          <a:noFill/>
          <a:ln w="25400">
            <a:solidFill>
              <a:srgbClr val="FFFF00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40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3BF19-4855-4F87-891F-A1228243A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926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Some reactions are in ground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7D99D-8FE4-4795-B013-DFE35CE90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619" y="1685365"/>
            <a:ext cx="5257798" cy="4661872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Some ions are born in the ground state</a:t>
            </a:r>
          </a:p>
          <a:p>
            <a:pPr lvl="1"/>
            <a:r>
              <a:rPr lang="en-US" sz="2800" dirty="0"/>
              <a:t>Low internal energy</a:t>
            </a:r>
          </a:p>
          <a:p>
            <a:r>
              <a:rPr lang="en-US" sz="3200" dirty="0"/>
              <a:t>Many ions are born in hole states</a:t>
            </a:r>
          </a:p>
          <a:p>
            <a:pPr lvl="1"/>
            <a:r>
              <a:rPr lang="en-US" sz="2800" dirty="0">
                <a:solidFill>
                  <a:srgbClr val="FFFF00"/>
                </a:solidFill>
              </a:rPr>
              <a:t>Relaxation to ground state transfers energy to vibrations</a:t>
            </a:r>
          </a:p>
          <a:p>
            <a:pPr lvl="1"/>
            <a:r>
              <a:rPr lang="en-US" sz="2800" dirty="0"/>
              <a:t>Hot ions can dissociate</a:t>
            </a:r>
          </a:p>
          <a:p>
            <a:r>
              <a:rPr lang="en-US" sz="3200" dirty="0"/>
              <a:t>Molecular dynamics </a:t>
            </a:r>
            <a:r>
              <a:rPr lang="en-US" sz="3200" i="1" dirty="0"/>
              <a:t>and/or </a:t>
            </a:r>
            <a:r>
              <a:rPr lang="en-US" sz="3200" dirty="0"/>
              <a:t>RRKM theory for </a:t>
            </a:r>
            <a:r>
              <a:rPr lang="en-US" sz="3200" dirty="0">
                <a:solidFill>
                  <a:srgbClr val="FFFF00"/>
                </a:solidFill>
              </a:rPr>
              <a:t>kinetics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A580C27-5910-42C6-A83C-988CEBD55518}"/>
              </a:ext>
            </a:extLst>
          </p:cNvPr>
          <p:cNvCxnSpPr>
            <a:cxnSpLocks/>
          </p:cNvCxnSpPr>
          <p:nvPr/>
        </p:nvCxnSpPr>
        <p:spPr>
          <a:xfrm>
            <a:off x="6913756" y="1951466"/>
            <a:ext cx="4293220" cy="0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ED36896-6697-44F5-AF3B-1C192A78918C}"/>
              </a:ext>
            </a:extLst>
          </p:cNvPr>
          <p:cNvCxnSpPr/>
          <p:nvPr/>
        </p:nvCxnSpPr>
        <p:spPr>
          <a:xfrm>
            <a:off x="7449015" y="3287755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1C1682-E17C-4B8D-840A-18B9A5CA4AD0}"/>
              </a:ext>
            </a:extLst>
          </p:cNvPr>
          <p:cNvCxnSpPr/>
          <p:nvPr/>
        </p:nvCxnSpPr>
        <p:spPr>
          <a:xfrm>
            <a:off x="7449015" y="3815579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1370473-21DF-42DC-A71D-D6A2712C67FE}"/>
              </a:ext>
            </a:extLst>
          </p:cNvPr>
          <p:cNvCxnSpPr/>
          <p:nvPr/>
        </p:nvCxnSpPr>
        <p:spPr>
          <a:xfrm>
            <a:off x="7449015" y="4724404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08A87AF-8408-48FD-9336-53DB578FC63C}"/>
              </a:ext>
            </a:extLst>
          </p:cNvPr>
          <p:cNvGrpSpPr/>
          <p:nvPr/>
        </p:nvGrpSpPr>
        <p:grpSpPr>
          <a:xfrm>
            <a:off x="7740805" y="3087033"/>
            <a:ext cx="152400" cy="401444"/>
            <a:chOff x="7772400" y="3231996"/>
            <a:chExt cx="152400" cy="401444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1EF5E35-3CE3-4843-8FA7-02E33228B31D}"/>
                </a:ext>
              </a:extLst>
            </p:cNvPr>
            <p:cNvCxnSpPr/>
            <p:nvPr/>
          </p:nvCxnSpPr>
          <p:spPr>
            <a:xfrm flipV="1">
              <a:off x="7772400" y="3231996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8971CF3-56C9-4035-94B5-ADC80C0C1215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3231996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83D6143-4DFC-45E3-8819-7223A09F3A7C}"/>
              </a:ext>
            </a:extLst>
          </p:cNvPr>
          <p:cNvCxnSpPr/>
          <p:nvPr/>
        </p:nvCxnSpPr>
        <p:spPr>
          <a:xfrm flipV="1">
            <a:off x="7740805" y="3614857"/>
            <a:ext cx="0" cy="401444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5C86F66-E316-487D-BA36-E0BC3F68C8F1}"/>
              </a:ext>
            </a:extLst>
          </p:cNvPr>
          <p:cNvGrpSpPr/>
          <p:nvPr/>
        </p:nvGrpSpPr>
        <p:grpSpPr>
          <a:xfrm>
            <a:off x="7740805" y="4523682"/>
            <a:ext cx="152400" cy="401444"/>
            <a:chOff x="7772400" y="4668645"/>
            <a:chExt cx="152400" cy="401444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11BEBB4-8739-4BC5-AACF-EA42028D9A7C}"/>
                </a:ext>
              </a:extLst>
            </p:cNvPr>
            <p:cNvCxnSpPr/>
            <p:nvPr/>
          </p:nvCxnSpPr>
          <p:spPr>
            <a:xfrm flipV="1">
              <a:off x="77724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919FA60-CE1D-40DC-9142-716B0A34DE1F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8DEB4E30-4A5E-4051-8CB8-8DFE1188F69A}"/>
              </a:ext>
            </a:extLst>
          </p:cNvPr>
          <p:cNvSpPr/>
          <p:nvPr/>
        </p:nvSpPr>
        <p:spPr>
          <a:xfrm>
            <a:off x="8408021" y="3713359"/>
            <a:ext cx="646768" cy="401439"/>
          </a:xfrm>
          <a:prstGeom prst="rightArrow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AF4A362-1118-4732-B12F-0897C8789F13}"/>
              </a:ext>
            </a:extLst>
          </p:cNvPr>
          <p:cNvCxnSpPr/>
          <p:nvPr/>
        </p:nvCxnSpPr>
        <p:spPr>
          <a:xfrm>
            <a:off x="9274095" y="3295192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A967408-CE77-4093-8B4D-36E858443236}"/>
              </a:ext>
            </a:extLst>
          </p:cNvPr>
          <p:cNvCxnSpPr/>
          <p:nvPr/>
        </p:nvCxnSpPr>
        <p:spPr>
          <a:xfrm>
            <a:off x="9274095" y="3823016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FFAD327-2637-4A28-916B-1883A0AC6083}"/>
              </a:ext>
            </a:extLst>
          </p:cNvPr>
          <p:cNvCxnSpPr/>
          <p:nvPr/>
        </p:nvCxnSpPr>
        <p:spPr>
          <a:xfrm>
            <a:off x="9274095" y="4731841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9F29D77-B574-481C-B1AF-5733490EA3A9}"/>
              </a:ext>
            </a:extLst>
          </p:cNvPr>
          <p:cNvCxnSpPr/>
          <p:nvPr/>
        </p:nvCxnSpPr>
        <p:spPr>
          <a:xfrm flipV="1">
            <a:off x="9565885" y="3094469"/>
            <a:ext cx="0" cy="401444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64FE966-0449-491C-B5FE-CBA461E0BA2F}"/>
              </a:ext>
            </a:extLst>
          </p:cNvPr>
          <p:cNvCxnSpPr/>
          <p:nvPr/>
        </p:nvCxnSpPr>
        <p:spPr>
          <a:xfrm flipV="1">
            <a:off x="9565885" y="3622294"/>
            <a:ext cx="0" cy="401444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7492ADA-293A-4256-8F3F-1CFFC1934EBD}"/>
              </a:ext>
            </a:extLst>
          </p:cNvPr>
          <p:cNvGrpSpPr/>
          <p:nvPr/>
        </p:nvGrpSpPr>
        <p:grpSpPr>
          <a:xfrm>
            <a:off x="9565885" y="4531119"/>
            <a:ext cx="152400" cy="401444"/>
            <a:chOff x="7772400" y="4668645"/>
            <a:chExt cx="152400" cy="401444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A9CE238-4397-4DB7-A4C9-50D299D43D09}"/>
                </a:ext>
              </a:extLst>
            </p:cNvPr>
            <p:cNvCxnSpPr/>
            <p:nvPr/>
          </p:nvCxnSpPr>
          <p:spPr>
            <a:xfrm flipV="1">
              <a:off x="77724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4B4D49F-A61B-4F17-BF97-097BC97D11FB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729E5ED2-3F95-4F2F-8934-B45ED5FE03A9}"/>
              </a:ext>
            </a:extLst>
          </p:cNvPr>
          <p:cNvSpPr txBox="1"/>
          <p:nvPr/>
        </p:nvSpPr>
        <p:spPr>
          <a:xfrm>
            <a:off x="8333451" y="1740260"/>
            <a:ext cx="1003223" cy="40011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vacuum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5BDFA8E-F6CB-48CB-BE5E-1CBBDCF01237}"/>
              </a:ext>
            </a:extLst>
          </p:cNvPr>
          <p:cNvSpPr txBox="1"/>
          <p:nvPr/>
        </p:nvSpPr>
        <p:spPr>
          <a:xfrm>
            <a:off x="7176589" y="5139477"/>
            <a:ext cx="13628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[M</a:t>
            </a:r>
            <a:r>
              <a:rPr lang="en-US" sz="4000" baseline="30000" dirty="0"/>
              <a:t>+</a:t>
            </a:r>
            <a:r>
              <a:rPr lang="en-US" sz="4000" dirty="0"/>
              <a:t>]*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F32B481-1614-4ADE-A658-A63D6509A977}"/>
              </a:ext>
            </a:extLst>
          </p:cNvPr>
          <p:cNvSpPr txBox="1"/>
          <p:nvPr/>
        </p:nvSpPr>
        <p:spPr>
          <a:xfrm>
            <a:off x="9321381" y="5139476"/>
            <a:ext cx="2510057" cy="135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M</a:t>
            </a:r>
            <a:r>
              <a:rPr lang="en-US" sz="4000" baseline="30000" dirty="0">
                <a:solidFill>
                  <a:srgbClr val="FF0000"/>
                </a:solidFill>
              </a:rPr>
              <a:t>+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→ products</a:t>
            </a:r>
            <a:endParaRPr lang="en-US" sz="4000" baseline="300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66386C0-FF1E-4798-BC1C-4CC0AFF76E65}"/>
              </a:ext>
            </a:extLst>
          </p:cNvPr>
          <p:cNvCxnSpPr/>
          <p:nvPr/>
        </p:nvCxnSpPr>
        <p:spPr>
          <a:xfrm>
            <a:off x="7449015" y="2949500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61F310D-4CA3-4C5C-964D-DA78D9200547}"/>
              </a:ext>
            </a:extLst>
          </p:cNvPr>
          <p:cNvCxnSpPr/>
          <p:nvPr/>
        </p:nvCxnSpPr>
        <p:spPr>
          <a:xfrm>
            <a:off x="9274095" y="2949500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C091573-E554-46F7-BFF9-1290D8B82D60}"/>
              </a:ext>
            </a:extLst>
          </p:cNvPr>
          <p:cNvCxnSpPr>
            <a:cxnSpLocks/>
          </p:cNvCxnSpPr>
          <p:nvPr/>
        </p:nvCxnSpPr>
        <p:spPr>
          <a:xfrm>
            <a:off x="9699699" y="3622294"/>
            <a:ext cx="0" cy="401444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098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EF37F-FF9F-46E5-9E2C-303A0B847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820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Predicting ground-state reactivity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1DC2F-64B7-4E74-B550-83356BE30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118" y="1253331"/>
            <a:ext cx="5142273" cy="4351338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Useful across chemistry!</a:t>
            </a:r>
          </a:p>
          <a:p>
            <a:r>
              <a:rPr lang="en-US" dirty="0"/>
              <a:t>Feasible but laborious</a:t>
            </a:r>
          </a:p>
          <a:p>
            <a:r>
              <a:rPr lang="en-US" dirty="0"/>
              <a:t>Automation is a current research topic</a:t>
            </a:r>
          </a:p>
          <a:p>
            <a:pPr lvl="1"/>
            <a:r>
              <a:rPr lang="en-US" dirty="0"/>
              <a:t>Some software is becoming available publicly</a:t>
            </a:r>
          </a:p>
          <a:p>
            <a:pPr lvl="1"/>
            <a:r>
              <a:rPr lang="en-US" sz="1800" dirty="0">
                <a:solidFill>
                  <a:srgbClr val="FFFF00"/>
                </a:solidFill>
              </a:rPr>
              <a:t>http://forge.cesga.es/projects/tsscds2018</a:t>
            </a:r>
          </a:p>
          <a:p>
            <a:r>
              <a:rPr lang="en-US" dirty="0">
                <a:solidFill>
                  <a:srgbClr val="FFC000"/>
                </a:solidFill>
              </a:rPr>
              <a:t>Often we can predict accurately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9016AB-CB38-44DA-A8AC-AFC3C39B81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554" y="1340955"/>
            <a:ext cx="6299328" cy="47244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DCA1BB-5B7C-4F75-86D2-623EB45C44E8}"/>
              </a:ext>
            </a:extLst>
          </p:cNvPr>
          <p:cNvSpPr txBox="1"/>
          <p:nvPr/>
        </p:nvSpPr>
        <p:spPr>
          <a:xfrm>
            <a:off x="5787483" y="6131546"/>
            <a:ext cx="6184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Irikura, K. K.; Todua, N. G. Facile Smiles-type rearrangement in radical cations of N-acyl </a:t>
            </a:r>
            <a:r>
              <a:rPr lang="en-US" sz="1400" dirty="0" err="1">
                <a:solidFill>
                  <a:srgbClr val="FFFF00"/>
                </a:solidFill>
              </a:rPr>
              <a:t>arylsulfonamides</a:t>
            </a:r>
            <a:r>
              <a:rPr lang="en-US" sz="1400" dirty="0">
                <a:solidFill>
                  <a:srgbClr val="FFFF00"/>
                </a:solidFill>
              </a:rPr>
              <a:t> and analogs. </a:t>
            </a:r>
            <a:r>
              <a:rPr lang="en-US" sz="1400" i="1" dirty="0">
                <a:solidFill>
                  <a:srgbClr val="FFFF00"/>
                </a:solidFill>
              </a:rPr>
              <a:t>Rapid </a:t>
            </a:r>
            <a:r>
              <a:rPr lang="en-US" sz="1400" i="1" dirty="0" err="1">
                <a:solidFill>
                  <a:srgbClr val="FFFF00"/>
                </a:solidFill>
              </a:rPr>
              <a:t>Commun</a:t>
            </a:r>
            <a:r>
              <a:rPr lang="en-US" sz="1400" i="1" dirty="0">
                <a:solidFill>
                  <a:srgbClr val="FFFF00"/>
                </a:solidFill>
              </a:rPr>
              <a:t>. Mass </a:t>
            </a:r>
            <a:r>
              <a:rPr lang="en-US" sz="1400" i="1" dirty="0" err="1">
                <a:solidFill>
                  <a:srgbClr val="FFFF00"/>
                </a:solidFill>
              </a:rPr>
              <a:t>Spectrom</a:t>
            </a:r>
            <a:r>
              <a:rPr lang="en-US" sz="1400" i="1" dirty="0">
                <a:solidFill>
                  <a:srgbClr val="FFFF00"/>
                </a:solidFill>
              </a:rPr>
              <a:t>. </a:t>
            </a:r>
            <a:r>
              <a:rPr lang="en-US" sz="1400" b="1" dirty="0">
                <a:solidFill>
                  <a:srgbClr val="FFFF00"/>
                </a:solidFill>
              </a:rPr>
              <a:t>2014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i="1" dirty="0">
                <a:solidFill>
                  <a:srgbClr val="FFFF00"/>
                </a:solidFill>
              </a:rPr>
              <a:t>28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dirty="0">
                <a:solidFill>
                  <a:srgbClr val="FFFF00"/>
                </a:solidFill>
              </a:rPr>
              <a:t>829</a:t>
            </a:r>
            <a:r>
              <a:rPr lang="en-US" sz="1400" b="1" i="1" dirty="0">
                <a:solidFill>
                  <a:srgbClr val="FFFF00"/>
                </a:solidFill>
              </a:rPr>
              <a:t>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47E561-7928-460B-92D3-7E8F83C93763}"/>
              </a:ext>
            </a:extLst>
          </p:cNvPr>
          <p:cNvSpPr/>
          <p:nvPr/>
        </p:nvSpPr>
        <p:spPr>
          <a:xfrm>
            <a:off x="2089892" y="5194658"/>
            <a:ext cx="141577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b="1" dirty="0">
                <a:solidFill>
                  <a:srgbClr val="FFFF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😐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4015623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14B19-6D1D-4997-A1B1-8DCA74505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49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First-Principles modeling of EIMS?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C9C84-C8D7-4CB7-8C56-C6846037A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903"/>
            <a:ext cx="10515600" cy="40255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Distribution of internal energies</a:t>
            </a:r>
          </a:p>
          <a:p>
            <a:pPr lvl="1"/>
            <a:r>
              <a:rPr lang="en-US" dirty="0"/>
              <a:t>Can be computed ab initio  </a:t>
            </a:r>
            <a:r>
              <a:rPr lang="en-US" sz="3200" b="1" dirty="0">
                <a:solidFill>
                  <a:srgbClr val="00FF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😊</a:t>
            </a:r>
            <a:endParaRPr lang="en-US" b="1" dirty="0">
              <a:solidFill>
                <a:srgbClr val="00FF00"/>
              </a:solidFill>
            </a:endParaRPr>
          </a:p>
          <a:p>
            <a:r>
              <a:rPr lang="en-US" dirty="0"/>
              <a:t>Chemical fate (branching fractions of reaction products)</a:t>
            </a:r>
          </a:p>
          <a:p>
            <a:pPr lvl="1"/>
            <a:r>
              <a:rPr lang="en-US" dirty="0"/>
              <a:t>Adiabatic (on ground state potential-energy surface) </a:t>
            </a:r>
            <a:r>
              <a:rPr lang="en-US" sz="3200" b="1" dirty="0">
                <a:solidFill>
                  <a:srgbClr val="FFFF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😐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dirty="0">
                <a:solidFill>
                  <a:srgbClr val="FFFF00"/>
                </a:solidFill>
              </a:rPr>
              <a:t>Diabatic</a:t>
            </a:r>
            <a:r>
              <a:rPr lang="en-US" dirty="0"/>
              <a:t> (on excited-state surface) </a:t>
            </a:r>
            <a:r>
              <a:rPr lang="en-US" sz="3200" b="1" dirty="0">
                <a:solidFill>
                  <a:srgbClr val="FFC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😒</a:t>
            </a:r>
            <a:endParaRPr lang="en-US" b="1" dirty="0">
              <a:solidFill>
                <a:srgbClr val="FFC000"/>
              </a:solidFill>
            </a:endParaRPr>
          </a:p>
          <a:p>
            <a:pPr lvl="1"/>
            <a:r>
              <a:rPr lang="en-US" dirty="0"/>
              <a:t>Non-adiabatic (with electronic transitions) </a:t>
            </a:r>
            <a:r>
              <a:rPr lang="en-US" sz="32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😱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Smaller effects that partly cancel </a:t>
            </a:r>
            <a:r>
              <a:rPr lang="en-US" sz="3200" b="1" dirty="0">
                <a:solidFill>
                  <a:srgbClr val="00B0F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😫</a:t>
            </a:r>
            <a:endParaRPr lang="en-US" dirty="0"/>
          </a:p>
          <a:p>
            <a:pPr lvl="1"/>
            <a:r>
              <a:rPr lang="en-US" dirty="0"/>
              <a:t>Thermal energy of neutral target gas</a:t>
            </a:r>
          </a:p>
          <a:p>
            <a:pPr lvl="1"/>
            <a:r>
              <a:rPr lang="en-US" dirty="0"/>
              <a:t>Instrumental detection bias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9F0EB9-8DD8-4746-ABDA-1EA25B50CA62}"/>
              </a:ext>
            </a:extLst>
          </p:cNvPr>
          <p:cNvSpPr txBox="1"/>
          <p:nvPr/>
        </p:nvSpPr>
        <p:spPr>
          <a:xfrm>
            <a:off x="1197351" y="6055112"/>
            <a:ext cx="9797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FFFF00"/>
                </a:solidFill>
              </a:rPr>
              <a:t>Grimme</a:t>
            </a:r>
            <a:r>
              <a:rPr lang="en-US" sz="1400" dirty="0">
                <a:solidFill>
                  <a:srgbClr val="FFFF00"/>
                </a:solidFill>
              </a:rPr>
              <a:t>, S. Towards First Principles Calculation of Electron Impact Mass Spectra of Molecules. </a:t>
            </a:r>
            <a:r>
              <a:rPr lang="en-US" sz="1400" i="1" dirty="0" err="1">
                <a:solidFill>
                  <a:srgbClr val="FFFF00"/>
                </a:solidFill>
              </a:rPr>
              <a:t>Angew</a:t>
            </a:r>
            <a:r>
              <a:rPr lang="en-US" sz="1400" i="1" dirty="0">
                <a:solidFill>
                  <a:srgbClr val="FFFF00"/>
                </a:solidFill>
              </a:rPr>
              <a:t>. Chem. Int. Ed. </a:t>
            </a:r>
            <a:r>
              <a:rPr lang="en-US" sz="1400" b="1" dirty="0">
                <a:solidFill>
                  <a:srgbClr val="FFFF00"/>
                </a:solidFill>
              </a:rPr>
              <a:t>2013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i="1" dirty="0">
                <a:solidFill>
                  <a:srgbClr val="FFFF00"/>
                </a:solidFill>
              </a:rPr>
              <a:t>52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dirty="0">
                <a:solidFill>
                  <a:srgbClr val="FFFF00"/>
                </a:solidFill>
              </a:rPr>
              <a:t>6306</a:t>
            </a:r>
            <a:r>
              <a:rPr lang="en-US" sz="1400" b="1" i="1" dirty="0">
                <a:solidFill>
                  <a:srgbClr val="FFFF00"/>
                </a:solidFill>
              </a:rPr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5152FC-5A91-4E2A-B229-A33BE7B03F69}"/>
              </a:ext>
            </a:extLst>
          </p:cNvPr>
          <p:cNvSpPr/>
          <p:nvPr/>
        </p:nvSpPr>
        <p:spPr>
          <a:xfrm>
            <a:off x="412596" y="3087229"/>
            <a:ext cx="10426390" cy="535258"/>
          </a:xfrm>
          <a:prstGeom prst="rect">
            <a:avLst/>
          </a:prstGeom>
          <a:noFill/>
          <a:ln w="25400">
            <a:solidFill>
              <a:srgbClr val="FFFF00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83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715E4-1A1D-4693-A2F2-7529932FA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575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Predicting excited-state reactivity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BAE8E-40FA-4DE9-A93B-7CEBC0A4E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0214"/>
            <a:ext cx="5629507" cy="37165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Dissociative (broken-bond) states are easy</a:t>
            </a:r>
          </a:p>
          <a:p>
            <a:pPr lvl="1"/>
            <a:r>
              <a:rPr lang="en-US" dirty="0"/>
              <a:t>Follow the forces to products</a:t>
            </a:r>
          </a:p>
          <a:p>
            <a:r>
              <a:rPr lang="en-US" dirty="0"/>
              <a:t>But many excited states are bound</a:t>
            </a:r>
          </a:p>
          <a:p>
            <a:pPr lvl="1"/>
            <a:r>
              <a:rPr lang="en-US" dirty="0"/>
              <a:t>Must explore the excited-state surface </a:t>
            </a:r>
          </a:p>
          <a:p>
            <a:pPr lvl="1"/>
            <a:r>
              <a:rPr lang="en-US" dirty="0"/>
              <a:t>How to stay on the “same” excited state across intersections?</a:t>
            </a:r>
          </a:p>
          <a:p>
            <a:r>
              <a:rPr lang="en-US" dirty="0">
                <a:solidFill>
                  <a:schemeClr val="accent2"/>
                </a:solidFill>
              </a:rPr>
              <a:t>Sometimes we can predict accurately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347B4F-AD5D-456C-A9A8-E9F15D7C7B4F}"/>
              </a:ext>
            </a:extLst>
          </p:cNvPr>
          <p:cNvCxnSpPr>
            <a:cxnSpLocks/>
          </p:cNvCxnSpPr>
          <p:nvPr/>
        </p:nvCxnSpPr>
        <p:spPr>
          <a:xfrm>
            <a:off x="6913756" y="1951466"/>
            <a:ext cx="4293220" cy="0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A1BF9C2-AA05-4B41-B5FB-759A5A099B55}"/>
              </a:ext>
            </a:extLst>
          </p:cNvPr>
          <p:cNvCxnSpPr/>
          <p:nvPr/>
        </p:nvCxnSpPr>
        <p:spPr>
          <a:xfrm>
            <a:off x="7449015" y="3287755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0F1FAE-2E53-4703-AD88-A125BDA2A462}"/>
              </a:ext>
            </a:extLst>
          </p:cNvPr>
          <p:cNvCxnSpPr/>
          <p:nvPr/>
        </p:nvCxnSpPr>
        <p:spPr>
          <a:xfrm>
            <a:off x="7449015" y="3815579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991911-D05E-4BB3-B846-5D89658A7833}"/>
              </a:ext>
            </a:extLst>
          </p:cNvPr>
          <p:cNvCxnSpPr/>
          <p:nvPr/>
        </p:nvCxnSpPr>
        <p:spPr>
          <a:xfrm>
            <a:off x="7449015" y="4724404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DD697D0C-7962-4E2F-85CD-C63955B64953}"/>
              </a:ext>
            </a:extLst>
          </p:cNvPr>
          <p:cNvGrpSpPr/>
          <p:nvPr/>
        </p:nvGrpSpPr>
        <p:grpSpPr>
          <a:xfrm>
            <a:off x="7740805" y="3087033"/>
            <a:ext cx="152400" cy="401444"/>
            <a:chOff x="7772400" y="3231996"/>
            <a:chExt cx="152400" cy="401444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FC29ECC-F710-4EC5-83A3-E1091A4116C2}"/>
                </a:ext>
              </a:extLst>
            </p:cNvPr>
            <p:cNvCxnSpPr/>
            <p:nvPr/>
          </p:nvCxnSpPr>
          <p:spPr>
            <a:xfrm flipV="1">
              <a:off x="7772400" y="3231996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13DCAF1-4595-410B-9C73-AA14EB7AB888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3231996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C2B782-ED72-4FC0-8D22-0799AF3AB3CF}"/>
              </a:ext>
            </a:extLst>
          </p:cNvPr>
          <p:cNvCxnSpPr/>
          <p:nvPr/>
        </p:nvCxnSpPr>
        <p:spPr>
          <a:xfrm flipV="1">
            <a:off x="7740805" y="3614857"/>
            <a:ext cx="0" cy="401444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52BD0CE-1B33-4A3B-BB34-DAC68A244B56}"/>
              </a:ext>
            </a:extLst>
          </p:cNvPr>
          <p:cNvGrpSpPr/>
          <p:nvPr/>
        </p:nvGrpSpPr>
        <p:grpSpPr>
          <a:xfrm>
            <a:off x="7740805" y="4523682"/>
            <a:ext cx="152400" cy="401444"/>
            <a:chOff x="7772400" y="4668645"/>
            <a:chExt cx="152400" cy="401444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9273B93-485E-4CDF-B626-B3E81A381396}"/>
                </a:ext>
              </a:extLst>
            </p:cNvPr>
            <p:cNvCxnSpPr/>
            <p:nvPr/>
          </p:nvCxnSpPr>
          <p:spPr>
            <a:xfrm flipV="1">
              <a:off x="77724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E4F8C47-4CB4-4C84-A373-864BDDCB97F7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7C6180E9-ADC1-4D3E-8F63-DC4A9D69B433}"/>
              </a:ext>
            </a:extLst>
          </p:cNvPr>
          <p:cNvSpPr txBox="1"/>
          <p:nvPr/>
        </p:nvSpPr>
        <p:spPr>
          <a:xfrm>
            <a:off x="8333451" y="1740260"/>
            <a:ext cx="1003223" cy="40011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vacuum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EF1863-B8AC-4B35-953F-E319EB80C91D}"/>
              </a:ext>
            </a:extLst>
          </p:cNvPr>
          <p:cNvSpPr txBox="1"/>
          <p:nvPr/>
        </p:nvSpPr>
        <p:spPr>
          <a:xfrm>
            <a:off x="7325313" y="5125849"/>
            <a:ext cx="4372302" cy="708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[M</a:t>
            </a:r>
            <a:r>
              <a:rPr lang="en-US" sz="4000" baseline="30000" dirty="0"/>
              <a:t>+</a:t>
            </a:r>
            <a:r>
              <a:rPr lang="en-US" sz="4000" dirty="0"/>
              <a:t>]* </a:t>
            </a:r>
            <a:r>
              <a:rPr lang="en-US" sz="4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→ products</a:t>
            </a:r>
            <a:endParaRPr lang="en-US" sz="4000" baseline="300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131E60C-4643-44EA-B101-2E8D1C3AA948}"/>
              </a:ext>
            </a:extLst>
          </p:cNvPr>
          <p:cNvCxnSpPr/>
          <p:nvPr/>
        </p:nvCxnSpPr>
        <p:spPr>
          <a:xfrm>
            <a:off x="7449015" y="2949500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C3D80E6-9A80-4B1B-8EA0-B592A66341EF}"/>
              </a:ext>
            </a:extLst>
          </p:cNvPr>
          <p:cNvSpPr/>
          <p:nvPr/>
        </p:nvSpPr>
        <p:spPr>
          <a:xfrm>
            <a:off x="2331012" y="4969734"/>
            <a:ext cx="1659429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500" b="1" dirty="0">
                <a:solidFill>
                  <a:srgbClr val="FFC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😒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565154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BD18C-FB50-4AE4-B9BA-817230EEF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243F3-E3DD-4C01-868B-F026D35A3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Importance of photochemistry</a:t>
            </a:r>
          </a:p>
          <a:p>
            <a:r>
              <a:rPr lang="en-US" dirty="0"/>
              <a:t>“Photochemistry” generalized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Gamma radiolysis</a:t>
            </a:r>
          </a:p>
          <a:p>
            <a:pPr lvl="1"/>
            <a:r>
              <a:rPr lang="en-US" dirty="0"/>
              <a:t>Proton beam therapy</a:t>
            </a:r>
          </a:p>
          <a:p>
            <a:pPr lvl="1"/>
            <a:r>
              <a:rPr lang="en-US" dirty="0"/>
              <a:t>Electron impact</a:t>
            </a:r>
          </a:p>
          <a:p>
            <a:pPr lvl="1"/>
            <a:r>
              <a:rPr lang="en-US" dirty="0"/>
              <a:t>Gas-phase catalysis</a:t>
            </a:r>
          </a:p>
        </p:txBody>
      </p:sp>
    </p:spTree>
    <p:extLst>
      <p:ext uri="{BB962C8B-B14F-4D97-AF65-F5344CB8AC3E}">
        <p14:creationId xmlns:p14="http://schemas.microsoft.com/office/powerpoint/2010/main" val="42628130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14B19-6D1D-4997-A1B1-8DCA74505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49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First-Principles modeling of EIMS?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C9C84-C8D7-4CB7-8C56-C6846037A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903"/>
            <a:ext cx="10515600" cy="40255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Distribution of internal energies</a:t>
            </a:r>
          </a:p>
          <a:p>
            <a:pPr lvl="1"/>
            <a:r>
              <a:rPr lang="en-US" dirty="0"/>
              <a:t>Can be computed ab initio  </a:t>
            </a:r>
            <a:r>
              <a:rPr lang="en-US" sz="3200" b="1" dirty="0">
                <a:solidFill>
                  <a:srgbClr val="00FF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😊</a:t>
            </a:r>
            <a:endParaRPr lang="en-US" b="1" dirty="0">
              <a:solidFill>
                <a:srgbClr val="00FF00"/>
              </a:solidFill>
            </a:endParaRPr>
          </a:p>
          <a:p>
            <a:r>
              <a:rPr lang="en-US" dirty="0"/>
              <a:t>Chemical fate (branching fractions of reaction products)</a:t>
            </a:r>
          </a:p>
          <a:p>
            <a:pPr lvl="1"/>
            <a:r>
              <a:rPr lang="en-US" dirty="0"/>
              <a:t>Adiabatic (on ground state potential-energy surface) </a:t>
            </a:r>
            <a:r>
              <a:rPr lang="en-US" sz="3200" b="1" dirty="0">
                <a:solidFill>
                  <a:srgbClr val="FFFF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😐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Diabatic (on excited-state surface) </a:t>
            </a:r>
            <a:r>
              <a:rPr lang="en-US" sz="3200" b="1" dirty="0">
                <a:solidFill>
                  <a:srgbClr val="FFC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😒</a:t>
            </a:r>
            <a:endParaRPr lang="en-US" b="1" dirty="0">
              <a:solidFill>
                <a:srgbClr val="FFC000"/>
              </a:solidFill>
            </a:endParaRPr>
          </a:p>
          <a:p>
            <a:pPr lvl="1"/>
            <a:r>
              <a:rPr lang="en-US" dirty="0">
                <a:solidFill>
                  <a:srgbClr val="FFFF00"/>
                </a:solidFill>
              </a:rPr>
              <a:t>Non-adiabatic</a:t>
            </a:r>
            <a:r>
              <a:rPr lang="en-US" dirty="0"/>
              <a:t> (with electronic transitions) </a:t>
            </a:r>
            <a:r>
              <a:rPr lang="en-US" sz="32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😱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Smaller effects that partly cancel </a:t>
            </a:r>
            <a:r>
              <a:rPr lang="en-US" sz="3200" b="1" dirty="0">
                <a:solidFill>
                  <a:srgbClr val="00B0F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😫</a:t>
            </a:r>
            <a:endParaRPr lang="en-US" dirty="0"/>
          </a:p>
          <a:p>
            <a:pPr lvl="1"/>
            <a:r>
              <a:rPr lang="en-US" dirty="0"/>
              <a:t>Thermal energy of neutral target gas</a:t>
            </a:r>
          </a:p>
          <a:p>
            <a:pPr lvl="1"/>
            <a:r>
              <a:rPr lang="en-US" dirty="0"/>
              <a:t>Instrumental detection bias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9F0EB9-8DD8-4746-ABDA-1EA25B50CA62}"/>
              </a:ext>
            </a:extLst>
          </p:cNvPr>
          <p:cNvSpPr txBox="1"/>
          <p:nvPr/>
        </p:nvSpPr>
        <p:spPr>
          <a:xfrm>
            <a:off x="1197351" y="6055112"/>
            <a:ext cx="9797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FFFF00"/>
                </a:solidFill>
              </a:rPr>
              <a:t>Grimme</a:t>
            </a:r>
            <a:r>
              <a:rPr lang="en-US" sz="1400" dirty="0">
                <a:solidFill>
                  <a:srgbClr val="FFFF00"/>
                </a:solidFill>
              </a:rPr>
              <a:t>, S. Towards First Principles Calculation of Electron Impact Mass Spectra of Molecules. </a:t>
            </a:r>
            <a:r>
              <a:rPr lang="en-US" sz="1400" i="1" dirty="0" err="1">
                <a:solidFill>
                  <a:srgbClr val="FFFF00"/>
                </a:solidFill>
              </a:rPr>
              <a:t>Angew</a:t>
            </a:r>
            <a:r>
              <a:rPr lang="en-US" sz="1400" i="1" dirty="0">
                <a:solidFill>
                  <a:srgbClr val="FFFF00"/>
                </a:solidFill>
              </a:rPr>
              <a:t>. Chem. Int. Ed. </a:t>
            </a:r>
            <a:r>
              <a:rPr lang="en-US" sz="1400" b="1" dirty="0">
                <a:solidFill>
                  <a:srgbClr val="FFFF00"/>
                </a:solidFill>
              </a:rPr>
              <a:t>2013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i="1" dirty="0">
                <a:solidFill>
                  <a:srgbClr val="FFFF00"/>
                </a:solidFill>
              </a:rPr>
              <a:t>52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dirty="0">
                <a:solidFill>
                  <a:srgbClr val="FFFF00"/>
                </a:solidFill>
              </a:rPr>
              <a:t>6306</a:t>
            </a:r>
            <a:r>
              <a:rPr lang="en-US" sz="1400" b="1" i="1" dirty="0">
                <a:solidFill>
                  <a:srgbClr val="FFFF00"/>
                </a:solidFill>
              </a:rPr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5152FC-5A91-4E2A-B229-A33BE7B03F69}"/>
              </a:ext>
            </a:extLst>
          </p:cNvPr>
          <p:cNvSpPr/>
          <p:nvPr/>
        </p:nvSpPr>
        <p:spPr>
          <a:xfrm>
            <a:off x="412596" y="3538728"/>
            <a:ext cx="10426390" cy="535258"/>
          </a:xfrm>
          <a:prstGeom prst="rect">
            <a:avLst/>
          </a:prstGeom>
          <a:noFill/>
          <a:ln w="25400">
            <a:solidFill>
              <a:srgbClr val="FFFF00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01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715E4-1A1D-4693-A2F2-7529932FA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575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Predicting non-adiabatic reactivity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BAE8E-40FA-4DE9-A93B-7CEBC0A4E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571" y="1630214"/>
            <a:ext cx="5247932" cy="3716525"/>
          </a:xfrm>
        </p:spPr>
        <p:txBody>
          <a:bodyPr>
            <a:normAutofit/>
          </a:bodyPr>
          <a:lstStyle/>
          <a:p>
            <a:r>
              <a:rPr lang="en-US" dirty="0"/>
              <a:t>Electron dynamics coupled to nuclear dynamics</a:t>
            </a:r>
          </a:p>
          <a:p>
            <a:pPr lvl="1"/>
            <a:r>
              <a:rPr lang="en-US" dirty="0"/>
              <a:t>A challenging research topic</a:t>
            </a:r>
          </a:p>
          <a:p>
            <a:r>
              <a:rPr lang="en-US" dirty="0"/>
              <a:t>Many theoretical strategies</a:t>
            </a:r>
          </a:p>
          <a:p>
            <a:pPr lvl="1"/>
            <a:r>
              <a:rPr lang="en-US" dirty="0"/>
              <a:t>None validated? </a:t>
            </a:r>
          </a:p>
          <a:p>
            <a:r>
              <a:rPr lang="en-US" dirty="0">
                <a:solidFill>
                  <a:srgbClr val="FF0000"/>
                </a:solidFill>
              </a:rPr>
              <a:t>Can anyone predict accurately??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347B4F-AD5D-456C-A9A8-E9F15D7C7B4F}"/>
              </a:ext>
            </a:extLst>
          </p:cNvPr>
          <p:cNvCxnSpPr>
            <a:cxnSpLocks/>
          </p:cNvCxnSpPr>
          <p:nvPr/>
        </p:nvCxnSpPr>
        <p:spPr>
          <a:xfrm>
            <a:off x="6389649" y="1951466"/>
            <a:ext cx="5107258" cy="0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A1BF9C2-AA05-4B41-B5FB-759A5A099B55}"/>
              </a:ext>
            </a:extLst>
          </p:cNvPr>
          <p:cNvCxnSpPr/>
          <p:nvPr/>
        </p:nvCxnSpPr>
        <p:spPr>
          <a:xfrm>
            <a:off x="6434259" y="3287755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0F1FAE-2E53-4703-AD88-A125BDA2A462}"/>
              </a:ext>
            </a:extLst>
          </p:cNvPr>
          <p:cNvCxnSpPr/>
          <p:nvPr/>
        </p:nvCxnSpPr>
        <p:spPr>
          <a:xfrm>
            <a:off x="6434259" y="3815579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991911-D05E-4BB3-B846-5D89658A7833}"/>
              </a:ext>
            </a:extLst>
          </p:cNvPr>
          <p:cNvCxnSpPr/>
          <p:nvPr/>
        </p:nvCxnSpPr>
        <p:spPr>
          <a:xfrm>
            <a:off x="6434259" y="4724404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DD697D0C-7962-4E2F-85CD-C63955B64953}"/>
              </a:ext>
            </a:extLst>
          </p:cNvPr>
          <p:cNvGrpSpPr/>
          <p:nvPr/>
        </p:nvGrpSpPr>
        <p:grpSpPr>
          <a:xfrm>
            <a:off x="6726049" y="3087033"/>
            <a:ext cx="152400" cy="401444"/>
            <a:chOff x="7772400" y="3231996"/>
            <a:chExt cx="152400" cy="401444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FC29ECC-F710-4EC5-83A3-E1091A4116C2}"/>
                </a:ext>
              </a:extLst>
            </p:cNvPr>
            <p:cNvCxnSpPr/>
            <p:nvPr/>
          </p:nvCxnSpPr>
          <p:spPr>
            <a:xfrm flipV="1">
              <a:off x="7772400" y="3231996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13DCAF1-4595-410B-9C73-AA14EB7AB888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3231996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C2B782-ED72-4FC0-8D22-0799AF3AB3CF}"/>
              </a:ext>
            </a:extLst>
          </p:cNvPr>
          <p:cNvCxnSpPr/>
          <p:nvPr/>
        </p:nvCxnSpPr>
        <p:spPr>
          <a:xfrm flipV="1">
            <a:off x="6726049" y="3614857"/>
            <a:ext cx="0" cy="401444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52BD0CE-1B33-4A3B-BB34-DAC68A244B56}"/>
              </a:ext>
            </a:extLst>
          </p:cNvPr>
          <p:cNvGrpSpPr/>
          <p:nvPr/>
        </p:nvGrpSpPr>
        <p:grpSpPr>
          <a:xfrm>
            <a:off x="6726049" y="4523682"/>
            <a:ext cx="152400" cy="401444"/>
            <a:chOff x="7772400" y="4668645"/>
            <a:chExt cx="152400" cy="401444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9273B93-485E-4CDF-B626-B3E81A381396}"/>
                </a:ext>
              </a:extLst>
            </p:cNvPr>
            <p:cNvCxnSpPr/>
            <p:nvPr/>
          </p:nvCxnSpPr>
          <p:spPr>
            <a:xfrm flipV="1">
              <a:off x="77724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E4F8C47-4CB4-4C84-A373-864BDDCB97F7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7C6180E9-ADC1-4D3E-8F63-DC4A9D69B433}"/>
              </a:ext>
            </a:extLst>
          </p:cNvPr>
          <p:cNvSpPr txBox="1"/>
          <p:nvPr/>
        </p:nvSpPr>
        <p:spPr>
          <a:xfrm>
            <a:off x="8333451" y="1740260"/>
            <a:ext cx="1003223" cy="40011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vacuum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EF1863-B8AC-4B35-953F-E319EB80C91D}"/>
              </a:ext>
            </a:extLst>
          </p:cNvPr>
          <p:cNvSpPr txBox="1"/>
          <p:nvPr/>
        </p:nvSpPr>
        <p:spPr>
          <a:xfrm>
            <a:off x="6434260" y="5125849"/>
            <a:ext cx="5508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[M</a:t>
            </a:r>
            <a:r>
              <a:rPr lang="en-US" sz="2800" baseline="30000" dirty="0"/>
              <a:t>+</a:t>
            </a:r>
            <a:r>
              <a:rPr lang="en-US" sz="2800" dirty="0"/>
              <a:t>]* </a:t>
            </a: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→ </a:t>
            </a:r>
            <a:r>
              <a:rPr lang="en-US" sz="28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isom</a:t>
            </a: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→ </a:t>
            </a:r>
            <a:r>
              <a:rPr lang="en-US" sz="2800" dirty="0"/>
              <a:t>[X</a:t>
            </a:r>
            <a:r>
              <a:rPr lang="en-US" sz="2800" baseline="30000" dirty="0"/>
              <a:t>+</a:t>
            </a:r>
            <a:r>
              <a:rPr lang="en-US" sz="2800" dirty="0"/>
              <a:t>]* </a:t>
            </a: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→ products</a:t>
            </a:r>
            <a:endParaRPr lang="en-US" sz="2800" baseline="300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131E60C-4643-44EA-B101-2E8D1C3AA948}"/>
              </a:ext>
            </a:extLst>
          </p:cNvPr>
          <p:cNvCxnSpPr/>
          <p:nvPr/>
        </p:nvCxnSpPr>
        <p:spPr>
          <a:xfrm>
            <a:off x="6434259" y="2949500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C3D80E6-9A80-4B1B-8EA0-B592A66341EF}"/>
              </a:ext>
            </a:extLst>
          </p:cNvPr>
          <p:cNvSpPr/>
          <p:nvPr/>
        </p:nvSpPr>
        <p:spPr>
          <a:xfrm>
            <a:off x="2268544" y="4665251"/>
            <a:ext cx="1955985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😱</a:t>
            </a:r>
            <a:endParaRPr lang="en-US" sz="16600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DD3A99C1-C973-4218-B558-096E27F2A86F}"/>
              </a:ext>
            </a:extLst>
          </p:cNvPr>
          <p:cNvSpPr/>
          <p:nvPr/>
        </p:nvSpPr>
        <p:spPr>
          <a:xfrm>
            <a:off x="7337509" y="3649118"/>
            <a:ext cx="490643" cy="342226"/>
          </a:xfrm>
          <a:prstGeom prst="rightArrow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0F14741-578E-45B0-BECA-4001E0DCE546}"/>
              </a:ext>
            </a:extLst>
          </p:cNvPr>
          <p:cNvCxnSpPr/>
          <p:nvPr/>
        </p:nvCxnSpPr>
        <p:spPr>
          <a:xfrm>
            <a:off x="7880206" y="3161375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539490C-1D9F-4D2C-9D73-4CF6D16DBC0F}"/>
              </a:ext>
            </a:extLst>
          </p:cNvPr>
          <p:cNvCxnSpPr/>
          <p:nvPr/>
        </p:nvCxnSpPr>
        <p:spPr>
          <a:xfrm>
            <a:off x="7880206" y="4146398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ACECF08-524E-4E01-890A-744343888FDB}"/>
              </a:ext>
            </a:extLst>
          </p:cNvPr>
          <p:cNvCxnSpPr/>
          <p:nvPr/>
        </p:nvCxnSpPr>
        <p:spPr>
          <a:xfrm>
            <a:off x="7880206" y="4865653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2EAAE30-37C9-45C6-807A-246FE88B5540}"/>
              </a:ext>
            </a:extLst>
          </p:cNvPr>
          <p:cNvGrpSpPr/>
          <p:nvPr/>
        </p:nvGrpSpPr>
        <p:grpSpPr>
          <a:xfrm>
            <a:off x="8171996" y="2960653"/>
            <a:ext cx="152400" cy="401444"/>
            <a:chOff x="7772400" y="3231996"/>
            <a:chExt cx="152400" cy="401444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D43C425-5500-47CB-BC3A-7773B565316B}"/>
                </a:ext>
              </a:extLst>
            </p:cNvPr>
            <p:cNvCxnSpPr/>
            <p:nvPr/>
          </p:nvCxnSpPr>
          <p:spPr>
            <a:xfrm flipV="1">
              <a:off x="7772400" y="3231996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0AE73E0-2F85-4CE5-A145-B164C9B72ABA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3231996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218DB35-990E-48C1-8A48-FB770512BC43}"/>
              </a:ext>
            </a:extLst>
          </p:cNvPr>
          <p:cNvCxnSpPr/>
          <p:nvPr/>
        </p:nvCxnSpPr>
        <p:spPr>
          <a:xfrm flipV="1">
            <a:off x="8171996" y="3945676"/>
            <a:ext cx="0" cy="401444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E4B7E30-EBD7-4C5E-9271-9A061DDE9014}"/>
              </a:ext>
            </a:extLst>
          </p:cNvPr>
          <p:cNvGrpSpPr/>
          <p:nvPr/>
        </p:nvGrpSpPr>
        <p:grpSpPr>
          <a:xfrm>
            <a:off x="8171996" y="4664931"/>
            <a:ext cx="152400" cy="401444"/>
            <a:chOff x="7772400" y="4668645"/>
            <a:chExt cx="152400" cy="401444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3C1F961-03CF-42E8-BBD7-A7E984A906C6}"/>
                </a:ext>
              </a:extLst>
            </p:cNvPr>
            <p:cNvCxnSpPr/>
            <p:nvPr/>
          </p:nvCxnSpPr>
          <p:spPr>
            <a:xfrm flipV="1">
              <a:off x="77724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5EDEE27-7AA6-4AC9-A1DA-21062340AAC3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2BCDAEC-287F-459C-A2E3-3985D1318BEF}"/>
              </a:ext>
            </a:extLst>
          </p:cNvPr>
          <p:cNvCxnSpPr/>
          <p:nvPr/>
        </p:nvCxnSpPr>
        <p:spPr>
          <a:xfrm>
            <a:off x="7880206" y="2823120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D5D9ECA7-2804-43EE-ACE9-7B9011D736A0}"/>
              </a:ext>
            </a:extLst>
          </p:cNvPr>
          <p:cNvSpPr/>
          <p:nvPr/>
        </p:nvSpPr>
        <p:spPr>
          <a:xfrm>
            <a:off x="8725847" y="3649118"/>
            <a:ext cx="490643" cy="342226"/>
          </a:xfrm>
          <a:prstGeom prst="rightArrow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71B8037-36C0-40B6-9F19-C66725FD5D10}"/>
              </a:ext>
            </a:extLst>
          </p:cNvPr>
          <p:cNvCxnSpPr/>
          <p:nvPr/>
        </p:nvCxnSpPr>
        <p:spPr>
          <a:xfrm>
            <a:off x="9326151" y="3157659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33BC6A0-D7D0-4FDE-A366-435F23B80764}"/>
              </a:ext>
            </a:extLst>
          </p:cNvPr>
          <p:cNvCxnSpPr/>
          <p:nvPr/>
        </p:nvCxnSpPr>
        <p:spPr>
          <a:xfrm>
            <a:off x="9326151" y="4142682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5FCE3A0-B541-45DF-8094-3E9315215615}"/>
              </a:ext>
            </a:extLst>
          </p:cNvPr>
          <p:cNvCxnSpPr/>
          <p:nvPr/>
        </p:nvCxnSpPr>
        <p:spPr>
          <a:xfrm>
            <a:off x="9326151" y="4861937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7BFBFBA-A1FB-4D54-8532-905F58159DCF}"/>
              </a:ext>
            </a:extLst>
          </p:cNvPr>
          <p:cNvCxnSpPr/>
          <p:nvPr/>
        </p:nvCxnSpPr>
        <p:spPr>
          <a:xfrm flipV="1">
            <a:off x="9617941" y="2611253"/>
            <a:ext cx="0" cy="401444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C27C7A2-E408-473E-8511-DF0F589891EB}"/>
              </a:ext>
            </a:extLst>
          </p:cNvPr>
          <p:cNvGrpSpPr/>
          <p:nvPr/>
        </p:nvGrpSpPr>
        <p:grpSpPr>
          <a:xfrm>
            <a:off x="9617941" y="3949394"/>
            <a:ext cx="152400" cy="401444"/>
            <a:chOff x="9617941" y="3871337"/>
            <a:chExt cx="152400" cy="401444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19115B1E-DFC4-4308-85F2-55433392E18C}"/>
                </a:ext>
              </a:extLst>
            </p:cNvPr>
            <p:cNvCxnSpPr>
              <a:cxnSpLocks/>
            </p:cNvCxnSpPr>
            <p:nvPr/>
          </p:nvCxnSpPr>
          <p:spPr>
            <a:xfrm>
              <a:off x="9770341" y="3871337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9AA9722-27A9-4587-8C02-49076CF5D241}"/>
                </a:ext>
              </a:extLst>
            </p:cNvPr>
            <p:cNvCxnSpPr/>
            <p:nvPr/>
          </p:nvCxnSpPr>
          <p:spPr>
            <a:xfrm flipV="1">
              <a:off x="9617941" y="3871337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5CF6E0-1B77-4FF0-A4B3-6A8FCE91AECA}"/>
              </a:ext>
            </a:extLst>
          </p:cNvPr>
          <p:cNvCxnSpPr/>
          <p:nvPr/>
        </p:nvCxnSpPr>
        <p:spPr>
          <a:xfrm>
            <a:off x="9326151" y="2819404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0B0E10B-537F-4055-922B-ABEE5B957D78}"/>
              </a:ext>
            </a:extLst>
          </p:cNvPr>
          <p:cNvGrpSpPr/>
          <p:nvPr/>
        </p:nvGrpSpPr>
        <p:grpSpPr>
          <a:xfrm>
            <a:off x="9617940" y="4672366"/>
            <a:ext cx="152400" cy="401444"/>
            <a:chOff x="7772400" y="4668645"/>
            <a:chExt cx="152400" cy="401444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A94D2F4-B7A1-4FA0-AD66-7E05CF2480F5}"/>
                </a:ext>
              </a:extLst>
            </p:cNvPr>
            <p:cNvCxnSpPr/>
            <p:nvPr/>
          </p:nvCxnSpPr>
          <p:spPr>
            <a:xfrm flipV="1">
              <a:off x="77724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44655B0F-3933-4D93-8DE7-9B3597E9DF13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52823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F5FA-7B5D-4D89-AC73-73AD8BC4A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035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Catalysis by gas-phase 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3BC6F-26FD-439A-9693-D2E5942A7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308" y="1429966"/>
            <a:ext cx="5655692" cy="4017523"/>
          </a:xfrm>
        </p:spPr>
        <p:txBody>
          <a:bodyPr/>
          <a:lstStyle/>
          <a:p>
            <a:r>
              <a:rPr lang="en-US" dirty="0"/>
              <a:t>CH</a:t>
            </a:r>
            <a:r>
              <a:rPr lang="en-US" baseline="-25000" dirty="0"/>
              <a:t>4</a:t>
            </a:r>
            <a:r>
              <a:rPr lang="en-US" dirty="0"/>
              <a:t> conversion by Au</a:t>
            </a:r>
            <a:r>
              <a:rPr lang="en-US" baseline="-25000" dirty="0"/>
              <a:t>2</a:t>
            </a:r>
            <a:r>
              <a:rPr lang="en-US" baseline="30000" dirty="0"/>
              <a:t>+</a:t>
            </a:r>
            <a:r>
              <a:rPr lang="en-US" dirty="0"/>
              <a:t> (shown)</a:t>
            </a:r>
          </a:p>
          <a:p>
            <a:pPr lvl="1"/>
            <a:r>
              <a:rPr lang="en-US" dirty="0"/>
              <a:t>In presence of O</a:t>
            </a:r>
            <a:r>
              <a:rPr lang="en-US" baseline="-25000" dirty="0"/>
              <a:t>2</a:t>
            </a:r>
            <a:r>
              <a:rPr lang="en-US" dirty="0"/>
              <a:t>, selective is controlled by temperature</a:t>
            </a:r>
          </a:p>
          <a:p>
            <a:pPr lvl="1"/>
            <a:r>
              <a:rPr lang="en-US" b="1" dirty="0">
                <a:solidFill>
                  <a:srgbClr val="66FFCC"/>
                </a:solidFill>
              </a:rPr>
              <a:t>C</a:t>
            </a:r>
            <a:r>
              <a:rPr lang="en-US" b="1" baseline="-25000" dirty="0">
                <a:solidFill>
                  <a:srgbClr val="66FFCC"/>
                </a:solidFill>
              </a:rPr>
              <a:t>2</a:t>
            </a:r>
            <a:r>
              <a:rPr lang="en-US" b="1" dirty="0">
                <a:solidFill>
                  <a:srgbClr val="66FFCC"/>
                </a:solidFill>
              </a:rPr>
              <a:t>H</a:t>
            </a:r>
            <a:r>
              <a:rPr lang="en-US" b="1" baseline="-25000" dirty="0">
                <a:solidFill>
                  <a:srgbClr val="66FFCC"/>
                </a:solidFill>
              </a:rPr>
              <a:t>4</a:t>
            </a:r>
            <a:r>
              <a:rPr lang="en-US" b="1" dirty="0">
                <a:solidFill>
                  <a:srgbClr val="66FFCC"/>
                </a:solidFill>
              </a:rPr>
              <a:t> for </a:t>
            </a:r>
            <a:r>
              <a:rPr lang="en-US" b="1" i="1" dirty="0">
                <a:solidFill>
                  <a:srgbClr val="66FFCC"/>
                </a:solidFill>
              </a:rPr>
              <a:t>T</a:t>
            </a:r>
            <a:r>
              <a:rPr lang="en-US" b="1" dirty="0">
                <a:solidFill>
                  <a:srgbClr val="66FFCC"/>
                </a:solidFill>
              </a:rPr>
              <a:t> &gt; 260 K</a:t>
            </a:r>
          </a:p>
          <a:p>
            <a:pPr lvl="1"/>
            <a:r>
              <a:rPr lang="en-US" b="1" dirty="0">
                <a:solidFill>
                  <a:srgbClr val="CC00FF"/>
                </a:solidFill>
              </a:rPr>
              <a:t>CH</a:t>
            </a:r>
            <a:r>
              <a:rPr lang="en-US" b="1" baseline="-25000" dirty="0">
                <a:solidFill>
                  <a:srgbClr val="CC00FF"/>
                </a:solidFill>
              </a:rPr>
              <a:t>2</a:t>
            </a:r>
            <a:r>
              <a:rPr lang="en-US" b="1" dirty="0">
                <a:solidFill>
                  <a:srgbClr val="CC00FF"/>
                </a:solidFill>
              </a:rPr>
              <a:t>O for </a:t>
            </a:r>
            <a:r>
              <a:rPr lang="en-US" b="1" i="1" dirty="0">
                <a:solidFill>
                  <a:srgbClr val="CC00FF"/>
                </a:solidFill>
              </a:rPr>
              <a:t>T</a:t>
            </a:r>
            <a:r>
              <a:rPr lang="en-US" b="1" dirty="0">
                <a:solidFill>
                  <a:srgbClr val="CC00FF"/>
                </a:solidFill>
              </a:rPr>
              <a:t> &lt; 230 K</a:t>
            </a:r>
          </a:p>
          <a:p>
            <a:r>
              <a:rPr lang="en-US" dirty="0"/>
              <a:t>Olefin </a:t>
            </a:r>
            <a:r>
              <a:rPr lang="en-US" dirty="0" err="1"/>
              <a:t>dehydroaromatization</a:t>
            </a:r>
            <a:r>
              <a:rPr lang="en-US" dirty="0"/>
              <a:t> (not shown)</a:t>
            </a:r>
          </a:p>
          <a:p>
            <a:pPr lvl="1"/>
            <a:r>
              <a:rPr lang="en-US" dirty="0"/>
              <a:t>Catalyzed by Fe</a:t>
            </a:r>
            <a:r>
              <a:rPr lang="en-US" baseline="-25000" dirty="0"/>
              <a:t>4</a:t>
            </a:r>
            <a:r>
              <a:rPr lang="en-US" baseline="30000" dirty="0"/>
              <a:t>+</a:t>
            </a:r>
            <a:r>
              <a:rPr lang="en-US" dirty="0"/>
              <a:t> and by some atomic 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2995CF-63FD-4834-B328-DA60260D74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195" y="1215484"/>
            <a:ext cx="5496737" cy="50118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E66534-87D3-4685-AEA7-6762C92AB166}"/>
              </a:ext>
            </a:extLst>
          </p:cNvPr>
          <p:cNvSpPr txBox="1"/>
          <p:nvPr/>
        </p:nvSpPr>
        <p:spPr>
          <a:xfrm>
            <a:off x="1325131" y="6300441"/>
            <a:ext cx="9965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Schwarz, H. Ménage-à-trois: single-atom catalysis, mass spectrometry, and computational chemistry. </a:t>
            </a:r>
            <a:r>
              <a:rPr lang="en-US" sz="1400" i="1" dirty="0" err="1">
                <a:solidFill>
                  <a:srgbClr val="FFFF00"/>
                </a:solidFill>
              </a:rPr>
              <a:t>Catal</a:t>
            </a:r>
            <a:r>
              <a:rPr lang="en-US" sz="1400" i="1" dirty="0">
                <a:solidFill>
                  <a:srgbClr val="FFFF00"/>
                </a:solidFill>
              </a:rPr>
              <a:t>. Sci. Tech. </a:t>
            </a:r>
            <a:r>
              <a:rPr lang="en-US" sz="1400" b="1" dirty="0">
                <a:solidFill>
                  <a:srgbClr val="FFFF00"/>
                </a:solidFill>
              </a:rPr>
              <a:t>2017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i="1" dirty="0">
                <a:solidFill>
                  <a:srgbClr val="FFFF00"/>
                </a:solidFill>
              </a:rPr>
              <a:t>7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dirty="0">
                <a:solidFill>
                  <a:srgbClr val="FFFF00"/>
                </a:solidFill>
              </a:rPr>
              <a:t>4302</a:t>
            </a:r>
            <a:r>
              <a:rPr lang="en-US" sz="1400" b="1" i="1" dirty="0">
                <a:solidFill>
                  <a:srgbClr val="FFFF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82802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E55BD-821A-493F-934B-681073927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46465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rgbClr val="00FF00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468094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B8F8F-C6D9-48B2-95D5-2E44AF776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6951"/>
          </a:xfrm>
        </p:spPr>
        <p:txBody>
          <a:bodyPr/>
          <a:lstStyle/>
          <a:p>
            <a:r>
              <a:rPr lang="en-US" dirty="0">
                <a:solidFill>
                  <a:srgbClr val="00FF00"/>
                </a:solidFill>
              </a:rPr>
              <a:t>Electron ionization mass spectrometry (EIMS)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4368E-B449-4FE8-BB4E-92A8EAC35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47" y="1479479"/>
            <a:ext cx="6342579" cy="4697484"/>
          </a:xfrm>
        </p:spPr>
        <p:txBody>
          <a:bodyPr/>
          <a:lstStyle/>
          <a:p>
            <a:r>
              <a:rPr lang="en-US" dirty="0"/>
              <a:t>Molecular ions (M</a:t>
            </a:r>
            <a:r>
              <a:rPr lang="en-US" baseline="30000" dirty="0"/>
              <a:t>+</a:t>
            </a:r>
            <a:r>
              <a:rPr lang="en-US" dirty="0"/>
              <a:t>) are created with a wide range of internal energies</a:t>
            </a:r>
          </a:p>
          <a:p>
            <a:r>
              <a:rPr lang="en-US" dirty="0"/>
              <a:t>Many break into fragments</a:t>
            </a:r>
          </a:p>
          <a:p>
            <a:pPr lvl="1"/>
            <a:r>
              <a:rPr lang="en-US" dirty="0"/>
              <a:t>Characteristic spectrum of fragment masses</a:t>
            </a:r>
          </a:p>
          <a:p>
            <a:pPr lvl="1"/>
            <a:r>
              <a:rPr lang="en-US" dirty="0"/>
              <a:t>Important for analytical chemistry</a:t>
            </a:r>
          </a:p>
          <a:p>
            <a:r>
              <a:rPr lang="en-US" dirty="0"/>
              <a:t>70 eV is typical in analytical work</a:t>
            </a:r>
          </a:p>
          <a:p>
            <a:pPr lvl="1"/>
            <a:r>
              <a:rPr lang="en-US" dirty="0"/>
              <a:t>Strong signal</a:t>
            </a:r>
          </a:p>
          <a:p>
            <a:pPr lvl="1"/>
            <a:r>
              <a:rPr lang="en-US" dirty="0"/>
              <a:t>Stable fragmentation pattern</a:t>
            </a:r>
          </a:p>
          <a:p>
            <a:pPr lvl="1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28D227-CC43-41C5-9B56-8B1839B883F5}"/>
              </a:ext>
            </a:extLst>
          </p:cNvPr>
          <p:cNvSpPr txBox="1"/>
          <p:nvPr/>
        </p:nvSpPr>
        <p:spPr>
          <a:xfrm>
            <a:off x="8664498" y="1398425"/>
            <a:ext cx="1138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M + </a:t>
            </a:r>
            <a:r>
              <a:rPr lang="en-US" sz="2800" i="1" dirty="0">
                <a:solidFill>
                  <a:srgbClr val="FFFF00"/>
                </a:solidFill>
              </a:rPr>
              <a:t>e</a:t>
            </a:r>
            <a:r>
              <a:rPr lang="en-US" sz="2800" baseline="30000" dirty="0">
                <a:solidFill>
                  <a:srgbClr val="FFFF00"/>
                </a:solidFill>
                <a:latin typeface="Symbol" panose="05050102010706020507" pitchFamily="18" charset="2"/>
              </a:rPr>
              <a:t>-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EA7AD14-3B31-4A65-A097-AEDEE004C960}"/>
              </a:ext>
            </a:extLst>
          </p:cNvPr>
          <p:cNvCxnSpPr/>
          <p:nvPr/>
        </p:nvCxnSpPr>
        <p:spPr>
          <a:xfrm flipH="1">
            <a:off x="8653346" y="1921644"/>
            <a:ext cx="423746" cy="646771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40E655A-73F7-48B6-AAB8-F62D685FDCC9}"/>
              </a:ext>
            </a:extLst>
          </p:cNvPr>
          <p:cNvSpPr txBox="1"/>
          <p:nvPr/>
        </p:nvSpPr>
        <p:spPr>
          <a:xfrm>
            <a:off x="7175609" y="2568416"/>
            <a:ext cx="1901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2</a:t>
            </a:r>
            <a:r>
              <a:rPr lang="en-US" sz="2800" i="1" dirty="0">
                <a:solidFill>
                  <a:srgbClr val="FFFF00"/>
                </a:solidFill>
              </a:rPr>
              <a:t>e</a:t>
            </a:r>
            <a:r>
              <a:rPr lang="en-US" sz="2800" baseline="30000" dirty="0">
                <a:solidFill>
                  <a:srgbClr val="FFFF00"/>
                </a:solidFill>
                <a:latin typeface="Symbol" panose="05050102010706020507" pitchFamily="18" charset="2"/>
              </a:rPr>
              <a:t>-</a:t>
            </a:r>
            <a:r>
              <a:rPr lang="en-US" sz="2800" dirty="0">
                <a:solidFill>
                  <a:srgbClr val="FFFF00"/>
                </a:solidFill>
              </a:rPr>
              <a:t> + [M</a:t>
            </a:r>
            <a:r>
              <a:rPr lang="en-US" sz="2800" baseline="30000" dirty="0">
                <a:solidFill>
                  <a:srgbClr val="FFFF00"/>
                </a:solidFill>
              </a:rPr>
              <a:t>+</a:t>
            </a:r>
            <a:r>
              <a:rPr lang="en-US" sz="2800" dirty="0">
                <a:solidFill>
                  <a:srgbClr val="FFFF00"/>
                </a:solidFill>
              </a:rPr>
              <a:t>]*</a:t>
            </a:r>
            <a:endParaRPr lang="en-US" sz="2800" baseline="30000" dirty="0">
              <a:solidFill>
                <a:srgbClr val="FFFF00"/>
              </a:solidFill>
              <a:latin typeface="Symbol" panose="05050102010706020507" pitchFamily="18" charset="2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FA1B9C-DCBE-42CC-B6FC-75C7B7438C95}"/>
              </a:ext>
            </a:extLst>
          </p:cNvPr>
          <p:cNvCxnSpPr>
            <a:cxnSpLocks/>
          </p:cNvCxnSpPr>
          <p:nvPr/>
        </p:nvCxnSpPr>
        <p:spPr>
          <a:xfrm>
            <a:off x="9379205" y="1921644"/>
            <a:ext cx="423746" cy="646771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33418CD-4B6A-41AD-9109-0BF6FE29F145}"/>
              </a:ext>
            </a:extLst>
          </p:cNvPr>
          <p:cNvSpPr txBox="1"/>
          <p:nvPr/>
        </p:nvSpPr>
        <p:spPr>
          <a:xfrm>
            <a:off x="9548455" y="2568416"/>
            <a:ext cx="2012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[M</a:t>
            </a:r>
            <a:r>
              <a:rPr lang="en-US" sz="2800" baseline="30000" dirty="0">
                <a:solidFill>
                  <a:srgbClr val="FFFF00"/>
                </a:solidFill>
              </a:rPr>
              <a:t>++</a:t>
            </a:r>
            <a:r>
              <a:rPr lang="en-US" sz="2800" dirty="0">
                <a:solidFill>
                  <a:srgbClr val="FFFF00"/>
                </a:solidFill>
              </a:rPr>
              <a:t>]* + 3</a:t>
            </a:r>
            <a:r>
              <a:rPr lang="en-US" sz="2800" i="1" dirty="0">
                <a:solidFill>
                  <a:srgbClr val="FFFF00"/>
                </a:solidFill>
              </a:rPr>
              <a:t>e</a:t>
            </a:r>
            <a:r>
              <a:rPr lang="en-US" sz="2800" baseline="30000" dirty="0">
                <a:solidFill>
                  <a:srgbClr val="FFFF00"/>
                </a:solidFill>
                <a:latin typeface="Symbol" panose="05050102010706020507" pitchFamily="18" charset="2"/>
              </a:rPr>
              <a:t>-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B417EC1-EA07-4EBE-869B-2157303A48D6}"/>
              </a:ext>
            </a:extLst>
          </p:cNvPr>
          <p:cNvCxnSpPr/>
          <p:nvPr/>
        </p:nvCxnSpPr>
        <p:spPr>
          <a:xfrm>
            <a:off x="9034469" y="2830026"/>
            <a:ext cx="513986" cy="0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167BC52-486C-4CFD-82EB-09EC8796259D}"/>
              </a:ext>
            </a:extLst>
          </p:cNvPr>
          <p:cNvCxnSpPr/>
          <p:nvPr/>
        </p:nvCxnSpPr>
        <p:spPr>
          <a:xfrm flipH="1">
            <a:off x="7819891" y="3119594"/>
            <a:ext cx="423746" cy="646771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4206F67-520A-4C1C-AD27-2CDF4A4A652C}"/>
              </a:ext>
            </a:extLst>
          </p:cNvPr>
          <p:cNvSpPr txBox="1"/>
          <p:nvPr/>
        </p:nvSpPr>
        <p:spPr>
          <a:xfrm>
            <a:off x="7430344" y="3766365"/>
            <a:ext cx="611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M</a:t>
            </a:r>
            <a:r>
              <a:rPr lang="en-US" sz="2800" baseline="30000" dirty="0">
                <a:solidFill>
                  <a:srgbClr val="FFFF00"/>
                </a:solidFill>
              </a:rPr>
              <a:t>+</a:t>
            </a:r>
            <a:endParaRPr lang="en-US" sz="2800" baseline="30000" dirty="0">
              <a:solidFill>
                <a:srgbClr val="FFFF00"/>
              </a:solidFill>
              <a:latin typeface="Symbol" panose="05050102010706020507" pitchFamily="18" charset="2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030AE71-7F90-4EFC-B7CE-41A7536BDEC3}"/>
              </a:ext>
            </a:extLst>
          </p:cNvPr>
          <p:cNvCxnSpPr>
            <a:cxnSpLocks/>
          </p:cNvCxnSpPr>
          <p:nvPr/>
        </p:nvCxnSpPr>
        <p:spPr>
          <a:xfrm>
            <a:off x="10143262" y="3119594"/>
            <a:ext cx="423746" cy="646771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DA45B10-5957-429E-8B09-4EAC1194CAC9}"/>
              </a:ext>
            </a:extLst>
          </p:cNvPr>
          <p:cNvSpPr txBox="1"/>
          <p:nvPr/>
        </p:nvSpPr>
        <p:spPr>
          <a:xfrm>
            <a:off x="10450264" y="3766365"/>
            <a:ext cx="731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M</a:t>
            </a:r>
            <a:r>
              <a:rPr lang="en-US" sz="2800" baseline="30000" dirty="0">
                <a:solidFill>
                  <a:srgbClr val="FFFF00"/>
                </a:solidFill>
              </a:rPr>
              <a:t>++</a:t>
            </a:r>
            <a:endParaRPr lang="en-US" sz="2800" baseline="30000" dirty="0">
              <a:solidFill>
                <a:srgbClr val="FFFF00"/>
              </a:solidFill>
              <a:latin typeface="Symbol" panose="05050102010706020507" pitchFamily="18" charset="2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E31513-6C58-44C2-85C5-87F1C4CA1177}"/>
              </a:ext>
            </a:extLst>
          </p:cNvPr>
          <p:cNvCxnSpPr>
            <a:cxnSpLocks/>
          </p:cNvCxnSpPr>
          <p:nvPr/>
        </p:nvCxnSpPr>
        <p:spPr>
          <a:xfrm>
            <a:off x="8642709" y="3119594"/>
            <a:ext cx="0" cy="1169991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2175B3C-86B3-4386-A04B-2BD8B534E665}"/>
              </a:ext>
            </a:extLst>
          </p:cNvPr>
          <p:cNvSpPr txBox="1"/>
          <p:nvPr/>
        </p:nvSpPr>
        <p:spPr>
          <a:xfrm>
            <a:off x="7969644" y="4317543"/>
            <a:ext cx="1023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Z + A</a:t>
            </a:r>
            <a:r>
              <a:rPr lang="en-US" sz="2800" baseline="30000" dirty="0">
                <a:solidFill>
                  <a:srgbClr val="FFFF00"/>
                </a:solidFill>
              </a:rPr>
              <a:t>+</a:t>
            </a:r>
            <a:endParaRPr lang="en-US" sz="2800" baseline="30000" dirty="0">
              <a:solidFill>
                <a:srgbClr val="FFFF00"/>
              </a:solidFill>
              <a:latin typeface="Symbol" panose="05050102010706020507" pitchFamily="18" charset="2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8659E63-6E0E-469F-8DEC-3036FA3DD613}"/>
              </a:ext>
            </a:extLst>
          </p:cNvPr>
          <p:cNvCxnSpPr>
            <a:cxnSpLocks/>
          </p:cNvCxnSpPr>
          <p:nvPr/>
        </p:nvCxnSpPr>
        <p:spPr>
          <a:xfrm>
            <a:off x="9802951" y="3129412"/>
            <a:ext cx="0" cy="1169991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B93315F-CB7B-4E97-BE36-35ABB585529D}"/>
              </a:ext>
            </a:extLst>
          </p:cNvPr>
          <p:cNvSpPr txBox="1"/>
          <p:nvPr/>
        </p:nvSpPr>
        <p:spPr>
          <a:xfrm>
            <a:off x="9591078" y="4337179"/>
            <a:ext cx="1669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B</a:t>
            </a:r>
            <a:r>
              <a:rPr lang="en-US" sz="2800" baseline="30000" dirty="0">
                <a:solidFill>
                  <a:srgbClr val="FFFF00"/>
                </a:solidFill>
              </a:rPr>
              <a:t>+</a:t>
            </a:r>
            <a:r>
              <a:rPr lang="en-US" sz="2800" dirty="0">
                <a:solidFill>
                  <a:srgbClr val="FFFF00"/>
                </a:solidFill>
              </a:rPr>
              <a:t> + C</a:t>
            </a:r>
            <a:r>
              <a:rPr lang="en-US" sz="2800" baseline="30000" dirty="0">
                <a:solidFill>
                  <a:srgbClr val="FFFF00"/>
                </a:solidFill>
              </a:rPr>
              <a:t>+</a:t>
            </a:r>
            <a:r>
              <a:rPr lang="en-US" sz="2800" dirty="0">
                <a:solidFill>
                  <a:srgbClr val="FFFF00"/>
                </a:solidFill>
              </a:rPr>
              <a:t> + Y</a:t>
            </a:r>
            <a:endParaRPr lang="en-US" sz="2800" baseline="30000" dirty="0">
              <a:solidFill>
                <a:srgbClr val="FFFF00"/>
              </a:solidFill>
              <a:latin typeface="Symbol" panose="05050102010706020507" pitchFamily="18" charset="2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B8A1C6B-7ED2-4A89-A41A-943DC018E674}"/>
              </a:ext>
            </a:extLst>
          </p:cNvPr>
          <p:cNvCxnSpPr>
            <a:cxnSpLocks/>
          </p:cNvCxnSpPr>
          <p:nvPr/>
        </p:nvCxnSpPr>
        <p:spPr>
          <a:xfrm>
            <a:off x="8789575" y="4831435"/>
            <a:ext cx="520128" cy="551178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170201E-8A4E-4B20-B39D-DA8E19867B3E}"/>
              </a:ext>
            </a:extLst>
          </p:cNvPr>
          <p:cNvCxnSpPr>
            <a:cxnSpLocks/>
          </p:cNvCxnSpPr>
          <p:nvPr/>
        </p:nvCxnSpPr>
        <p:spPr>
          <a:xfrm flipH="1">
            <a:off x="9750603" y="4831435"/>
            <a:ext cx="614743" cy="557479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2373249-DC19-49F6-A571-266E96256E0A}"/>
              </a:ext>
            </a:extLst>
          </p:cNvPr>
          <p:cNvCxnSpPr>
            <a:cxnSpLocks/>
          </p:cNvCxnSpPr>
          <p:nvPr/>
        </p:nvCxnSpPr>
        <p:spPr>
          <a:xfrm flipH="1">
            <a:off x="9548455" y="4837815"/>
            <a:ext cx="254496" cy="559375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BC575D0-41EA-45F6-8EFC-2DF33929E5C6}"/>
              </a:ext>
            </a:extLst>
          </p:cNvPr>
          <p:cNvSpPr txBox="1"/>
          <p:nvPr/>
        </p:nvSpPr>
        <p:spPr>
          <a:xfrm>
            <a:off x="8359391" y="5406982"/>
            <a:ext cx="2051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secondary ions</a:t>
            </a:r>
            <a:endParaRPr lang="en-US" sz="2400" baseline="30000" dirty="0">
              <a:solidFill>
                <a:srgbClr val="FFFF00"/>
              </a:solidFill>
              <a:latin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27942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8F8B8-3847-498F-A8C9-EC954E53B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Total ionization cross sections (TICS) from BEB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9A7D8-A6C5-46E9-AE9A-8E6C6270F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214" y="1580298"/>
            <a:ext cx="4843346" cy="4781331"/>
          </a:xfrm>
        </p:spPr>
        <p:txBody>
          <a:bodyPr/>
          <a:lstStyle/>
          <a:p>
            <a:r>
              <a:rPr lang="en-US" dirty="0"/>
              <a:t>Sum over all MO’s = molecular cross section</a:t>
            </a:r>
          </a:p>
          <a:p>
            <a:r>
              <a:rPr lang="en-US" dirty="0">
                <a:solidFill>
                  <a:srgbClr val="FFFF00"/>
                </a:solidFill>
              </a:rPr>
              <a:t>TICS typically within 15% of experiments</a:t>
            </a:r>
          </a:p>
          <a:p>
            <a:r>
              <a:rPr lang="en-US" dirty="0"/>
              <a:t>BEB is the most popular theory for computing TICS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https://github.com/kkinist/BEB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877ADF-F4A8-46A6-8ECD-AFAC021B8B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035" y="1334972"/>
            <a:ext cx="6856570" cy="41733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D566FB-8DF1-43B3-AC64-66A0428B48FD}"/>
              </a:ext>
            </a:extLst>
          </p:cNvPr>
          <p:cNvSpPr txBox="1"/>
          <p:nvPr/>
        </p:nvSpPr>
        <p:spPr>
          <a:xfrm>
            <a:off x="7025268" y="5392810"/>
            <a:ext cx="33866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http://physics.nist.gov/ionxsec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47E6DE-550F-4A98-BF5F-23785EBC918F}"/>
              </a:ext>
            </a:extLst>
          </p:cNvPr>
          <p:cNvSpPr txBox="1"/>
          <p:nvPr/>
        </p:nvSpPr>
        <p:spPr>
          <a:xfrm>
            <a:off x="838200" y="6108863"/>
            <a:ext cx="10823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Kim, Y.-K.; Rudd, M. E. Binary-Encounter-Dipole Model for Electron-Impact Ionization. </a:t>
            </a:r>
            <a:r>
              <a:rPr lang="en-US" i="1" dirty="0">
                <a:solidFill>
                  <a:srgbClr val="FFFF00"/>
                </a:solidFill>
              </a:rPr>
              <a:t>Phys. Rev. A </a:t>
            </a:r>
            <a:r>
              <a:rPr lang="en-US" b="1" dirty="0">
                <a:solidFill>
                  <a:srgbClr val="FFFF00"/>
                </a:solidFill>
              </a:rPr>
              <a:t>1994</a:t>
            </a:r>
            <a:r>
              <a:rPr lang="en-US" b="1" i="1" dirty="0">
                <a:solidFill>
                  <a:srgbClr val="FFFF00"/>
                </a:solidFill>
              </a:rPr>
              <a:t>, </a:t>
            </a:r>
            <a:r>
              <a:rPr lang="en-US" i="1" dirty="0">
                <a:solidFill>
                  <a:srgbClr val="FFFF00"/>
                </a:solidFill>
              </a:rPr>
              <a:t>50</a:t>
            </a:r>
            <a:r>
              <a:rPr lang="en-US" b="1" i="1" dirty="0">
                <a:solidFill>
                  <a:srgbClr val="FFFF00"/>
                </a:solidFill>
              </a:rPr>
              <a:t>, </a:t>
            </a:r>
            <a:r>
              <a:rPr lang="en-US" dirty="0">
                <a:solidFill>
                  <a:srgbClr val="FFFF00"/>
                </a:solidFill>
              </a:rPr>
              <a:t>3954</a:t>
            </a:r>
            <a:r>
              <a:rPr lang="en-US" b="1" i="1" dirty="0">
                <a:solidFill>
                  <a:srgbClr val="FFFF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47115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B3D86-91C5-4ABE-BC03-83877C374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266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Binary-encounter Bethe (BEB)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33122-BA61-49FB-AD13-5294A5AC3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1"/>
            <a:ext cx="10515600" cy="4404732"/>
          </a:xfrm>
        </p:spPr>
        <p:txBody>
          <a:bodyPr/>
          <a:lstStyle/>
          <a:p>
            <a:r>
              <a:rPr lang="en-US" dirty="0"/>
              <a:t>Yields </a:t>
            </a:r>
            <a:r>
              <a:rPr lang="en-US" dirty="0">
                <a:solidFill>
                  <a:srgbClr val="FFFF00"/>
                </a:solidFill>
              </a:rPr>
              <a:t>total ionization cross section </a:t>
            </a:r>
            <a:r>
              <a:rPr lang="en-US" dirty="0"/>
              <a:t>for one molecular orbital (MO)</a:t>
            </a:r>
          </a:p>
          <a:p>
            <a:pPr lvl="1"/>
            <a:r>
              <a:rPr lang="en-US" dirty="0"/>
              <a:t>Sum over occupied MOs</a:t>
            </a:r>
          </a:p>
          <a:p>
            <a:r>
              <a:rPr lang="en-US" dirty="0"/>
              <a:t>Input quantities are obtained from routine ab initio calculations</a:t>
            </a:r>
          </a:p>
          <a:p>
            <a:pPr lvl="1"/>
            <a:r>
              <a:rPr lang="en-US" i="1" dirty="0"/>
              <a:t>T</a:t>
            </a:r>
            <a:r>
              <a:rPr lang="en-US" dirty="0"/>
              <a:t> = kinetic energy of incident electron</a:t>
            </a:r>
          </a:p>
          <a:p>
            <a:pPr lvl="1"/>
            <a:r>
              <a:rPr lang="en-US" i="1" dirty="0"/>
              <a:t>U</a:t>
            </a:r>
            <a:r>
              <a:rPr lang="en-US" dirty="0"/>
              <a:t> = MO kinetic energy</a:t>
            </a:r>
          </a:p>
          <a:p>
            <a:pPr lvl="1"/>
            <a:r>
              <a:rPr lang="en-US" i="1" dirty="0"/>
              <a:t>B</a:t>
            </a:r>
            <a:r>
              <a:rPr lang="en-US" dirty="0"/>
              <a:t> = MO binding energy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i="1" dirty="0"/>
          </a:p>
          <a:p>
            <a:r>
              <a:rPr lang="en-US" i="1" dirty="0"/>
              <a:t>t</a:t>
            </a:r>
            <a:r>
              <a:rPr lang="en-US" dirty="0"/>
              <a:t> = </a:t>
            </a:r>
            <a:r>
              <a:rPr lang="en-US" i="1" dirty="0"/>
              <a:t>T</a:t>
            </a:r>
            <a:r>
              <a:rPr lang="en-US" dirty="0"/>
              <a:t>/</a:t>
            </a:r>
            <a:r>
              <a:rPr lang="en-US" i="1" dirty="0"/>
              <a:t>B</a:t>
            </a:r>
            <a:r>
              <a:rPr lang="en-US" dirty="0"/>
              <a:t>; </a:t>
            </a:r>
            <a:r>
              <a:rPr lang="en-US" i="1" dirty="0"/>
              <a:t>u</a:t>
            </a:r>
            <a:r>
              <a:rPr lang="en-US" dirty="0"/>
              <a:t> = </a:t>
            </a:r>
            <a:r>
              <a:rPr lang="en-US" i="1" dirty="0"/>
              <a:t>U</a:t>
            </a:r>
            <a:r>
              <a:rPr lang="en-US" dirty="0"/>
              <a:t>/</a:t>
            </a:r>
            <a:r>
              <a:rPr lang="en-US" i="1" dirty="0"/>
              <a:t>B</a:t>
            </a:r>
            <a:r>
              <a:rPr lang="en-US" dirty="0"/>
              <a:t>; </a:t>
            </a:r>
            <a:r>
              <a:rPr lang="en-US" i="1" dirty="0"/>
              <a:t>n</a:t>
            </a:r>
            <a:r>
              <a:rPr lang="en-US" dirty="0"/>
              <a:t> is a parameter usually =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879D91-3771-4F57-86A8-C3F8EB6595C3}"/>
              </a:ext>
            </a:extLst>
          </p:cNvPr>
          <p:cNvSpPr txBox="1"/>
          <p:nvPr/>
        </p:nvSpPr>
        <p:spPr>
          <a:xfrm>
            <a:off x="1095710" y="6154320"/>
            <a:ext cx="9633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Kim, Y.-K.; Rudd, M. E. Binary-Encounter-Dipole Model for Electron-Impact Ionization. </a:t>
            </a:r>
            <a:r>
              <a:rPr lang="en-US" sz="1600" i="1" dirty="0">
                <a:solidFill>
                  <a:srgbClr val="FFFF00"/>
                </a:solidFill>
              </a:rPr>
              <a:t>Phys. Rev. A </a:t>
            </a:r>
            <a:r>
              <a:rPr lang="en-US" sz="1600" b="1" dirty="0">
                <a:solidFill>
                  <a:srgbClr val="FFFF00"/>
                </a:solidFill>
              </a:rPr>
              <a:t>1994</a:t>
            </a:r>
            <a:r>
              <a:rPr lang="en-US" sz="1600" b="1" i="1" dirty="0">
                <a:solidFill>
                  <a:srgbClr val="FFFF00"/>
                </a:solidFill>
              </a:rPr>
              <a:t>, </a:t>
            </a:r>
            <a:r>
              <a:rPr lang="en-US" sz="1600" i="1" dirty="0">
                <a:solidFill>
                  <a:srgbClr val="FFFF00"/>
                </a:solidFill>
              </a:rPr>
              <a:t>50</a:t>
            </a:r>
            <a:r>
              <a:rPr lang="en-US" sz="1600" b="1" i="1" dirty="0">
                <a:solidFill>
                  <a:srgbClr val="FFFF00"/>
                </a:solidFill>
              </a:rPr>
              <a:t>, </a:t>
            </a:r>
            <a:r>
              <a:rPr lang="en-US" sz="1600" dirty="0">
                <a:solidFill>
                  <a:srgbClr val="FFFF00"/>
                </a:solidFill>
              </a:rPr>
              <a:t>3954</a:t>
            </a:r>
            <a:r>
              <a:rPr lang="en-US" sz="1600" b="1" i="1" dirty="0">
                <a:solidFill>
                  <a:srgbClr val="FFFF00"/>
                </a:solidFill>
              </a:rPr>
              <a:t>.</a:t>
            </a:r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E392499F-DC63-4C25-9F3C-70F308761A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31157"/>
              </p:ext>
            </p:extLst>
          </p:nvPr>
        </p:nvGraphicFramePr>
        <p:xfrm>
          <a:off x="2732049" y="3830444"/>
          <a:ext cx="7743496" cy="11586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Equation" r:id="rId4" imgW="3162240" imgH="469800" progId="Equation.DSMT4">
                  <p:embed/>
                </p:oleObj>
              </mc:Choice>
              <mc:Fallback>
                <p:oleObj name="Equation" r:id="rId4" imgW="3162240" imgH="469800" progId="Equation.DSMT4">
                  <p:embed/>
                  <p:pic>
                    <p:nvPicPr>
                      <p:cNvPr id="30725" name="Object 5">
                        <a:extLst>
                          <a:ext uri="{FF2B5EF4-FFF2-40B4-BE49-F238E27FC236}">
                            <a16:creationId xmlns:a16="http://schemas.microsoft.com/office/drawing/2014/main" id="{3FBE8DE6-AAE3-46AB-B866-C1F418546A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2049" y="3830444"/>
                        <a:ext cx="7743496" cy="11586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70630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B788C-2425-4C98-AD41-B63712AAF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93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Proton ionization cross sections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D8FBF-16E8-47E7-B008-837DF4E48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873" y="1413533"/>
            <a:ext cx="10413380" cy="504980"/>
          </a:xfrm>
        </p:spPr>
        <p:txBody>
          <a:bodyPr/>
          <a:lstStyle/>
          <a:p>
            <a:r>
              <a:rPr lang="en-US" dirty="0"/>
              <a:t>Cross section (</a:t>
            </a:r>
            <a:r>
              <a:rPr lang="en-US" dirty="0">
                <a:latin typeface="Symbol" panose="05050102010706020507" pitchFamily="18" charset="2"/>
              </a:rPr>
              <a:t>s</a:t>
            </a:r>
            <a:r>
              <a:rPr lang="en-US" dirty="0"/>
              <a:t>) is the extinction coefficient per particle (units: area)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FF22A0-DD66-4234-920B-B7DF4894423B}"/>
              </a:ext>
            </a:extLst>
          </p:cNvPr>
          <p:cNvSpPr txBox="1"/>
          <p:nvPr/>
        </p:nvSpPr>
        <p:spPr>
          <a:xfrm>
            <a:off x="735980" y="6344540"/>
            <a:ext cx="10891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Rudd, M. E.; </a:t>
            </a:r>
            <a:r>
              <a:rPr lang="en-US" sz="1400" dirty="0" err="1">
                <a:solidFill>
                  <a:srgbClr val="FFFF00"/>
                </a:solidFill>
              </a:rPr>
              <a:t>Goffe</a:t>
            </a:r>
            <a:r>
              <a:rPr lang="en-US" sz="1400" dirty="0">
                <a:solidFill>
                  <a:srgbClr val="FFFF00"/>
                </a:solidFill>
              </a:rPr>
              <a:t>, T. V.; Dubois, R. D.; </a:t>
            </a:r>
            <a:r>
              <a:rPr lang="en-US" sz="1400" dirty="0" err="1">
                <a:solidFill>
                  <a:srgbClr val="FFFF00"/>
                </a:solidFill>
              </a:rPr>
              <a:t>Toburen</a:t>
            </a:r>
            <a:r>
              <a:rPr lang="en-US" sz="1400" dirty="0">
                <a:solidFill>
                  <a:srgbClr val="FFFF00"/>
                </a:solidFill>
              </a:rPr>
              <a:t>, L. H. Cross sections for ionization of water vapor by 7-4000-keV protons. </a:t>
            </a:r>
            <a:r>
              <a:rPr lang="en-US" sz="1400" i="1" dirty="0">
                <a:solidFill>
                  <a:srgbClr val="FFFF00"/>
                </a:solidFill>
              </a:rPr>
              <a:t>Phys. Rev. A </a:t>
            </a:r>
            <a:r>
              <a:rPr lang="en-US" sz="1400" b="1" dirty="0">
                <a:solidFill>
                  <a:srgbClr val="FFFF00"/>
                </a:solidFill>
              </a:rPr>
              <a:t>1985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i="1" dirty="0">
                <a:solidFill>
                  <a:srgbClr val="FFFF00"/>
                </a:solidFill>
              </a:rPr>
              <a:t>31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dirty="0">
                <a:solidFill>
                  <a:srgbClr val="FFFF00"/>
                </a:solidFill>
              </a:rPr>
              <a:t>492</a:t>
            </a:r>
            <a:r>
              <a:rPr lang="en-US" sz="1400" b="1" i="1" dirty="0">
                <a:solidFill>
                  <a:srgbClr val="FFFF00"/>
                </a:solidFill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96F0FE-6C9A-4243-91BD-B45DB4D06F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52404"/>
            <a:ext cx="10822550" cy="40144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562281-B97F-4DF3-9737-BCE0A5D1CDE8}"/>
                  </a:ext>
                </a:extLst>
              </p:cNvPr>
              <p:cNvSpPr txBox="1"/>
              <p:nvPr/>
            </p:nvSpPr>
            <p:spPr>
              <a:xfrm>
                <a:off x="2388222" y="1856540"/>
                <a:ext cx="765119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sz="32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32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32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𝑑𝑒𝑛𝑠𝑖𝑡𝑦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𝑝𝑎𝑡h</m:t>
                          </m:r>
                          <m:r>
                            <a:rPr lang="en-US" sz="3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𝑙𝑒𝑛𝑔𝑡h</m:t>
                          </m:r>
                        </m:e>
                      </m:d>
                    </m:oMath>
                  </m:oMathPara>
                </a14:m>
                <a:endParaRPr lang="en-US" sz="32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562281-B97F-4DF3-9737-BCE0A5D1C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8222" y="1856540"/>
                <a:ext cx="7651197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5312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7A936-D5E9-40A9-97B8-EA146464C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Photochemistry is 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8D51D-EC46-4C5F-9045-6D63F653D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6364"/>
            <a:ext cx="10515600" cy="4775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Cosmochemistry (</a:t>
            </a:r>
            <a:r>
              <a:rPr lang="en-US" i="1" dirty="0">
                <a:solidFill>
                  <a:srgbClr val="FFFF00"/>
                </a:solidFill>
              </a:rPr>
              <a:t>t</a:t>
            </a:r>
            <a:r>
              <a:rPr lang="en-US" dirty="0">
                <a:solidFill>
                  <a:srgbClr val="FFFF00"/>
                </a:solidFill>
              </a:rPr>
              <a:t> = 380,000 </a:t>
            </a:r>
            <a:r>
              <a:rPr lang="en-US" dirty="0" err="1">
                <a:solidFill>
                  <a:srgbClr val="FFFF00"/>
                </a:solidFill>
              </a:rPr>
              <a:t>yr</a:t>
            </a:r>
            <a:r>
              <a:rPr lang="en-US" dirty="0">
                <a:solidFill>
                  <a:srgbClr val="FFFF00"/>
                </a:solidFill>
              </a:rPr>
              <a:t>)</a:t>
            </a:r>
          </a:p>
          <a:p>
            <a:r>
              <a:rPr lang="en-US" dirty="0"/>
              <a:t>Supports life on Earth (photosynthesis)</a:t>
            </a:r>
          </a:p>
          <a:p>
            <a:r>
              <a:rPr lang="en-US" dirty="0"/>
              <a:t>Basis of vision (rhodopsin)</a:t>
            </a:r>
          </a:p>
          <a:p>
            <a:r>
              <a:rPr lang="en-US" dirty="0"/>
              <a:t>Spectroscopy and analytical chemistry</a:t>
            </a:r>
          </a:p>
          <a:p>
            <a:r>
              <a:rPr lang="en-US" dirty="0"/>
              <a:t>Photography and photolithography</a:t>
            </a:r>
          </a:p>
          <a:p>
            <a:r>
              <a:rPr lang="en-US" dirty="0"/>
              <a:t>Photodegradation (weathering; skin cancer)</a:t>
            </a:r>
          </a:p>
          <a:p>
            <a:r>
              <a:rPr lang="en-US" dirty="0"/>
              <a:t>Cleaner source of energy for civilization (photovoltaics; plants)</a:t>
            </a:r>
          </a:p>
          <a:p>
            <a:r>
              <a:rPr lang="en-US" dirty="0"/>
              <a:t>Fluorescence, phosphorescence, chemiluminescence</a:t>
            </a:r>
          </a:p>
          <a:p>
            <a:r>
              <a:rPr lang="en-US" dirty="0"/>
              <a:t>Synthetic chemistry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807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A5C01-83E7-4ABD-BF4E-874C04A98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381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“Photochemistry” generalized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38D02-9066-4972-B4FE-D60C59C63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508"/>
            <a:ext cx="10515600" cy="505436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Goal: inject lots of energy non-thermally </a:t>
            </a:r>
            <a:r>
              <a:rPr lang="en-US" dirty="0"/>
              <a:t>(without incineration)</a:t>
            </a:r>
          </a:p>
          <a:p>
            <a:pPr lvl="1"/>
            <a:r>
              <a:rPr lang="en-US" dirty="0"/>
              <a:t>Non-adiabatic dynamics</a:t>
            </a:r>
          </a:p>
          <a:p>
            <a:r>
              <a:rPr lang="en-US" dirty="0"/>
              <a:t>“Photochemistry” usually means visible/UV light</a:t>
            </a:r>
          </a:p>
          <a:p>
            <a:pPr lvl="1"/>
            <a:r>
              <a:rPr lang="en-US" dirty="0"/>
              <a:t>Sunlight is abundant and free</a:t>
            </a:r>
          </a:p>
          <a:p>
            <a:pPr lvl="1"/>
            <a:r>
              <a:rPr lang="en-US" dirty="0"/>
              <a:t>Enough energy for electronic excitation</a:t>
            </a:r>
          </a:p>
          <a:p>
            <a:r>
              <a:rPr lang="en-US" dirty="0"/>
              <a:t>Shorter wavelengths of light</a:t>
            </a:r>
          </a:p>
          <a:p>
            <a:pPr lvl="1"/>
            <a:r>
              <a:rPr lang="en-US" dirty="0"/>
              <a:t>Gamma radiolysis</a:t>
            </a:r>
          </a:p>
          <a:p>
            <a:r>
              <a:rPr lang="en-US" dirty="0"/>
              <a:t>Charged particles (alpha, beta “rays”)</a:t>
            </a:r>
          </a:p>
          <a:p>
            <a:pPr lvl="1"/>
            <a:r>
              <a:rPr lang="en-US" dirty="0"/>
              <a:t>Proton-beam cancer therapy</a:t>
            </a:r>
          </a:p>
          <a:p>
            <a:pPr lvl="1"/>
            <a:r>
              <a:rPr lang="en-US" dirty="0"/>
              <a:t>Electron-ionization mass spectrometry</a:t>
            </a:r>
          </a:p>
          <a:p>
            <a:r>
              <a:rPr lang="en-US" dirty="0"/>
              <a:t>Lightning bolts, plasmas (both particles and radiation)</a:t>
            </a:r>
          </a:p>
        </p:txBody>
      </p:sp>
    </p:spTree>
    <p:extLst>
      <p:ext uri="{BB962C8B-B14F-4D97-AF65-F5344CB8AC3E}">
        <p14:creationId xmlns:p14="http://schemas.microsoft.com/office/powerpoint/2010/main" val="872814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2B27F-0A30-4040-879C-226796DE5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7596"/>
          </a:xfrm>
        </p:spPr>
        <p:txBody>
          <a:bodyPr anchor="ctr" anchorCtr="0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Gamma radiolysis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7FC95-D15D-46A2-80FA-ED0E96522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865" y="1381328"/>
            <a:ext cx="5534891" cy="4519792"/>
          </a:xfrm>
        </p:spPr>
        <p:txBody>
          <a:bodyPr>
            <a:normAutofit fontScale="92500"/>
          </a:bodyPr>
          <a:lstStyle/>
          <a:p>
            <a:r>
              <a:rPr lang="en-US" dirty="0"/>
              <a:t>High-energy photon</a:t>
            </a:r>
          </a:p>
          <a:p>
            <a:pPr lvl="1"/>
            <a:r>
              <a:rPr lang="en-US" dirty="0"/>
              <a:t>Everything is a “chromophore”</a:t>
            </a:r>
          </a:p>
          <a:p>
            <a:r>
              <a:rPr lang="en-US" dirty="0">
                <a:solidFill>
                  <a:srgbClr val="FFFF00"/>
                </a:solidFill>
              </a:rPr>
              <a:t>“Pulse radiolysis” uses high-energy electrons</a:t>
            </a:r>
            <a:r>
              <a:rPr lang="en-US" dirty="0"/>
              <a:t> (several MeV)</a:t>
            </a:r>
          </a:p>
          <a:p>
            <a:r>
              <a:rPr lang="en-US" dirty="0"/>
              <a:t>Mostly ionize solvent, not solute</a:t>
            </a:r>
          </a:p>
          <a:p>
            <a:pPr lvl="1"/>
            <a:r>
              <a:rPr lang="en-US" dirty="0"/>
              <a:t>Oxidative DNA damage</a:t>
            </a:r>
          </a:p>
          <a:p>
            <a:pPr lvl="1"/>
            <a:r>
              <a:rPr lang="en-US" dirty="0"/>
              <a:t>Radiation damage of materials</a:t>
            </a:r>
          </a:p>
          <a:p>
            <a:r>
              <a:rPr lang="en-US" dirty="0"/>
              <a:t>Example: </a:t>
            </a:r>
            <a:r>
              <a:rPr lang="en-US" dirty="0">
                <a:solidFill>
                  <a:srgbClr val="FFFF00"/>
                </a:solidFill>
              </a:rPr>
              <a:t>reduction of aqueous nitrate</a:t>
            </a:r>
            <a:r>
              <a:rPr lang="en-US" dirty="0"/>
              <a:t> (nuclear reactors)</a:t>
            </a:r>
          </a:p>
          <a:p>
            <a:pPr lvl="1"/>
            <a:r>
              <a:rPr lang="en-US" dirty="0"/>
              <a:t>Compare with municipal wastewater treatment by </a:t>
            </a:r>
            <a:r>
              <a:rPr lang="en-US" dirty="0">
                <a:solidFill>
                  <a:srgbClr val="00B0F0"/>
                </a:solidFill>
              </a:rPr>
              <a:t>photocatalytic reduction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E6EA461-A37D-409D-8608-3A976C2D19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594" y="1594626"/>
            <a:ext cx="5666368" cy="3944768"/>
          </a:xfrm>
          <a:prstGeom prst="rect">
            <a:avLst/>
          </a:prstGeom>
          <a:ln w="25400" cap="rnd">
            <a:solidFill>
              <a:srgbClr val="FFFF00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73A20A0-21F9-4EF5-B51B-338BA158C2CD}"/>
              </a:ext>
            </a:extLst>
          </p:cNvPr>
          <p:cNvSpPr txBox="1"/>
          <p:nvPr/>
        </p:nvSpPr>
        <p:spPr>
          <a:xfrm>
            <a:off x="6315309" y="5743027"/>
            <a:ext cx="55546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Horne, G. P.; </a:t>
            </a:r>
            <a:r>
              <a:rPr lang="en-US" sz="1400" dirty="0" err="1">
                <a:solidFill>
                  <a:srgbClr val="FFFF00"/>
                </a:solidFill>
              </a:rPr>
              <a:t>Donoclift</a:t>
            </a:r>
            <a:r>
              <a:rPr lang="en-US" sz="1400" dirty="0">
                <a:solidFill>
                  <a:srgbClr val="FFFF00"/>
                </a:solidFill>
              </a:rPr>
              <a:t>, T. A.; Sims, H. E.; Orr, R. M.; </a:t>
            </a:r>
            <a:r>
              <a:rPr lang="en-US" sz="1400" dirty="0" err="1">
                <a:solidFill>
                  <a:srgbClr val="FFFF00"/>
                </a:solidFill>
              </a:rPr>
              <a:t>Pimblott</a:t>
            </a:r>
            <a:r>
              <a:rPr lang="en-US" sz="1400" dirty="0">
                <a:solidFill>
                  <a:srgbClr val="FFFF00"/>
                </a:solidFill>
              </a:rPr>
              <a:t>, S. M. Multi-Scale Modeling of the Gamma Radiolysis of Nitrate Solutions. </a:t>
            </a:r>
            <a:r>
              <a:rPr lang="en-US" sz="1400" i="1" dirty="0">
                <a:solidFill>
                  <a:srgbClr val="FFFF00"/>
                </a:solidFill>
              </a:rPr>
              <a:t>J. Phys. Chem. B </a:t>
            </a:r>
            <a:r>
              <a:rPr lang="en-US" sz="1400" b="1" dirty="0">
                <a:solidFill>
                  <a:srgbClr val="FFFF00"/>
                </a:solidFill>
              </a:rPr>
              <a:t>2016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i="1" dirty="0">
                <a:solidFill>
                  <a:srgbClr val="FFFF00"/>
                </a:solidFill>
              </a:rPr>
              <a:t>120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dirty="0">
                <a:solidFill>
                  <a:srgbClr val="FFFF00"/>
                </a:solidFill>
              </a:rPr>
              <a:t>11781</a:t>
            </a:r>
            <a:r>
              <a:rPr lang="en-US" sz="1400" b="1" i="1" dirty="0">
                <a:solidFill>
                  <a:srgbClr val="FFFF00"/>
                </a:solidFill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27E597-F6ED-47CE-A26B-3D514F5E60D1}"/>
              </a:ext>
            </a:extLst>
          </p:cNvPr>
          <p:cNvSpPr txBox="1"/>
          <p:nvPr/>
        </p:nvSpPr>
        <p:spPr>
          <a:xfrm>
            <a:off x="512956" y="5870787"/>
            <a:ext cx="53637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00B0F0"/>
                </a:solidFill>
              </a:rPr>
              <a:t>Tugaoen</a:t>
            </a:r>
            <a:r>
              <a:rPr lang="en-US" sz="1400" dirty="0">
                <a:solidFill>
                  <a:srgbClr val="00B0F0"/>
                </a:solidFill>
              </a:rPr>
              <a:t>, H. O.; Garcia-Segura, S.; </a:t>
            </a:r>
            <a:r>
              <a:rPr lang="en-US" sz="1400" dirty="0" err="1">
                <a:solidFill>
                  <a:srgbClr val="00B0F0"/>
                </a:solidFill>
              </a:rPr>
              <a:t>Hristovski</a:t>
            </a:r>
            <a:r>
              <a:rPr lang="en-US" sz="1400" dirty="0">
                <a:solidFill>
                  <a:srgbClr val="00B0F0"/>
                </a:solidFill>
              </a:rPr>
              <a:t>, K.; </a:t>
            </a:r>
            <a:r>
              <a:rPr lang="en-US" sz="1400" dirty="0" err="1">
                <a:solidFill>
                  <a:srgbClr val="00B0F0"/>
                </a:solidFill>
              </a:rPr>
              <a:t>Westerhoff</a:t>
            </a:r>
            <a:r>
              <a:rPr lang="en-US" sz="1400" dirty="0">
                <a:solidFill>
                  <a:srgbClr val="00B0F0"/>
                </a:solidFill>
              </a:rPr>
              <a:t>, P. Challenges in photocatalytic reduction of nitrate as a water treatment technology. </a:t>
            </a:r>
            <a:r>
              <a:rPr lang="en-US" sz="1400" i="1" dirty="0">
                <a:solidFill>
                  <a:srgbClr val="00B0F0"/>
                </a:solidFill>
              </a:rPr>
              <a:t>Sci. Total Environ. </a:t>
            </a:r>
            <a:r>
              <a:rPr lang="en-US" sz="1400" b="1" dirty="0">
                <a:solidFill>
                  <a:srgbClr val="00B0F0"/>
                </a:solidFill>
              </a:rPr>
              <a:t>2017</a:t>
            </a:r>
            <a:r>
              <a:rPr lang="en-US" sz="1400" b="1" i="1" dirty="0">
                <a:solidFill>
                  <a:srgbClr val="00B0F0"/>
                </a:solidFill>
              </a:rPr>
              <a:t>, </a:t>
            </a:r>
            <a:r>
              <a:rPr lang="en-US" sz="1400" i="1" dirty="0">
                <a:solidFill>
                  <a:srgbClr val="00B0F0"/>
                </a:solidFill>
              </a:rPr>
              <a:t>599</a:t>
            </a:r>
            <a:r>
              <a:rPr lang="en-US" sz="1400" b="1" i="1" dirty="0">
                <a:solidFill>
                  <a:srgbClr val="00B0F0"/>
                </a:solidFill>
              </a:rPr>
              <a:t>, </a:t>
            </a:r>
            <a:r>
              <a:rPr lang="en-US" sz="1400" dirty="0">
                <a:solidFill>
                  <a:srgbClr val="00B0F0"/>
                </a:solidFill>
              </a:rPr>
              <a:t>1524</a:t>
            </a:r>
            <a:r>
              <a:rPr lang="en-US" sz="1400" b="1" i="1" dirty="0">
                <a:solidFill>
                  <a:srgbClr val="00B0F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505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ADDE1-A1D4-4B1D-849C-4C648BE8F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583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Proton beam therapy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035A6-280C-4AA7-A8B8-BD6B47EDD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749" y="1319453"/>
            <a:ext cx="4953000" cy="4847171"/>
          </a:xfrm>
        </p:spPr>
        <p:txBody>
          <a:bodyPr>
            <a:normAutofit/>
          </a:bodyPr>
          <a:lstStyle/>
          <a:p>
            <a:r>
              <a:rPr lang="en-US" dirty="0"/>
              <a:t>For treating cancer</a:t>
            </a:r>
          </a:p>
          <a:p>
            <a:r>
              <a:rPr lang="en-US" dirty="0"/>
              <a:t>Dosage is better targeted than radiation therapy</a:t>
            </a:r>
          </a:p>
          <a:p>
            <a:pPr lvl="1"/>
            <a:r>
              <a:rPr lang="en-US" dirty="0"/>
              <a:t>No exit dose</a:t>
            </a:r>
          </a:p>
          <a:p>
            <a:pPr lvl="1"/>
            <a:r>
              <a:rPr lang="en-US" dirty="0"/>
              <a:t>Less damage to healthy tissue</a:t>
            </a:r>
          </a:p>
          <a:p>
            <a:r>
              <a:rPr lang="en-US" dirty="0">
                <a:solidFill>
                  <a:srgbClr val="FFFF00"/>
                </a:solidFill>
              </a:rPr>
              <a:t>High-energy H</a:t>
            </a:r>
            <a:r>
              <a:rPr lang="en-US" baseline="30000" dirty="0">
                <a:solidFill>
                  <a:srgbClr val="FFFF00"/>
                </a:solidFill>
              </a:rPr>
              <a:t>+</a:t>
            </a:r>
            <a:r>
              <a:rPr lang="en-US" dirty="0">
                <a:solidFill>
                  <a:srgbClr val="FFFF00"/>
                </a:solidFill>
              </a:rPr>
              <a:t> slows down</a:t>
            </a:r>
          </a:p>
          <a:p>
            <a:pPr lvl="1"/>
            <a:r>
              <a:rPr lang="en-US" dirty="0"/>
              <a:t>By scattering electrons</a:t>
            </a:r>
          </a:p>
          <a:p>
            <a:r>
              <a:rPr lang="en-US" dirty="0">
                <a:solidFill>
                  <a:srgbClr val="FFFF00"/>
                </a:solidFill>
              </a:rPr>
              <a:t>Slow H</a:t>
            </a:r>
            <a:r>
              <a:rPr lang="en-US" baseline="30000" dirty="0">
                <a:solidFill>
                  <a:srgbClr val="FFFF00"/>
                </a:solidFill>
              </a:rPr>
              <a:t>+</a:t>
            </a:r>
            <a:r>
              <a:rPr lang="en-US" dirty="0">
                <a:solidFill>
                  <a:srgbClr val="FFFF00"/>
                </a:solidFill>
              </a:rPr>
              <a:t> has big cross section</a:t>
            </a:r>
            <a:endParaRPr lang="en-US" dirty="0"/>
          </a:p>
          <a:p>
            <a:pPr lvl="1"/>
            <a:r>
              <a:rPr lang="en-US" dirty="0"/>
              <a:t>Radiolysis chemistry (DNA damage)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19DD24-811F-4A9A-AB63-C5F950F50C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80"/>
          <a:stretch/>
        </p:blipFill>
        <p:spPr>
          <a:xfrm>
            <a:off x="5791201" y="1338145"/>
            <a:ext cx="6102560" cy="4448892"/>
          </a:xfrm>
          <a:prstGeom prst="rect">
            <a:avLst/>
          </a:prstGeom>
          <a:ln w="25400">
            <a:solidFill>
              <a:srgbClr val="92D05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7E08B2-23DD-40C8-8786-FA2BB1550A47}"/>
              </a:ext>
            </a:extLst>
          </p:cNvPr>
          <p:cNvSpPr txBox="1"/>
          <p:nvPr/>
        </p:nvSpPr>
        <p:spPr>
          <a:xfrm>
            <a:off x="5252898" y="6012735"/>
            <a:ext cx="6939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92D050"/>
                </a:solidFill>
              </a:rPr>
              <a:t>Newhauser</a:t>
            </a:r>
            <a:r>
              <a:rPr lang="en-US" sz="1400" dirty="0">
                <a:solidFill>
                  <a:srgbClr val="92D050"/>
                </a:solidFill>
              </a:rPr>
              <a:t>, W., D.; Zhang, R. The physics of proton therapy. </a:t>
            </a:r>
            <a:r>
              <a:rPr lang="en-US" sz="1400" i="1" dirty="0">
                <a:solidFill>
                  <a:srgbClr val="92D050"/>
                </a:solidFill>
              </a:rPr>
              <a:t>Phys. Med. Biol. </a:t>
            </a:r>
            <a:r>
              <a:rPr lang="en-US" sz="1400" b="1" dirty="0">
                <a:solidFill>
                  <a:srgbClr val="92D050"/>
                </a:solidFill>
              </a:rPr>
              <a:t>2015</a:t>
            </a:r>
            <a:r>
              <a:rPr lang="en-US" sz="1400" b="1" i="1" dirty="0">
                <a:solidFill>
                  <a:srgbClr val="92D050"/>
                </a:solidFill>
              </a:rPr>
              <a:t>, </a:t>
            </a:r>
            <a:r>
              <a:rPr lang="en-US" sz="1400" i="1" dirty="0">
                <a:solidFill>
                  <a:srgbClr val="92D050"/>
                </a:solidFill>
              </a:rPr>
              <a:t>60</a:t>
            </a:r>
            <a:r>
              <a:rPr lang="en-US" sz="1400" b="1" i="1" dirty="0">
                <a:solidFill>
                  <a:srgbClr val="92D050"/>
                </a:solidFill>
              </a:rPr>
              <a:t>, </a:t>
            </a:r>
            <a:r>
              <a:rPr lang="en-US" sz="1400" dirty="0">
                <a:solidFill>
                  <a:srgbClr val="92D050"/>
                </a:solidFill>
              </a:rPr>
              <a:t>R155</a:t>
            </a:r>
            <a:r>
              <a:rPr lang="en-US" sz="1400" b="1" i="1" dirty="0">
                <a:solidFill>
                  <a:srgbClr val="92D05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4253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B788C-2425-4C98-AD41-B63712AAF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93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Proton ionization cross sections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D8FBF-16E8-47E7-B008-837DF4E48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316" y="1412537"/>
            <a:ext cx="4708701" cy="1380972"/>
          </a:xfrm>
        </p:spPr>
        <p:txBody>
          <a:bodyPr/>
          <a:lstStyle/>
          <a:p>
            <a:r>
              <a:rPr lang="en-US" dirty="0"/>
              <a:t>Cross section (</a:t>
            </a:r>
            <a:r>
              <a:rPr lang="en-US" dirty="0">
                <a:latin typeface="Symbol" panose="05050102010706020507" pitchFamily="18" charset="2"/>
              </a:rPr>
              <a:t>s</a:t>
            </a:r>
            <a:r>
              <a:rPr lang="en-US" dirty="0"/>
              <a:t>) is the extinction coefficient per particle (units of area)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FF22A0-DD66-4234-920B-B7DF4894423B}"/>
              </a:ext>
            </a:extLst>
          </p:cNvPr>
          <p:cNvSpPr txBox="1"/>
          <p:nvPr/>
        </p:nvSpPr>
        <p:spPr>
          <a:xfrm>
            <a:off x="735980" y="6344540"/>
            <a:ext cx="10891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Rudd, M. E.; </a:t>
            </a:r>
            <a:r>
              <a:rPr lang="en-US" sz="1400" dirty="0" err="1">
                <a:solidFill>
                  <a:srgbClr val="FFFF00"/>
                </a:solidFill>
              </a:rPr>
              <a:t>Goffe</a:t>
            </a:r>
            <a:r>
              <a:rPr lang="en-US" sz="1400" dirty="0">
                <a:solidFill>
                  <a:srgbClr val="FFFF00"/>
                </a:solidFill>
              </a:rPr>
              <a:t>, T. V.; Dubois, R. D.; </a:t>
            </a:r>
            <a:r>
              <a:rPr lang="en-US" sz="1400" dirty="0" err="1">
                <a:solidFill>
                  <a:srgbClr val="FFFF00"/>
                </a:solidFill>
              </a:rPr>
              <a:t>Toburen</a:t>
            </a:r>
            <a:r>
              <a:rPr lang="en-US" sz="1400" dirty="0">
                <a:solidFill>
                  <a:srgbClr val="FFFF00"/>
                </a:solidFill>
              </a:rPr>
              <a:t>, L. H. Cross sections for ionization of water vapor by 7-4000-keV protons. </a:t>
            </a:r>
            <a:r>
              <a:rPr lang="en-US" sz="1400" i="1" dirty="0">
                <a:solidFill>
                  <a:srgbClr val="FFFF00"/>
                </a:solidFill>
              </a:rPr>
              <a:t>Phys. Rev. A </a:t>
            </a:r>
            <a:r>
              <a:rPr lang="en-US" sz="1400" b="1" dirty="0">
                <a:solidFill>
                  <a:srgbClr val="FFFF00"/>
                </a:solidFill>
              </a:rPr>
              <a:t>1985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i="1" dirty="0">
                <a:solidFill>
                  <a:srgbClr val="FFFF00"/>
                </a:solidFill>
              </a:rPr>
              <a:t>31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dirty="0">
                <a:solidFill>
                  <a:srgbClr val="FFFF00"/>
                </a:solidFill>
              </a:rPr>
              <a:t>492</a:t>
            </a:r>
            <a:r>
              <a:rPr lang="en-US" sz="1400" b="1" i="1" dirty="0">
                <a:solidFill>
                  <a:srgbClr val="FFFF00"/>
                </a:solidFill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06D697-59B7-41F1-9F35-2D4FB68B8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308" y="989613"/>
            <a:ext cx="6958519" cy="51559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562281-B97F-4DF3-9737-BCE0A5D1CDE8}"/>
                  </a:ext>
                </a:extLst>
              </p:cNvPr>
              <p:cNvSpPr txBox="1"/>
              <p:nvPr/>
            </p:nvSpPr>
            <p:spPr>
              <a:xfrm>
                <a:off x="572393" y="2838596"/>
                <a:ext cx="526420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𝐥𝐧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sz="20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b="1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𝑰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2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  <m:r>
                        <a:rPr lang="en-US" sz="2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𝒅𝒆𝒏𝒔𝒊𝒕𝒚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𝒑𝒂𝒕𝒉</m:t>
                          </m:r>
                          <m:r>
                            <a:rPr lang="en-US" sz="2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𝒍𝒆𝒏𝒈𝒕𝒉</m:t>
                          </m:r>
                        </m:e>
                      </m:d>
                    </m:oMath>
                  </m:oMathPara>
                </a14:m>
                <a:endParaRPr lang="en-US" sz="2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562281-B97F-4DF3-9737-BCE0A5D1C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93" y="2838596"/>
                <a:ext cx="5264202" cy="307777"/>
              </a:xfrm>
              <a:prstGeom prst="rect">
                <a:avLst/>
              </a:prstGeom>
              <a:blipFill>
                <a:blip r:embed="rId4"/>
                <a:stretch>
                  <a:fillRect l="-1854" t="-170000" b="-2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95164E2-73DF-4248-81E3-61AE110B6E2F}"/>
              </a:ext>
            </a:extLst>
          </p:cNvPr>
          <p:cNvSpPr txBox="1">
            <a:spLocks/>
          </p:cNvSpPr>
          <p:nvPr/>
        </p:nvSpPr>
        <p:spPr>
          <a:xfrm>
            <a:off x="291315" y="3264996"/>
            <a:ext cx="4708701" cy="1380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slower the H</a:t>
            </a:r>
            <a:r>
              <a:rPr lang="en-US" baseline="30000" dirty="0"/>
              <a:t>+</a:t>
            </a:r>
            <a:r>
              <a:rPr lang="en-US" dirty="0"/>
              <a:t> gets, the more it slows down</a:t>
            </a:r>
          </a:p>
        </p:txBody>
      </p:sp>
    </p:spTree>
    <p:extLst>
      <p:ext uri="{BB962C8B-B14F-4D97-AF65-F5344CB8AC3E}">
        <p14:creationId xmlns:p14="http://schemas.microsoft.com/office/powerpoint/2010/main" val="600976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92140-C050-4DB6-A658-06A0A6B3C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9997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Proton beams:  non-adiabatic dynamics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C2967-55BB-4B71-BAAB-ACBFE2E86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651" y="1572706"/>
            <a:ext cx="5584902" cy="4351338"/>
          </a:xfrm>
        </p:spPr>
        <p:txBody>
          <a:bodyPr/>
          <a:lstStyle/>
          <a:p>
            <a:r>
              <a:rPr lang="en-US" dirty="0"/>
              <a:t>High-energy (10s of </a:t>
            </a:r>
            <a:r>
              <a:rPr lang="en-US" dirty="0" err="1"/>
              <a:t>keV</a:t>
            </a:r>
            <a:r>
              <a:rPr lang="en-US" dirty="0"/>
              <a:t>) radiolysis of water</a:t>
            </a:r>
          </a:p>
          <a:p>
            <a:pPr lvl="1"/>
            <a:r>
              <a:rPr lang="en-US" dirty="0"/>
              <a:t>Free radicals (H, OH)</a:t>
            </a:r>
          </a:p>
          <a:p>
            <a:pPr lvl="1"/>
            <a:r>
              <a:rPr lang="en-US" dirty="0"/>
              <a:t>Secondary ions (H</a:t>
            </a:r>
            <a:r>
              <a:rPr lang="en-US" baseline="30000" dirty="0"/>
              <a:t>+</a:t>
            </a:r>
            <a:r>
              <a:rPr lang="en-US" dirty="0"/>
              <a:t>, OH</a:t>
            </a:r>
            <a:r>
              <a:rPr lang="en-US" baseline="30000" dirty="0">
                <a:latin typeface="Symbol" panose="05050102010706020507" pitchFamily="18" charset="2"/>
              </a:rPr>
              <a:t>-</a:t>
            </a:r>
            <a:r>
              <a:rPr lang="en-US" dirty="0"/>
              <a:t>, </a:t>
            </a:r>
            <a:r>
              <a:rPr lang="en-US" i="1" dirty="0"/>
              <a:t>e</a:t>
            </a:r>
            <a:r>
              <a:rPr lang="en-US" baseline="30000" dirty="0">
                <a:latin typeface="Symbol" panose="05050102010706020507" pitchFamily="18" charset="2"/>
              </a:rPr>
              <a:t>-</a:t>
            </a:r>
            <a:r>
              <a:rPr lang="en-US" dirty="0">
                <a:latin typeface="Symbol" panose="05050102010706020507" pitchFamily="18" charset="2"/>
              </a:rPr>
              <a:t>)</a:t>
            </a:r>
            <a:endParaRPr lang="en-US" dirty="0"/>
          </a:p>
          <a:p>
            <a:pPr lvl="1"/>
            <a:r>
              <a:rPr lang="en-US" dirty="0"/>
              <a:t>Excited states</a:t>
            </a:r>
          </a:p>
          <a:p>
            <a:pPr lvl="1"/>
            <a:r>
              <a:rPr lang="en-US" dirty="0"/>
              <a:t>Reactive molecules (HOOH)</a:t>
            </a:r>
          </a:p>
          <a:p>
            <a:r>
              <a:rPr lang="en-US" dirty="0"/>
              <a:t>Some direct H</a:t>
            </a:r>
            <a:r>
              <a:rPr lang="en-US" baseline="30000" dirty="0"/>
              <a:t>+</a:t>
            </a:r>
            <a:r>
              <a:rPr lang="en-US" dirty="0"/>
              <a:t> collisions with DNA</a:t>
            </a:r>
          </a:p>
          <a:p>
            <a:pPr lvl="1"/>
            <a:r>
              <a:rPr lang="en-US" dirty="0"/>
              <a:t>Snapshots at right </a:t>
            </a:r>
          </a:p>
          <a:p>
            <a:pPr lvl="2"/>
            <a:r>
              <a:rPr lang="en-US" dirty="0"/>
              <a:t>Time shown ≈ 23 fs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3C4B74-A554-410C-8904-055739B21805}"/>
              </a:ext>
            </a:extLst>
          </p:cNvPr>
          <p:cNvSpPr txBox="1"/>
          <p:nvPr/>
        </p:nvSpPr>
        <p:spPr>
          <a:xfrm>
            <a:off x="582651" y="6176963"/>
            <a:ext cx="11026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Teixeira, E. S.; </a:t>
            </a:r>
            <a:r>
              <a:rPr lang="en-US" sz="1400" dirty="0" err="1">
                <a:solidFill>
                  <a:srgbClr val="FFFF00"/>
                </a:solidFill>
              </a:rPr>
              <a:t>Uppulury</a:t>
            </a:r>
            <a:r>
              <a:rPr lang="en-US" sz="1400" dirty="0">
                <a:solidFill>
                  <a:srgbClr val="FFFF00"/>
                </a:solidFill>
              </a:rPr>
              <a:t>, K.; </a:t>
            </a:r>
            <a:r>
              <a:rPr lang="en-US" sz="1400" dirty="0" err="1">
                <a:solidFill>
                  <a:srgbClr val="FFFF00"/>
                </a:solidFill>
              </a:rPr>
              <a:t>Privett</a:t>
            </a:r>
            <a:r>
              <a:rPr lang="en-US" sz="1400" dirty="0">
                <a:solidFill>
                  <a:srgbClr val="FFFF00"/>
                </a:solidFill>
              </a:rPr>
              <a:t>, A. J.; </a:t>
            </a:r>
            <a:r>
              <a:rPr lang="en-US" sz="1400" dirty="0" err="1">
                <a:solidFill>
                  <a:srgbClr val="FFFF00"/>
                </a:solidFill>
              </a:rPr>
              <a:t>Stopera</a:t>
            </a:r>
            <a:r>
              <a:rPr lang="en-US" sz="1400" dirty="0">
                <a:solidFill>
                  <a:srgbClr val="FFFF00"/>
                </a:solidFill>
              </a:rPr>
              <a:t>, C.; McLaurin, P. M.; Morales, J. A. Electron Nuclear Dynamics Simulations of Proton Cancer Therapy Reactions: Water Radiolysis and Proton- and Electron-Induced DNA Damage in Computational Prototypes. </a:t>
            </a:r>
            <a:r>
              <a:rPr lang="en-US" sz="1400" i="1" dirty="0">
                <a:solidFill>
                  <a:srgbClr val="FFFF00"/>
                </a:solidFill>
              </a:rPr>
              <a:t>Cancers </a:t>
            </a:r>
            <a:r>
              <a:rPr lang="en-US" sz="1400" b="1" dirty="0">
                <a:solidFill>
                  <a:srgbClr val="FFFF00"/>
                </a:solidFill>
              </a:rPr>
              <a:t>2018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i="1" dirty="0">
                <a:solidFill>
                  <a:srgbClr val="FFFF00"/>
                </a:solidFill>
              </a:rPr>
              <a:t>10</a:t>
            </a:r>
            <a:r>
              <a:rPr lang="en-US" sz="1400" dirty="0">
                <a:solidFill>
                  <a:srgbClr val="FFFF00"/>
                </a:solidFill>
              </a:rPr>
              <a:t>, 136</a:t>
            </a:r>
            <a:r>
              <a:rPr lang="en-US" sz="1400" b="1" i="1" dirty="0">
                <a:solidFill>
                  <a:srgbClr val="FFFF00"/>
                </a:solidFill>
              </a:rPr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754A7E9-8A11-4CED-A4BD-856DB4D581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653" y="1148578"/>
            <a:ext cx="5053359" cy="490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934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6CA0C-287C-4AF5-B857-4F94FA35D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5306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Electron beams on molecules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B5D835-A8B4-49E0-ADCD-620D9FB77C4B}"/>
              </a:ext>
            </a:extLst>
          </p:cNvPr>
          <p:cNvSpPr/>
          <p:nvPr/>
        </p:nvSpPr>
        <p:spPr>
          <a:xfrm>
            <a:off x="603116" y="2461636"/>
            <a:ext cx="8063043" cy="128351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0B52F-74D0-4972-A32C-0C5EAE260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426"/>
            <a:ext cx="10457985" cy="4833223"/>
          </a:xfrm>
        </p:spPr>
        <p:txBody>
          <a:bodyPr>
            <a:normAutofit/>
          </a:bodyPr>
          <a:lstStyle/>
          <a:p>
            <a:r>
              <a:rPr lang="en-US" dirty="0"/>
              <a:t>Electronic excitation (M*)</a:t>
            </a:r>
          </a:p>
          <a:p>
            <a:pPr lvl="1"/>
            <a:r>
              <a:rPr lang="en-US" dirty="0"/>
              <a:t>Like photo-excitation, but </a:t>
            </a:r>
            <a:r>
              <a:rPr lang="en-US" dirty="0">
                <a:solidFill>
                  <a:srgbClr val="FFFF00"/>
                </a:solidFill>
              </a:rPr>
              <a:t>can change spin by ±1</a:t>
            </a:r>
          </a:p>
          <a:p>
            <a:r>
              <a:rPr lang="en-US" b="1" dirty="0">
                <a:solidFill>
                  <a:srgbClr val="FFFF00"/>
                </a:solidFill>
              </a:rPr>
              <a:t>Ionization (M</a:t>
            </a:r>
            <a:r>
              <a:rPr lang="en-US" b="1" baseline="30000" dirty="0">
                <a:solidFill>
                  <a:srgbClr val="FFFF00"/>
                </a:solidFill>
              </a:rPr>
              <a:t>+</a:t>
            </a:r>
            <a:r>
              <a:rPr lang="en-US" b="1" dirty="0">
                <a:solidFill>
                  <a:srgbClr val="FFFF00"/>
                </a:solidFill>
              </a:rPr>
              <a:t>)</a:t>
            </a:r>
          </a:p>
          <a:p>
            <a:pPr lvl="1"/>
            <a:r>
              <a:rPr lang="en-US" dirty="0"/>
              <a:t>Produces many different fragment ions</a:t>
            </a:r>
            <a:endParaRPr lang="en-US" i="1" dirty="0"/>
          </a:p>
          <a:p>
            <a:pPr lvl="1"/>
            <a:r>
              <a:rPr lang="en-US" dirty="0"/>
              <a:t>Basis of electron-ionization mass spectrometry (EIMS)</a:t>
            </a:r>
          </a:p>
          <a:p>
            <a:r>
              <a:rPr lang="en-US" dirty="0"/>
              <a:t>Attachment (M</a:t>
            </a:r>
            <a:r>
              <a:rPr lang="en-US" baseline="30000" dirty="0">
                <a:latin typeface="Symbol" panose="05050102010706020507" pitchFamily="18" charset="2"/>
              </a:rPr>
              <a:t>-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Low-energy electrons</a:t>
            </a:r>
          </a:p>
          <a:p>
            <a:r>
              <a:rPr lang="en-US" dirty="0"/>
              <a:t>Processes that are chemically boring but relevant in plasmas</a:t>
            </a:r>
          </a:p>
          <a:p>
            <a:pPr lvl="1"/>
            <a:r>
              <a:rPr lang="en-US" dirty="0"/>
              <a:t>Vibrational/rotational excitation</a:t>
            </a:r>
          </a:p>
          <a:p>
            <a:pPr lvl="1"/>
            <a:r>
              <a:rPr lang="en-US" dirty="0"/>
              <a:t>Elastic scattering</a:t>
            </a:r>
          </a:p>
        </p:txBody>
      </p:sp>
    </p:spTree>
    <p:extLst>
      <p:ext uri="{BB962C8B-B14F-4D97-AF65-F5344CB8AC3E}">
        <p14:creationId xmlns:p14="http://schemas.microsoft.com/office/powerpoint/2010/main" val="4088096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15733</TotalTime>
  <Words>2633</Words>
  <Application>Microsoft Office PowerPoint</Application>
  <PresentationFormat>Widescreen</PresentationFormat>
  <Paragraphs>307</Paragraphs>
  <Slides>27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Palatino Linotype</vt:lpstr>
      <vt:lpstr>Palatino Linotype,Bold</vt:lpstr>
      <vt:lpstr>Segoe UI</vt:lpstr>
      <vt:lpstr>Segoe UI Symbol</vt:lpstr>
      <vt:lpstr>Symbol</vt:lpstr>
      <vt:lpstr>Office Theme</vt:lpstr>
      <vt:lpstr>Equation</vt:lpstr>
      <vt:lpstr>Electron-Initiated Photochemistry</vt:lpstr>
      <vt:lpstr>Overview</vt:lpstr>
      <vt:lpstr>Photochemistry is important</vt:lpstr>
      <vt:lpstr>“Photochemistry” generalized</vt:lpstr>
      <vt:lpstr>Gamma radiolysis</vt:lpstr>
      <vt:lpstr>Proton beam therapy</vt:lpstr>
      <vt:lpstr>Proton ionization cross sections</vt:lpstr>
      <vt:lpstr>Proton beams:  non-adiabatic dynamics</vt:lpstr>
      <vt:lpstr>Electron beams on molecules</vt:lpstr>
      <vt:lpstr>EIMS examples</vt:lpstr>
      <vt:lpstr>First-Principles modeling of EIMS?</vt:lpstr>
      <vt:lpstr>First-Principles modeling of EIMS?</vt:lpstr>
      <vt:lpstr>Ions are created by removing electrons</vt:lpstr>
      <vt:lpstr>Internal energy distribution</vt:lpstr>
      <vt:lpstr>First-Principles modeling of EIMS?</vt:lpstr>
      <vt:lpstr>Some reactions are in ground state</vt:lpstr>
      <vt:lpstr>Predicting ground-state reactivity</vt:lpstr>
      <vt:lpstr>First-Principles modeling of EIMS?</vt:lpstr>
      <vt:lpstr>Predicting excited-state reactivity</vt:lpstr>
      <vt:lpstr>First-Principles modeling of EIMS?</vt:lpstr>
      <vt:lpstr>Predicting non-adiabatic reactivity</vt:lpstr>
      <vt:lpstr>Catalysis by gas-phase ions</vt:lpstr>
      <vt:lpstr>Questions?</vt:lpstr>
      <vt:lpstr>Electron ionization mass spectrometry (EIMS)</vt:lpstr>
      <vt:lpstr>Total ionization cross sections (TICS) from BEB</vt:lpstr>
      <vt:lpstr>Binary-encounter Bethe (BEB) theory</vt:lpstr>
      <vt:lpstr>Proton ionization cross sections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Electron-initiated “photochemistry”</dc:title>
  <dc:creator>Irikura, Karl K. Dr.</dc:creator>
  <cp:lastModifiedBy>Irikura, Karl K. Dr.</cp:lastModifiedBy>
  <cp:revision>124</cp:revision>
  <dcterms:created xsi:type="dcterms:W3CDTF">2018-07-24T13:50:41Z</dcterms:created>
  <dcterms:modified xsi:type="dcterms:W3CDTF">2018-08-16T19:19:02Z</dcterms:modified>
</cp:coreProperties>
</file>