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Hi everyone, today we are going to introduce our group project, Improving SSVEP Spellers with Data Augmentation and Language Models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c879597cc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c879597cc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second method involves incorporating a language model into EEGNet’s inference pipeline. The idea is that a speller task shouldn’t only be evaluated on individual targets, but on its accuracy in meaningful outputs like words and sentences. So instead of solely relying on EEGNet for predicting every letter a subject looks at, we can leverage the high confidence of language models. We trained a simple character-based RNN for this purpose.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combined EEGNet and the RNN into this hybrid model. EEGNet will process SSVEP data while the RNN will process the sequence of previously-predicted letters, and then the two predictions are combined according to the equation here. Alpha is the ratio of weighting placed on the predictions of each model, with values closer to 1 meaning more weight is put on the predictions of EEGNet.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c879597cc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c879597cc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now the results. The evaluation metric is letter classification accuracy on various datasets containing English words. These are the results for all subjects, so the starting baseline accuracy of EEGNet alone, which is on the right with an alpha of 1, is already quite high at around 95%. However, as we reduce alpha, which means incorporating more predictive power from the RNN, we can see that the hybrid model can perform about 1% better than the baseline, which is very significant for an already high accuracy. These results make sense, as if we are a few letters into a word and EEGNet gives a prediction with poor confidence, the RNN can still provide the correct prediction as it could be expected based off letter frequency alone.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c879597cc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c879597c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shows the classification accuracy for the two unseen subjects, so the baseline is expectedly lower. This is where our hybrid model gets to shine the most, with up to a 3% accuracy increase over baseline. This makes sense because the less confident EEGNet is, the more useful the RNN becomes at fixing EEGNet’s poor predictions. Therefore, our hybrid model helps improve the generalizability of EEGNet for speller tasks.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c9663ea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c9663ea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a:t>
            </a:r>
            <a:r>
              <a:rPr lang="en"/>
              <a:t>, we found that time masking is a promising augmentation for EEG </a:t>
            </a:r>
            <a:r>
              <a:rPr lang="en"/>
              <a:t>classification</a:t>
            </a:r>
            <a:r>
              <a:rPr lang="en"/>
              <a:t> tasks. We also demonstrated that our hybrid  model can decode words at high accuracy. To scale this system for more complex tasks like paragraph-level decoding, advanced language models such as GPT will be essential. By utilizing data augmentation and language models, we are paving the way for more accurate SSVEP speller systems that can help people with disabilities communicate.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c9663ea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c9663ea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c879597cc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c879597cc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First, let me introduce the background. EEG is a non-invasive technique used to record the electrical activity of the brain. It captures brain signals through electrodes placed on the scalp.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cad7653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cad7653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One typical </a:t>
            </a:r>
            <a:r>
              <a:rPr lang="en">
                <a:solidFill>
                  <a:schemeClr val="dk1"/>
                </a:solidFill>
              </a:rPr>
              <a:t>type</a:t>
            </a:r>
            <a:r>
              <a:rPr lang="en">
                <a:solidFill>
                  <a:schemeClr val="dk1"/>
                </a:solidFill>
              </a:rPr>
              <a:t> of brain </a:t>
            </a:r>
            <a:r>
              <a:rPr lang="en">
                <a:solidFill>
                  <a:schemeClr val="dk1"/>
                </a:solidFill>
              </a:rPr>
              <a:t>signal</a:t>
            </a:r>
            <a:r>
              <a:rPr lang="en">
                <a:solidFill>
                  <a:schemeClr val="dk1"/>
                </a:solidFill>
              </a:rPr>
              <a:t> </a:t>
            </a:r>
            <a:r>
              <a:rPr lang="en">
                <a:solidFill>
                  <a:schemeClr val="dk1"/>
                </a:solidFill>
              </a:rPr>
              <a:t>measured with EEG is t</a:t>
            </a:r>
            <a:r>
              <a:rPr lang="en">
                <a:solidFill>
                  <a:schemeClr val="dk1"/>
                </a:solidFill>
              </a:rPr>
              <a:t>he </a:t>
            </a:r>
            <a:r>
              <a:rPr b="1" lang="en">
                <a:solidFill>
                  <a:schemeClr val="dk1"/>
                </a:solidFill>
              </a:rPr>
              <a:t>SSVEP</a:t>
            </a:r>
            <a:r>
              <a:rPr lang="en">
                <a:solidFill>
                  <a:schemeClr val="dk1"/>
                </a:solidFill>
              </a:rPr>
              <a:t> which </a:t>
            </a:r>
            <a:r>
              <a:rPr lang="en">
                <a:solidFill>
                  <a:schemeClr val="dk1"/>
                </a:solidFill>
              </a:rPr>
              <a:t>is elicited by visual stimuli with stable frequencies.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a:t>
            </a:r>
            <a:r>
              <a:rPr b="1" lang="en">
                <a:solidFill>
                  <a:schemeClr val="dk1"/>
                </a:solidFill>
              </a:rPr>
              <a:t>SSVEP Speller</a:t>
            </a:r>
            <a:r>
              <a:rPr lang="en">
                <a:solidFill>
                  <a:schemeClr val="dk1"/>
                </a:solidFill>
              </a:rPr>
              <a:t> is a Brain-Computer Interface application using SSVEP. As shown in the </a:t>
            </a:r>
            <a:r>
              <a:rPr lang="en">
                <a:solidFill>
                  <a:schemeClr val="dk1"/>
                </a:solidFill>
              </a:rPr>
              <a:t>figure</a:t>
            </a:r>
            <a:r>
              <a:rPr lang="en">
                <a:solidFill>
                  <a:schemeClr val="dk1"/>
                </a:solidFill>
              </a:rPr>
              <a:t>, the system collects these brain signals through EEG when subjects focusing on one target letter. Then the computer tries to decode which letter the subject is looking at. In this way SSVEP speller can </a:t>
            </a:r>
            <a:r>
              <a:rPr lang="en" sz="1300">
                <a:solidFill>
                  <a:srgbClr val="424242"/>
                </a:solidFill>
                <a:latin typeface="Nunito"/>
                <a:ea typeface="Nunito"/>
                <a:cs typeface="Nunito"/>
                <a:sym typeface="Nunito"/>
              </a:rPr>
              <a:t>help people with disabilities communicate.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cad7653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cad7653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In recent years, </a:t>
            </a:r>
            <a:r>
              <a:rPr b="1" lang="en">
                <a:solidFill>
                  <a:schemeClr val="dk1"/>
                </a:solidFill>
              </a:rPr>
              <a:t>deep learning</a:t>
            </a:r>
            <a:r>
              <a:rPr lang="en">
                <a:solidFill>
                  <a:schemeClr val="dk1"/>
                </a:solidFill>
              </a:rPr>
              <a:t> has shown great potential in SSVEP classification. EEGNet is a widely-used CNN for EEG signal classification. But the performance is not good enough for real-time high accuracy application.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c879597cc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c879597cc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is Current deep learning models for EEG suffer from low accuracy and poor generalization to unseen subjects due to high data variance.</a:t>
            </a:r>
            <a:endParaRPr/>
          </a:p>
          <a:p>
            <a:pPr indent="0" lvl="0" marL="0" rtl="0" algn="l">
              <a:spcBef>
                <a:spcPts val="0"/>
              </a:spcBef>
              <a:spcAft>
                <a:spcPts val="0"/>
              </a:spcAft>
              <a:buNone/>
            </a:pPr>
            <a:r>
              <a:rPr lang="en"/>
              <a:t>People’s brains work very differently!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c879597cc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c879597cc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Using EEGNet</a:t>
            </a:r>
            <a:r>
              <a:rPr lang="en">
                <a:solidFill>
                  <a:schemeClr val="dk1"/>
                </a:solidFill>
              </a:rPr>
              <a:t> as our baseline model, we have proposed two methods: </a:t>
            </a:r>
            <a:r>
              <a:rPr b="1" lang="en">
                <a:solidFill>
                  <a:schemeClr val="dk1"/>
                </a:solidFill>
              </a:rPr>
              <a:t>Data augmentation</a:t>
            </a:r>
            <a:r>
              <a:rPr lang="en">
                <a:solidFill>
                  <a:schemeClr val="dk1"/>
                </a:solidFill>
              </a:rPr>
              <a:t> and </a:t>
            </a:r>
            <a:r>
              <a:rPr b="1" lang="en">
                <a:solidFill>
                  <a:schemeClr val="dk1"/>
                </a:solidFill>
              </a:rPr>
              <a:t>Language modeling.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cad76535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cad76535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we use is a publicly available SSVEP dataset that we refer to as the benchmark dataset. We preprocess the whole dataset then divide it into four sets: training, validation, and two test datasets. One of the test datasets is taken from two </a:t>
            </a:r>
            <a:r>
              <a:rPr lang="en"/>
              <a:t>subjects</a:t>
            </a:r>
            <a:r>
              <a:rPr lang="en"/>
              <a:t> who are “hidden” during training, meaning they are not used in the training process. The other 33 subjects’ data is split into training, validation, and test datasets in an 80-10-10 </a:t>
            </a:r>
            <a:r>
              <a:rPr lang="en"/>
              <a:t>fashion.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cad7653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cad7653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try six different augmentations on the training dataset in an attempt to improve the model’s accuracy. Frequency masking, time masking, and salt and pepper noise are done as would be expected. Phase and magnitude noise are done by adding noise to the corresponding component in the discrete frequency domain. Random impulse addition is illustrated in the image. It takes the green, vanilla impulse response and adds various random reflection impulses. Then it convolves this new impulse response with the original data in an attempt to add an echo effect for better generalization.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cad76535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cad76535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 of some of our ablations. The second row shows our best validation accuracy, which was with no augmentations for 100 epochs. We found that while none of the augmentations improved the validation accuracy, the time-masking did improve the validation loss. This is promising for future work because it means that it is improving the model’s confidence in its answers while not improving its overall correctness. Frequency masking, salt and pepper noise, phase noise, and magnitude noise all performed very poorly. Random impulse addition did not significantly improve or diminish performance on the validation and test 1 datasets. However, it made the testset 2 accuracy worse, </a:t>
            </a:r>
            <a:r>
              <a:rPr lang="en"/>
              <a:t>indicating that it actually affected the generalizability of the model, but not in the way that we had hoped.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02157"/>
            <a:ext cx="4255500" cy="2884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Improving SSVEP Spellers with Data Augmentation and Language Models</a:t>
            </a:r>
            <a:endParaRPr/>
          </a:p>
        </p:txBody>
      </p:sp>
      <p:sp>
        <p:nvSpPr>
          <p:cNvPr id="278" name="Google Shape;278;p13"/>
          <p:cNvSpPr txBox="1"/>
          <p:nvPr>
            <p:ph idx="1" type="subTitle"/>
          </p:nvPr>
        </p:nvSpPr>
        <p:spPr>
          <a:xfrm>
            <a:off x="824000" y="3423075"/>
            <a:ext cx="4255500" cy="14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Joseph Zhang</a:t>
            </a:r>
            <a:endParaRPr/>
          </a:p>
          <a:p>
            <a:pPr indent="0" lvl="0" marL="0" rtl="0" algn="l">
              <a:spcBef>
                <a:spcPts val="0"/>
              </a:spcBef>
              <a:spcAft>
                <a:spcPts val="0"/>
              </a:spcAft>
              <a:buNone/>
            </a:pPr>
            <a:r>
              <a:rPr lang="en"/>
              <a:t>Ruiming Zhang</a:t>
            </a:r>
            <a:endParaRPr/>
          </a:p>
          <a:p>
            <a:pPr indent="0" lvl="0" marL="0" rtl="0" algn="l">
              <a:spcBef>
                <a:spcPts val="0"/>
              </a:spcBef>
              <a:spcAft>
                <a:spcPts val="0"/>
              </a:spcAft>
              <a:buNone/>
            </a:pPr>
            <a:r>
              <a:rPr lang="en"/>
              <a:t>David Hill</a:t>
            </a:r>
            <a:endParaRPr/>
          </a:p>
          <a:p>
            <a:pPr indent="0" lvl="0" marL="0" rtl="0" algn="l">
              <a:spcBef>
                <a:spcPts val="0"/>
              </a:spcBef>
              <a:spcAft>
                <a:spcPts val="0"/>
              </a:spcAft>
              <a:buNone/>
            </a:pPr>
            <a:r>
              <a:rPr lang="en"/>
              <a:t>Kipngeno Koech</a:t>
            </a:r>
            <a:endParaRPr/>
          </a:p>
          <a:p>
            <a:pPr indent="0" lvl="0" marL="0" rtl="0" algn="l">
              <a:spcBef>
                <a:spcPts val="0"/>
              </a:spcBef>
              <a:spcAft>
                <a:spcPts val="0"/>
              </a:spcAft>
              <a:buNone/>
            </a:pPr>
            <a:r>
              <a:rPr lang="en"/>
              <a:t>Mentor: Kate Shapovalenko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6755700" cy="60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2: </a:t>
            </a:r>
            <a:r>
              <a:rPr lang="en"/>
              <a:t>Hybrid EEGNet-CharRNN Model</a:t>
            </a:r>
            <a:endParaRPr/>
          </a:p>
        </p:txBody>
      </p:sp>
      <p:pic>
        <p:nvPicPr>
          <p:cNvPr id="332" name="Google Shape;332;p22"/>
          <p:cNvPicPr preferRelativeResize="0"/>
          <p:nvPr/>
        </p:nvPicPr>
        <p:blipFill>
          <a:blip r:embed="rId3">
            <a:alphaModFix/>
          </a:blip>
          <a:stretch>
            <a:fillRect/>
          </a:stretch>
        </p:blipFill>
        <p:spPr>
          <a:xfrm>
            <a:off x="5686900" y="1288500"/>
            <a:ext cx="3169550" cy="3738825"/>
          </a:xfrm>
          <a:prstGeom prst="rect">
            <a:avLst/>
          </a:prstGeom>
          <a:noFill/>
          <a:ln>
            <a:noFill/>
          </a:ln>
        </p:spPr>
      </p:pic>
      <p:pic>
        <p:nvPicPr>
          <p:cNvPr id="333" name="Google Shape;333;p22"/>
          <p:cNvPicPr preferRelativeResize="0"/>
          <p:nvPr/>
        </p:nvPicPr>
        <p:blipFill>
          <a:blip r:embed="rId4">
            <a:alphaModFix/>
          </a:blip>
          <a:stretch>
            <a:fillRect/>
          </a:stretch>
        </p:blipFill>
        <p:spPr>
          <a:xfrm>
            <a:off x="152400" y="1750275"/>
            <a:ext cx="5355192"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EEGNet-CharRNN: Results</a:t>
            </a:r>
            <a:endParaRPr/>
          </a:p>
        </p:txBody>
      </p:sp>
      <p:sp>
        <p:nvSpPr>
          <p:cNvPr id="339" name="Google Shape;339;p23"/>
          <p:cNvSpPr txBox="1"/>
          <p:nvPr>
            <p:ph idx="1" type="body"/>
          </p:nvPr>
        </p:nvSpPr>
        <p:spPr>
          <a:xfrm>
            <a:off x="1303800" y="4266150"/>
            <a:ext cx="7030500" cy="37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Best accuracy improvements over baseline: </a:t>
            </a:r>
            <a:r>
              <a:rPr b="1" lang="en"/>
              <a:t>0.6% to 1.19%</a:t>
            </a:r>
            <a:endParaRPr b="1"/>
          </a:p>
        </p:txBody>
      </p:sp>
      <p:pic>
        <p:nvPicPr>
          <p:cNvPr id="340" name="Google Shape;340;p23"/>
          <p:cNvPicPr preferRelativeResize="0"/>
          <p:nvPr/>
        </p:nvPicPr>
        <p:blipFill>
          <a:blip r:embed="rId3">
            <a:alphaModFix/>
          </a:blip>
          <a:stretch>
            <a:fillRect/>
          </a:stretch>
        </p:blipFill>
        <p:spPr>
          <a:xfrm>
            <a:off x="1381825" y="1156550"/>
            <a:ext cx="5578674" cy="306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EEGNet-CharRNN: Results</a:t>
            </a:r>
            <a:endParaRPr/>
          </a:p>
        </p:txBody>
      </p:sp>
      <p:sp>
        <p:nvSpPr>
          <p:cNvPr id="346" name="Google Shape;346;p24"/>
          <p:cNvSpPr txBox="1"/>
          <p:nvPr>
            <p:ph idx="1" type="body"/>
          </p:nvPr>
        </p:nvSpPr>
        <p:spPr>
          <a:xfrm>
            <a:off x="1150475" y="4158825"/>
            <a:ext cx="7030500" cy="71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Best accuracy improvements over baseline: </a:t>
            </a:r>
            <a:r>
              <a:rPr b="1" lang="en"/>
              <a:t>0.86% to 2.9%</a:t>
            </a:r>
            <a:endParaRPr b="1"/>
          </a:p>
          <a:p>
            <a:pPr indent="0" lvl="0" marL="0" rtl="0" algn="l">
              <a:spcBef>
                <a:spcPts val="1200"/>
              </a:spcBef>
              <a:spcAft>
                <a:spcPts val="1200"/>
              </a:spcAft>
              <a:buNone/>
            </a:pPr>
            <a:r>
              <a:rPr lang="en"/>
              <a:t>Improves EEGNet’s generalizability!</a:t>
            </a:r>
            <a:endParaRPr/>
          </a:p>
        </p:txBody>
      </p:sp>
      <p:pic>
        <p:nvPicPr>
          <p:cNvPr id="347" name="Google Shape;347;p24"/>
          <p:cNvPicPr preferRelativeResize="0"/>
          <p:nvPr/>
        </p:nvPicPr>
        <p:blipFill>
          <a:blip r:embed="rId3">
            <a:alphaModFix/>
          </a:blip>
          <a:stretch>
            <a:fillRect/>
          </a:stretch>
        </p:blipFill>
        <p:spPr>
          <a:xfrm>
            <a:off x="1657775" y="1189325"/>
            <a:ext cx="5499375" cy="3023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53" name="Google Shape;353;p25"/>
          <p:cNvSpPr txBox="1"/>
          <p:nvPr>
            <p:ph idx="1" type="body"/>
          </p:nvPr>
        </p:nvSpPr>
        <p:spPr>
          <a:xfrm>
            <a:off x="1196200" y="1699525"/>
            <a:ext cx="7030500" cy="3278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Time-masking is promising!</a:t>
            </a:r>
            <a:endParaRPr sz="1700"/>
          </a:p>
          <a:p>
            <a:pPr indent="-336550" lvl="0" marL="457200" rtl="0" algn="l">
              <a:spcBef>
                <a:spcPts val="0"/>
              </a:spcBef>
              <a:spcAft>
                <a:spcPts val="0"/>
              </a:spcAft>
              <a:buSzPts val="1700"/>
              <a:buChar char="●"/>
            </a:pPr>
            <a:r>
              <a:rPr lang="en" sz="1700"/>
              <a:t>Language models improve generalizability of word-level decoding!</a:t>
            </a:r>
            <a:endParaRPr sz="1700"/>
          </a:p>
          <a:p>
            <a:pPr indent="-336550" lvl="0" marL="457200" rtl="0" algn="l">
              <a:spcBef>
                <a:spcPts val="0"/>
              </a:spcBef>
              <a:spcAft>
                <a:spcPts val="0"/>
              </a:spcAft>
              <a:buSzPts val="1700"/>
              <a:buChar char="●"/>
            </a:pPr>
            <a:r>
              <a:rPr lang="en" sz="1700"/>
              <a:t>Using larger</a:t>
            </a:r>
            <a:r>
              <a:rPr lang="en" sz="1700"/>
              <a:t> language models like GPTs will extend this into paragraph-level decoding.</a:t>
            </a:r>
            <a:endParaRPr sz="1700"/>
          </a:p>
          <a:p>
            <a:pPr indent="-336550" lvl="0" marL="457200" rtl="0" algn="l">
              <a:spcBef>
                <a:spcPts val="0"/>
              </a:spcBef>
              <a:spcAft>
                <a:spcPts val="0"/>
              </a:spcAft>
              <a:buSzPts val="1700"/>
              <a:buChar char="●"/>
            </a:pPr>
            <a:r>
              <a:rPr b="1" lang="en" sz="1700"/>
              <a:t>By utilizing data augmentation and language models, we are paving the way for more accurate SSVEP speller systems that can help people with disabilities communicate.</a:t>
            </a:r>
            <a:endParaRPr b="1"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6"/>
          <p:cNvPicPr preferRelativeResize="0"/>
          <p:nvPr/>
        </p:nvPicPr>
        <p:blipFill>
          <a:blip r:embed="rId3">
            <a:alphaModFix/>
          </a:blip>
          <a:stretch>
            <a:fillRect/>
          </a:stretch>
        </p:blipFill>
        <p:spPr>
          <a:xfrm>
            <a:off x="3049750" y="1743675"/>
            <a:ext cx="2857500"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685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t>Electroencephalography (EEG)</a:t>
            </a:r>
            <a:endParaRPr/>
          </a:p>
        </p:txBody>
      </p:sp>
      <p:pic>
        <p:nvPicPr>
          <p:cNvPr id="284" name="Google Shape;284;p14"/>
          <p:cNvPicPr preferRelativeResize="0"/>
          <p:nvPr/>
        </p:nvPicPr>
        <p:blipFill>
          <a:blip r:embed="rId3">
            <a:alphaModFix/>
          </a:blip>
          <a:stretch>
            <a:fillRect/>
          </a:stretch>
        </p:blipFill>
        <p:spPr>
          <a:xfrm>
            <a:off x="1506075" y="1336875"/>
            <a:ext cx="6648225" cy="354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685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Steady-State Visual Evoked Potential (SSVEP)</a:t>
            </a:r>
            <a:r>
              <a:rPr lang="en"/>
              <a:t>  Speller</a:t>
            </a:r>
            <a:endParaRPr/>
          </a:p>
        </p:txBody>
      </p:sp>
      <p:pic>
        <p:nvPicPr>
          <p:cNvPr id="290" name="Google Shape;290;p15"/>
          <p:cNvPicPr preferRelativeResize="0"/>
          <p:nvPr/>
        </p:nvPicPr>
        <p:blipFill>
          <a:blip r:embed="rId3">
            <a:alphaModFix/>
          </a:blip>
          <a:stretch>
            <a:fillRect/>
          </a:stretch>
        </p:blipFill>
        <p:spPr>
          <a:xfrm>
            <a:off x="605525" y="1628476"/>
            <a:ext cx="7932950" cy="285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EEGNet</a:t>
            </a:r>
            <a:endParaRPr/>
          </a:p>
        </p:txBody>
      </p:sp>
      <p:pic>
        <p:nvPicPr>
          <p:cNvPr id="296" name="Google Shape;296;p16"/>
          <p:cNvPicPr preferRelativeResize="0"/>
          <p:nvPr/>
        </p:nvPicPr>
        <p:blipFill>
          <a:blip r:embed="rId3">
            <a:alphaModFix/>
          </a:blip>
          <a:stretch>
            <a:fillRect/>
          </a:stretch>
        </p:blipFill>
        <p:spPr>
          <a:xfrm>
            <a:off x="1623125" y="1386600"/>
            <a:ext cx="6250774" cy="336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625" y="772725"/>
            <a:ext cx="6366900" cy="91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Problem</a:t>
            </a:r>
            <a:endParaRPr/>
          </a:p>
        </p:txBody>
      </p:sp>
      <p:sp>
        <p:nvSpPr>
          <p:cNvPr id="302" name="Google Shape;302;p17"/>
          <p:cNvSpPr txBox="1"/>
          <p:nvPr>
            <p:ph idx="1" type="body"/>
          </p:nvPr>
        </p:nvSpPr>
        <p:spPr>
          <a:xfrm>
            <a:off x="1388625" y="1791200"/>
            <a:ext cx="6366900" cy="20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Current deep learning models for EEG suffer from </a:t>
            </a:r>
            <a:r>
              <a:rPr lang="en" sz="2400" u="sng"/>
              <a:t>low accuracy</a:t>
            </a:r>
            <a:r>
              <a:rPr lang="en" sz="2400"/>
              <a:t> and </a:t>
            </a:r>
            <a:r>
              <a:rPr lang="en" sz="2400" u="sng"/>
              <a:t>poor generalization</a:t>
            </a:r>
            <a:r>
              <a:rPr lang="en" sz="2400"/>
              <a:t> to unseen subjects due to </a:t>
            </a:r>
            <a:r>
              <a:rPr lang="en" sz="2400" u="sng"/>
              <a:t>high data variance</a:t>
            </a:r>
            <a:r>
              <a:rPr lang="en" sz="2400"/>
              <a:t>.</a:t>
            </a:r>
            <a:endParaRPr sz="2400"/>
          </a:p>
          <a:p>
            <a:pPr indent="0" lvl="0" marL="0" rtl="0" algn="l">
              <a:spcBef>
                <a:spcPts val="1200"/>
              </a:spcBef>
              <a:spcAft>
                <a:spcPts val="1200"/>
              </a:spcAft>
              <a:buNone/>
            </a:pPr>
            <a:r>
              <a:rPr lang="en" sz="2400"/>
              <a:t>People’s brains work very differently!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Solution:</a:t>
            </a:r>
            <a:endParaRPr/>
          </a:p>
          <a:p>
            <a:pPr indent="-457200" lvl="0" marL="457200" rtl="0" algn="l">
              <a:spcBef>
                <a:spcPts val="0"/>
              </a:spcBef>
              <a:spcAft>
                <a:spcPts val="0"/>
              </a:spcAft>
              <a:buSzPts val="3600"/>
              <a:buAutoNum type="arabicPeriod"/>
            </a:pPr>
            <a:r>
              <a:rPr lang="en"/>
              <a:t>Data Augmentation</a:t>
            </a:r>
            <a:endParaRPr/>
          </a:p>
          <a:p>
            <a:pPr indent="-457200" lvl="0" marL="457200" rtl="0" algn="l">
              <a:spcBef>
                <a:spcPts val="0"/>
              </a:spcBef>
              <a:spcAft>
                <a:spcPts val="0"/>
              </a:spcAft>
              <a:buSzPts val="3600"/>
              <a:buAutoNum type="arabicPeriod"/>
            </a:pPr>
            <a:r>
              <a:rPr lang="en"/>
              <a:t>Language Modeling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and </a:t>
            </a:r>
            <a:r>
              <a:rPr lang="en"/>
              <a:t>Preprocessing</a:t>
            </a:r>
            <a:endParaRPr/>
          </a:p>
        </p:txBody>
      </p:sp>
      <p:sp>
        <p:nvSpPr>
          <p:cNvPr id="313" name="Google Shape;313;p19"/>
          <p:cNvSpPr txBox="1"/>
          <p:nvPr>
            <p:ph idx="1" type="body"/>
          </p:nvPr>
        </p:nvSpPr>
        <p:spPr>
          <a:xfrm>
            <a:off x="792750" y="1516800"/>
            <a:ext cx="7558500" cy="312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use the Benchmark dataset (Tsinghua University) commonly used in SSVEP speller research:</a:t>
            </a:r>
            <a:endParaRPr/>
          </a:p>
          <a:p>
            <a:pPr indent="-311150" lvl="0" marL="457200" rtl="0" algn="l">
              <a:spcBef>
                <a:spcPts val="1200"/>
              </a:spcBef>
              <a:spcAft>
                <a:spcPts val="0"/>
              </a:spcAft>
              <a:buSzPts val="1300"/>
              <a:buChar char="●"/>
            </a:pPr>
            <a:r>
              <a:rPr lang="en"/>
              <a:t>35 subjects, mean age 22</a:t>
            </a:r>
            <a:endParaRPr/>
          </a:p>
          <a:p>
            <a:pPr indent="-311150" lvl="0" marL="457200" rtl="0" algn="l">
              <a:spcBef>
                <a:spcPts val="0"/>
              </a:spcBef>
              <a:spcAft>
                <a:spcPts val="0"/>
              </a:spcAft>
              <a:buSzPts val="1300"/>
              <a:buChar char="●"/>
            </a:pPr>
            <a:r>
              <a:rPr lang="en"/>
              <a:t>6 trials of 40 characters</a:t>
            </a:r>
            <a:endParaRPr/>
          </a:p>
          <a:p>
            <a:pPr indent="-311150" lvl="0" marL="457200" rtl="0" algn="l">
              <a:spcBef>
                <a:spcPts val="0"/>
              </a:spcBef>
              <a:spcAft>
                <a:spcPts val="0"/>
              </a:spcAft>
              <a:buSzPts val="1300"/>
              <a:buChar char="●"/>
            </a:pPr>
            <a:r>
              <a:rPr lang="en"/>
              <a:t>5 second recordings sampled at 1000Hz, downsampled to 250Hz</a:t>
            </a:r>
            <a:endParaRPr/>
          </a:p>
          <a:p>
            <a:pPr indent="0" lvl="0" marL="0" rtl="0" algn="l">
              <a:spcBef>
                <a:spcPts val="1200"/>
              </a:spcBef>
              <a:spcAft>
                <a:spcPts val="0"/>
              </a:spcAft>
              <a:buNone/>
            </a:pPr>
            <a:r>
              <a:rPr lang="en"/>
              <a:t>Our preprocessing:</a:t>
            </a:r>
            <a:endParaRPr/>
          </a:p>
          <a:p>
            <a:pPr indent="-311150" lvl="0" marL="457200" rtl="0" algn="l">
              <a:spcBef>
                <a:spcPts val="1200"/>
              </a:spcBef>
              <a:spcAft>
                <a:spcPts val="0"/>
              </a:spcAft>
              <a:buSzPts val="1300"/>
              <a:buChar char="●"/>
            </a:pPr>
            <a:r>
              <a:rPr lang="en"/>
              <a:t>Cut out first 0.5s and last 0.5s to get 4s recordings (FIX THIS IN REPORT)</a:t>
            </a:r>
            <a:endParaRPr/>
          </a:p>
          <a:p>
            <a:pPr indent="-311150" lvl="0" marL="457200" rtl="0" algn="l">
              <a:spcBef>
                <a:spcPts val="0"/>
              </a:spcBef>
              <a:spcAft>
                <a:spcPts val="0"/>
              </a:spcAft>
              <a:buSzPts val="1300"/>
              <a:buChar char="●"/>
            </a:pPr>
            <a:r>
              <a:rPr lang="en"/>
              <a:t>Downsample to 62.5Hz</a:t>
            </a:r>
            <a:endParaRPr/>
          </a:p>
          <a:p>
            <a:pPr indent="-311150" lvl="0" marL="457200" rtl="0" algn="l">
              <a:spcBef>
                <a:spcPts val="0"/>
              </a:spcBef>
              <a:spcAft>
                <a:spcPts val="0"/>
              </a:spcAft>
              <a:buSzPts val="1300"/>
              <a:buChar char="●"/>
            </a:pPr>
            <a:r>
              <a:rPr lang="en"/>
              <a:t>Apply bandpass filter 6Hz - 90Hz</a:t>
            </a:r>
            <a:endParaRPr/>
          </a:p>
          <a:p>
            <a:pPr indent="0" lvl="0" marL="0" rtl="0" algn="l">
              <a:spcBef>
                <a:spcPts val="1200"/>
              </a:spcBef>
              <a:spcAft>
                <a:spcPts val="0"/>
              </a:spcAft>
              <a:buNone/>
            </a:pPr>
            <a:r>
              <a:rPr lang="en"/>
              <a:t>Dataset split:</a:t>
            </a:r>
            <a:endParaRPr/>
          </a:p>
          <a:p>
            <a:pPr indent="-311150" lvl="0" marL="457200" rtl="0" algn="l">
              <a:spcBef>
                <a:spcPts val="1200"/>
              </a:spcBef>
              <a:spcAft>
                <a:spcPts val="0"/>
              </a:spcAft>
              <a:buSzPts val="1300"/>
              <a:buChar char="●"/>
            </a:pPr>
            <a:r>
              <a:rPr lang="en"/>
              <a:t>Two subjects removed for one “hidden” dataset</a:t>
            </a:r>
            <a:endParaRPr/>
          </a:p>
          <a:p>
            <a:pPr indent="-311150" lvl="0" marL="457200" rtl="0" algn="l">
              <a:spcBef>
                <a:spcPts val="0"/>
              </a:spcBef>
              <a:spcAft>
                <a:spcPts val="0"/>
              </a:spcAft>
              <a:buSzPts val="1300"/>
              <a:buChar char="●"/>
            </a:pPr>
            <a:r>
              <a:rPr lang="en"/>
              <a:t>The other 33 subjects’ data is </a:t>
            </a:r>
            <a:r>
              <a:rPr lang="en"/>
              <a:t>divided</a:t>
            </a:r>
            <a:r>
              <a:rPr lang="en"/>
              <a:t> into train, validation and test datasets: 80-10-10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1: Data Augmentation</a:t>
            </a:r>
            <a:endParaRPr/>
          </a:p>
        </p:txBody>
      </p:sp>
      <p:sp>
        <p:nvSpPr>
          <p:cNvPr id="319" name="Google Shape;319;p20"/>
          <p:cNvSpPr txBox="1"/>
          <p:nvPr>
            <p:ph idx="1" type="body"/>
          </p:nvPr>
        </p:nvSpPr>
        <p:spPr>
          <a:xfrm>
            <a:off x="792750" y="1516800"/>
            <a:ext cx="7558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DL-EEG space, augmentations are not common and we were curious why. We tried the following augmentations on the benchmark dataset:</a:t>
            </a:r>
            <a:endParaRPr/>
          </a:p>
          <a:p>
            <a:pPr indent="-311150" lvl="0" marL="457200" rtl="0" algn="l">
              <a:spcBef>
                <a:spcPts val="1200"/>
              </a:spcBef>
              <a:spcAft>
                <a:spcPts val="0"/>
              </a:spcAft>
              <a:buSzPts val="1300"/>
              <a:buChar char="●"/>
            </a:pPr>
            <a:r>
              <a:rPr lang="en"/>
              <a:t>Frequency masking</a:t>
            </a:r>
            <a:endParaRPr/>
          </a:p>
          <a:p>
            <a:pPr indent="-311150" lvl="0" marL="457200" rtl="0" algn="l">
              <a:spcBef>
                <a:spcPts val="0"/>
              </a:spcBef>
              <a:spcAft>
                <a:spcPts val="0"/>
              </a:spcAft>
              <a:buSzPts val="1300"/>
              <a:buChar char="●"/>
            </a:pPr>
            <a:r>
              <a:rPr lang="en"/>
              <a:t>Time masking</a:t>
            </a:r>
            <a:endParaRPr/>
          </a:p>
          <a:p>
            <a:pPr indent="-311150" lvl="0" marL="457200" rtl="0" algn="l">
              <a:spcBef>
                <a:spcPts val="0"/>
              </a:spcBef>
              <a:spcAft>
                <a:spcPts val="0"/>
              </a:spcAft>
              <a:buSzPts val="1300"/>
              <a:buChar char="●"/>
            </a:pPr>
            <a:r>
              <a:rPr lang="en"/>
              <a:t>Phase noise</a:t>
            </a:r>
            <a:endParaRPr/>
          </a:p>
          <a:p>
            <a:pPr indent="-311150" lvl="0" marL="457200" rtl="0" algn="l">
              <a:spcBef>
                <a:spcPts val="0"/>
              </a:spcBef>
              <a:spcAft>
                <a:spcPts val="0"/>
              </a:spcAft>
              <a:buSzPts val="1300"/>
              <a:buChar char="●"/>
            </a:pPr>
            <a:r>
              <a:rPr lang="en"/>
              <a:t>Magnitude noise</a:t>
            </a:r>
            <a:endParaRPr/>
          </a:p>
          <a:p>
            <a:pPr indent="-311150" lvl="0" marL="457200" rtl="0" algn="l">
              <a:spcBef>
                <a:spcPts val="0"/>
              </a:spcBef>
              <a:spcAft>
                <a:spcPts val="0"/>
              </a:spcAft>
              <a:buSzPts val="1300"/>
              <a:buChar char="●"/>
            </a:pPr>
            <a:r>
              <a:rPr lang="en"/>
              <a:t>Salt and pepper noise</a:t>
            </a:r>
            <a:endParaRPr/>
          </a:p>
          <a:p>
            <a:pPr indent="-311150" lvl="0" marL="457200" rtl="0" algn="l">
              <a:spcBef>
                <a:spcPts val="0"/>
              </a:spcBef>
              <a:spcAft>
                <a:spcPts val="0"/>
              </a:spcAft>
              <a:buSzPts val="1300"/>
              <a:buChar char="●"/>
            </a:pPr>
            <a:r>
              <a:rPr lang="en"/>
              <a:t>Random impulse addition</a:t>
            </a:r>
            <a:endParaRPr/>
          </a:p>
        </p:txBody>
      </p:sp>
      <p:pic>
        <p:nvPicPr>
          <p:cNvPr id="320" name="Google Shape;320;p20"/>
          <p:cNvPicPr preferRelativeResize="0"/>
          <p:nvPr/>
        </p:nvPicPr>
        <p:blipFill>
          <a:blip r:embed="rId3">
            <a:alphaModFix/>
          </a:blip>
          <a:stretch>
            <a:fillRect/>
          </a:stretch>
        </p:blipFill>
        <p:spPr>
          <a:xfrm>
            <a:off x="4079450" y="2270650"/>
            <a:ext cx="3540500" cy="184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 Results</a:t>
            </a:r>
            <a:endParaRPr/>
          </a:p>
        </p:txBody>
      </p:sp>
      <p:pic>
        <p:nvPicPr>
          <p:cNvPr id="326" name="Google Shape;326;p21"/>
          <p:cNvPicPr preferRelativeResize="0"/>
          <p:nvPr/>
        </p:nvPicPr>
        <p:blipFill>
          <a:blip r:embed="rId3">
            <a:alphaModFix/>
          </a:blip>
          <a:stretch>
            <a:fillRect/>
          </a:stretch>
        </p:blipFill>
        <p:spPr>
          <a:xfrm>
            <a:off x="347550" y="1289400"/>
            <a:ext cx="8448902" cy="379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